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825" r:id="rId3"/>
    <p:sldId id="826" r:id="rId4"/>
    <p:sldId id="1194" r:id="rId5"/>
    <p:sldId id="827" r:id="rId6"/>
    <p:sldId id="828" r:id="rId7"/>
    <p:sldId id="389" r:id="rId8"/>
    <p:sldId id="286" r:id="rId9"/>
    <p:sldId id="392" r:id="rId10"/>
    <p:sldId id="694" r:id="rId11"/>
    <p:sldId id="1196" r:id="rId12"/>
    <p:sldId id="690" r:id="rId13"/>
    <p:sldId id="270" r:id="rId14"/>
    <p:sldId id="1207" r:id="rId15"/>
    <p:sldId id="396" r:id="rId16"/>
    <p:sldId id="1206" r:id="rId17"/>
    <p:sldId id="297" r:id="rId18"/>
    <p:sldId id="339" r:id="rId19"/>
    <p:sldId id="400" r:id="rId20"/>
    <p:sldId id="698" r:id="rId21"/>
    <p:sldId id="1197" r:id="rId22"/>
    <p:sldId id="691" r:id="rId23"/>
    <p:sldId id="287" r:id="rId24"/>
    <p:sldId id="1198" r:id="rId25"/>
    <p:sldId id="447" r:id="rId26"/>
    <p:sldId id="408" r:id="rId27"/>
    <p:sldId id="1200" r:id="rId28"/>
    <p:sldId id="1203" r:id="rId29"/>
    <p:sldId id="1199" r:id="rId30"/>
    <p:sldId id="1201" r:id="rId31"/>
    <p:sldId id="413" r:id="rId32"/>
    <p:sldId id="1202" r:id="rId33"/>
    <p:sldId id="1204" r:id="rId34"/>
    <p:sldId id="259" r:id="rId35"/>
    <p:sldId id="258" r:id="rId36"/>
    <p:sldId id="1205" r:id="rId37"/>
    <p:sldId id="426" r:id="rId38"/>
    <p:sldId id="81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Taylor" initials="MT" lastIdx="1" clrIdx="0">
    <p:extLst>
      <p:ext uri="{19B8F6BF-5375-455C-9EA6-DF929625EA0E}">
        <p15:presenceInfo xmlns:p15="http://schemas.microsoft.com/office/powerpoint/2012/main" userId="7509a02269088c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5F5F5F"/>
    <a:srgbClr val="C49500"/>
    <a:srgbClr val="926F00"/>
    <a:srgbClr val="85F788"/>
    <a:srgbClr val="AAD18F"/>
    <a:srgbClr val="33CC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789" autoAdjust="0"/>
  </p:normalViewPr>
  <p:slideViewPr>
    <p:cSldViewPr snapToGrid="0">
      <p:cViewPr>
        <p:scale>
          <a:sx n="80" d="100"/>
          <a:sy n="80" d="100"/>
        </p:scale>
        <p:origin x="936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572"/>
    </p:cViewPr>
  </p:sorterViewPr>
  <p:notesViewPr>
    <p:cSldViewPr snapToGrid="0">
      <p:cViewPr>
        <p:scale>
          <a:sx n="120" d="100"/>
          <a:sy n="120" d="100"/>
        </p:scale>
        <p:origin x="2184" y="-2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17AB6-411E-49ED-B88D-9900B5D1E4F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599090-7071-4D5C-9434-4881F7ABF6E1}">
      <dgm:prSet phldrT="[Text]"/>
      <dgm:spPr/>
      <dgm:t>
        <a:bodyPr/>
        <a:lstStyle/>
        <a:p>
          <a:r>
            <a:rPr lang="en-US" b="1" dirty="0"/>
            <a:t>GREEK DUALISM</a:t>
          </a:r>
        </a:p>
      </dgm:t>
    </dgm:pt>
    <dgm:pt modelId="{2DF74013-FEBC-4383-BCFF-4D59DA17B289}" type="parTrans" cxnId="{BB3E1119-44CD-47C6-A93E-7EF1C9DF4A02}">
      <dgm:prSet/>
      <dgm:spPr/>
      <dgm:t>
        <a:bodyPr/>
        <a:lstStyle/>
        <a:p>
          <a:endParaRPr lang="en-US"/>
        </a:p>
      </dgm:t>
    </dgm:pt>
    <dgm:pt modelId="{93243E20-E90E-41D2-B411-EA31B8532E00}" type="sibTrans" cxnId="{BB3E1119-44CD-47C6-A93E-7EF1C9DF4A02}">
      <dgm:prSet/>
      <dgm:spPr/>
      <dgm:t>
        <a:bodyPr/>
        <a:lstStyle/>
        <a:p>
          <a:endParaRPr lang="en-US"/>
        </a:p>
      </dgm:t>
    </dgm:pt>
    <dgm:pt modelId="{4C929FCC-75EF-43E2-8894-B9AEC42B924D}">
      <dgm:prSet phldrT="[Text]"/>
      <dgm:spPr/>
      <dgm:t>
        <a:bodyPr/>
        <a:lstStyle/>
        <a:p>
          <a:r>
            <a:rPr lang="en-US" dirty="0"/>
            <a:t>Spirit is good</a:t>
          </a:r>
        </a:p>
      </dgm:t>
    </dgm:pt>
    <dgm:pt modelId="{0E8A1DB5-9184-4BB0-9E50-AF50C361ABAE}" type="parTrans" cxnId="{35D01137-EEE0-472A-81B0-AE7CDC34FAF7}">
      <dgm:prSet/>
      <dgm:spPr/>
      <dgm:t>
        <a:bodyPr/>
        <a:lstStyle/>
        <a:p>
          <a:endParaRPr lang="en-US"/>
        </a:p>
      </dgm:t>
    </dgm:pt>
    <dgm:pt modelId="{070CB64D-B9A2-46A5-B80C-B216D173A7B3}" type="sibTrans" cxnId="{35D01137-EEE0-472A-81B0-AE7CDC34FAF7}">
      <dgm:prSet/>
      <dgm:spPr/>
      <dgm:t>
        <a:bodyPr/>
        <a:lstStyle/>
        <a:p>
          <a:endParaRPr lang="en-US"/>
        </a:p>
      </dgm:t>
    </dgm:pt>
    <dgm:pt modelId="{FAB7DC36-0441-4295-8B79-7F3339DDF407}">
      <dgm:prSet phldrT="[Text]"/>
      <dgm:spPr/>
      <dgm:t>
        <a:bodyPr/>
        <a:lstStyle/>
        <a:p>
          <a:r>
            <a:rPr lang="en-US" dirty="0"/>
            <a:t>Physical is bad</a:t>
          </a:r>
        </a:p>
      </dgm:t>
    </dgm:pt>
    <dgm:pt modelId="{FE807C48-C32B-4D95-812A-8478A3F4CDB5}" type="parTrans" cxnId="{CE11BC03-A070-459C-ACD7-5A4BC0FA3340}">
      <dgm:prSet/>
      <dgm:spPr/>
      <dgm:t>
        <a:bodyPr/>
        <a:lstStyle/>
        <a:p>
          <a:endParaRPr lang="en-US"/>
        </a:p>
      </dgm:t>
    </dgm:pt>
    <dgm:pt modelId="{ED394FB6-2622-42A2-9FB7-9910A8B97306}" type="sibTrans" cxnId="{CE11BC03-A070-459C-ACD7-5A4BC0FA3340}">
      <dgm:prSet/>
      <dgm:spPr/>
      <dgm:t>
        <a:bodyPr/>
        <a:lstStyle/>
        <a:p>
          <a:endParaRPr lang="en-US"/>
        </a:p>
      </dgm:t>
    </dgm:pt>
    <dgm:pt modelId="{DDB5EBC3-8B89-40B7-A846-EF360ADB32CA}" type="pres">
      <dgm:prSet presAssocID="{2C117AB6-411E-49ED-B88D-9900B5D1E4F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B5084D0-0E86-49CE-8075-F1D088577038}" type="pres">
      <dgm:prSet presAssocID="{5D599090-7071-4D5C-9434-4881F7ABF6E1}" presName="Accent1" presStyleCnt="0"/>
      <dgm:spPr/>
    </dgm:pt>
    <dgm:pt modelId="{F0C36816-20A5-45B0-9B4D-196503868DE4}" type="pres">
      <dgm:prSet presAssocID="{5D599090-7071-4D5C-9434-4881F7ABF6E1}" presName="Accent" presStyleLbl="node1" presStyleIdx="0" presStyleCnt="3"/>
      <dgm:spPr>
        <a:solidFill>
          <a:srgbClr val="FF0000"/>
        </a:solidFill>
      </dgm:spPr>
    </dgm:pt>
    <dgm:pt modelId="{A66B34A0-562F-4898-A804-73421B991237}" type="pres">
      <dgm:prSet presAssocID="{5D599090-7071-4D5C-9434-4881F7ABF6E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9B0C9264-DD37-4696-A891-958A67CF17E8}" type="pres">
      <dgm:prSet presAssocID="{4C929FCC-75EF-43E2-8894-B9AEC42B924D}" presName="Accent2" presStyleCnt="0"/>
      <dgm:spPr/>
    </dgm:pt>
    <dgm:pt modelId="{6B8623C1-D3F7-4B88-AE86-70E8342CE3A1}" type="pres">
      <dgm:prSet presAssocID="{4C929FCC-75EF-43E2-8894-B9AEC42B924D}" presName="Accent" presStyleLbl="node1" presStyleIdx="1" presStyleCnt="3" custLinFactNeighborX="-3528" custLinFactNeighborY="441"/>
      <dgm:spPr>
        <a:solidFill>
          <a:srgbClr val="00B050"/>
        </a:solidFill>
      </dgm:spPr>
    </dgm:pt>
    <dgm:pt modelId="{BE8B0F5B-3D74-4D6C-A483-759C40AAD12B}" type="pres">
      <dgm:prSet presAssocID="{4C929FCC-75EF-43E2-8894-B9AEC42B924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7DD6B5F-E9E1-4222-A873-AA88BDB94680}" type="pres">
      <dgm:prSet presAssocID="{FAB7DC36-0441-4295-8B79-7F3339DDF407}" presName="Accent3" presStyleCnt="0"/>
      <dgm:spPr/>
    </dgm:pt>
    <dgm:pt modelId="{FD64DC99-2756-4FA4-9225-8AA325813248}" type="pres">
      <dgm:prSet presAssocID="{FAB7DC36-0441-4295-8B79-7F3339DDF407}" presName="Accent" presStyleLbl="node1" presStyleIdx="2" presStyleCnt="3"/>
      <dgm:spPr>
        <a:solidFill>
          <a:schemeClr val="tx1"/>
        </a:solidFill>
      </dgm:spPr>
    </dgm:pt>
    <dgm:pt modelId="{2AC1CBED-14EC-47C2-98BC-77AC578934D1}" type="pres">
      <dgm:prSet presAssocID="{FAB7DC36-0441-4295-8B79-7F3339DDF40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CE11BC03-A070-459C-ACD7-5A4BC0FA3340}" srcId="{2C117AB6-411E-49ED-B88D-9900B5D1E4F1}" destId="{FAB7DC36-0441-4295-8B79-7F3339DDF407}" srcOrd="2" destOrd="0" parTransId="{FE807C48-C32B-4D95-812A-8478A3F4CDB5}" sibTransId="{ED394FB6-2622-42A2-9FB7-9910A8B97306}"/>
    <dgm:cxn modelId="{BB3E1119-44CD-47C6-A93E-7EF1C9DF4A02}" srcId="{2C117AB6-411E-49ED-B88D-9900B5D1E4F1}" destId="{5D599090-7071-4D5C-9434-4881F7ABF6E1}" srcOrd="0" destOrd="0" parTransId="{2DF74013-FEBC-4383-BCFF-4D59DA17B289}" sibTransId="{93243E20-E90E-41D2-B411-EA31B8532E00}"/>
    <dgm:cxn modelId="{3F62622D-9EE7-4CBF-B253-061EC88F2965}" type="presOf" srcId="{2C117AB6-411E-49ED-B88D-9900B5D1E4F1}" destId="{DDB5EBC3-8B89-40B7-A846-EF360ADB32CA}" srcOrd="0" destOrd="0" presId="urn:microsoft.com/office/officeart/2009/layout/CircleArrowProcess"/>
    <dgm:cxn modelId="{35D01137-EEE0-472A-81B0-AE7CDC34FAF7}" srcId="{2C117AB6-411E-49ED-B88D-9900B5D1E4F1}" destId="{4C929FCC-75EF-43E2-8894-B9AEC42B924D}" srcOrd="1" destOrd="0" parTransId="{0E8A1DB5-9184-4BB0-9E50-AF50C361ABAE}" sibTransId="{070CB64D-B9A2-46A5-B80C-B216D173A7B3}"/>
    <dgm:cxn modelId="{D9DB8E82-D086-48D8-B7E1-3D46CDCC0EA1}" type="presOf" srcId="{FAB7DC36-0441-4295-8B79-7F3339DDF407}" destId="{2AC1CBED-14EC-47C2-98BC-77AC578934D1}" srcOrd="0" destOrd="0" presId="urn:microsoft.com/office/officeart/2009/layout/CircleArrowProcess"/>
    <dgm:cxn modelId="{BAF21590-FD22-4D73-941C-B0CA4E6C51F9}" type="presOf" srcId="{4C929FCC-75EF-43E2-8894-B9AEC42B924D}" destId="{BE8B0F5B-3D74-4D6C-A483-759C40AAD12B}" srcOrd="0" destOrd="0" presId="urn:microsoft.com/office/officeart/2009/layout/CircleArrowProcess"/>
    <dgm:cxn modelId="{E4AF4CEB-863E-449A-8BF8-A232372A7167}" type="presOf" srcId="{5D599090-7071-4D5C-9434-4881F7ABF6E1}" destId="{A66B34A0-562F-4898-A804-73421B991237}" srcOrd="0" destOrd="0" presId="urn:microsoft.com/office/officeart/2009/layout/CircleArrowProcess"/>
    <dgm:cxn modelId="{AFA5F9DA-B141-4544-84BE-F12DCD8C9BBB}" type="presParOf" srcId="{DDB5EBC3-8B89-40B7-A846-EF360ADB32CA}" destId="{2B5084D0-0E86-49CE-8075-F1D088577038}" srcOrd="0" destOrd="0" presId="urn:microsoft.com/office/officeart/2009/layout/CircleArrowProcess"/>
    <dgm:cxn modelId="{D35C6998-8B6C-4FDB-9006-6BAF223AF3C5}" type="presParOf" srcId="{2B5084D0-0E86-49CE-8075-F1D088577038}" destId="{F0C36816-20A5-45B0-9B4D-196503868DE4}" srcOrd="0" destOrd="0" presId="urn:microsoft.com/office/officeart/2009/layout/CircleArrowProcess"/>
    <dgm:cxn modelId="{A5AAC8CB-65F4-4192-94E6-91F6A17440EF}" type="presParOf" srcId="{DDB5EBC3-8B89-40B7-A846-EF360ADB32CA}" destId="{A66B34A0-562F-4898-A804-73421B991237}" srcOrd="1" destOrd="0" presId="urn:microsoft.com/office/officeart/2009/layout/CircleArrowProcess"/>
    <dgm:cxn modelId="{849E99C2-D910-43BA-AABC-11311DCE3615}" type="presParOf" srcId="{DDB5EBC3-8B89-40B7-A846-EF360ADB32CA}" destId="{9B0C9264-DD37-4696-A891-958A67CF17E8}" srcOrd="2" destOrd="0" presId="urn:microsoft.com/office/officeart/2009/layout/CircleArrowProcess"/>
    <dgm:cxn modelId="{5A3EFA95-D377-484E-84C2-B019E6DFAC54}" type="presParOf" srcId="{9B0C9264-DD37-4696-A891-958A67CF17E8}" destId="{6B8623C1-D3F7-4B88-AE86-70E8342CE3A1}" srcOrd="0" destOrd="0" presId="urn:microsoft.com/office/officeart/2009/layout/CircleArrowProcess"/>
    <dgm:cxn modelId="{DE00F0F9-52D2-46D9-8894-81C6C4F0AC02}" type="presParOf" srcId="{DDB5EBC3-8B89-40B7-A846-EF360ADB32CA}" destId="{BE8B0F5B-3D74-4D6C-A483-759C40AAD12B}" srcOrd="3" destOrd="0" presId="urn:microsoft.com/office/officeart/2009/layout/CircleArrowProcess"/>
    <dgm:cxn modelId="{7AD1D9CB-20A3-4B9C-BB17-300C5D65BAFF}" type="presParOf" srcId="{DDB5EBC3-8B89-40B7-A846-EF360ADB32CA}" destId="{B7DD6B5F-E9E1-4222-A873-AA88BDB94680}" srcOrd="4" destOrd="0" presId="urn:microsoft.com/office/officeart/2009/layout/CircleArrowProcess"/>
    <dgm:cxn modelId="{0F5885D5-A3D8-491E-ADB4-E7FFD821290C}" type="presParOf" srcId="{B7DD6B5F-E9E1-4222-A873-AA88BDB94680}" destId="{FD64DC99-2756-4FA4-9225-8AA325813248}" srcOrd="0" destOrd="0" presId="urn:microsoft.com/office/officeart/2009/layout/CircleArrowProcess"/>
    <dgm:cxn modelId="{E5E38F57-4F54-433E-B17B-8D6B7855BB59}" type="presParOf" srcId="{DDB5EBC3-8B89-40B7-A846-EF360ADB32CA}" destId="{2AC1CBED-14EC-47C2-98BC-77AC578934D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36816-20A5-45B0-9B4D-196503868DE4}">
      <dsp:nvSpPr>
        <dsp:cNvPr id="0" name=""/>
        <dsp:cNvSpPr/>
      </dsp:nvSpPr>
      <dsp:spPr>
        <a:xfrm>
          <a:off x="2775512" y="0"/>
          <a:ext cx="2433343" cy="24337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B34A0-562F-4898-A804-73421B991237}">
      <dsp:nvSpPr>
        <dsp:cNvPr id="0" name=""/>
        <dsp:cNvSpPr/>
      </dsp:nvSpPr>
      <dsp:spPr>
        <a:xfrm>
          <a:off x="3313361" y="878644"/>
          <a:ext cx="1352162" cy="67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GREEK DUALISM</a:t>
          </a:r>
        </a:p>
      </dsp:txBody>
      <dsp:txXfrm>
        <a:off x="3313361" y="878644"/>
        <a:ext cx="1352162" cy="675919"/>
      </dsp:txXfrm>
    </dsp:sp>
    <dsp:sp modelId="{6B8623C1-D3F7-4B88-AE86-70E8342CE3A1}">
      <dsp:nvSpPr>
        <dsp:cNvPr id="0" name=""/>
        <dsp:cNvSpPr/>
      </dsp:nvSpPr>
      <dsp:spPr>
        <a:xfrm>
          <a:off x="2013811" y="1409081"/>
          <a:ext cx="2433343" cy="24337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B0F5B-3D74-4D6C-A483-759C40AAD12B}">
      <dsp:nvSpPr>
        <dsp:cNvPr id="0" name=""/>
        <dsp:cNvSpPr/>
      </dsp:nvSpPr>
      <dsp:spPr>
        <a:xfrm>
          <a:off x="2640250" y="2285082"/>
          <a:ext cx="1352162" cy="67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Spirit is good</a:t>
          </a:r>
        </a:p>
      </dsp:txBody>
      <dsp:txXfrm>
        <a:off x="2640250" y="2285082"/>
        <a:ext cx="1352162" cy="675919"/>
      </dsp:txXfrm>
    </dsp:sp>
    <dsp:sp modelId="{FD64DC99-2756-4FA4-9225-8AA325813248}">
      <dsp:nvSpPr>
        <dsp:cNvPr id="0" name=""/>
        <dsp:cNvSpPr/>
      </dsp:nvSpPr>
      <dsp:spPr>
        <a:xfrm>
          <a:off x="2948702" y="2964034"/>
          <a:ext cx="2090619" cy="20914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1CBED-14EC-47C2-98BC-77AC578934D1}">
      <dsp:nvSpPr>
        <dsp:cNvPr id="0" name=""/>
        <dsp:cNvSpPr/>
      </dsp:nvSpPr>
      <dsp:spPr>
        <a:xfrm>
          <a:off x="3316560" y="3693542"/>
          <a:ext cx="1352162" cy="67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Physical is bad</a:t>
          </a:r>
        </a:p>
      </dsp:txBody>
      <dsp:txXfrm>
        <a:off x="3316560" y="3693542"/>
        <a:ext cx="1352162" cy="675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3E791-2187-4A48-9886-240DBF60905D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320" y="617220"/>
            <a:ext cx="3874770" cy="217955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2857500"/>
            <a:ext cx="5486400" cy="5143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B6985-88D9-423B-BB28-AB7D0D39E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285750" indent="-171450" algn="l" defTabSz="914400" rtl="0" eaLnBrk="1" latinLnBrk="0" hangingPunct="1">
      <a:spcBef>
        <a:spcPts val="600"/>
      </a:spcBef>
      <a:buFont typeface="+mj-lt"/>
      <a:buAutoNum type="alphaUcPeriod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71500" indent="-228600" algn="l" defTabSz="9144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03275" indent="-1190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tquestions.org/Old-Testament-salvation.html#ixzz3bRbCHUYY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muting yourself…to speak, press and hold the space bar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Words &amp; Works of Jesus the 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34984-9479-48EE-871D-7398725B9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C064-BA99-45EE-AED7-60CCB6C6F6B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0CC64CDE-8152-417E-A9EA-7ADEB2479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297744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Galatia was a region (modern Turkey), not a city like Ephesus, Philippi or Colossae.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pPr lvl="1"/>
            <a:r>
              <a:rPr lang="en-US" dirty="0"/>
              <a:t>The term Galatia is somewhat ambiguous….region, not a city.</a:t>
            </a:r>
          </a:p>
          <a:p>
            <a:pPr lvl="2"/>
            <a:r>
              <a:rPr lang="en-US" dirty="0"/>
              <a:t>It may refer to the </a:t>
            </a:r>
            <a:r>
              <a:rPr lang="en-US" u="sng" dirty="0"/>
              <a:t>older ethnic region in the northern part</a:t>
            </a:r>
            <a:r>
              <a:rPr lang="en-US" dirty="0"/>
              <a:t>, or the later and larger Roman province in the southern part. </a:t>
            </a:r>
          </a:p>
          <a:p>
            <a:pPr lvl="3"/>
            <a:r>
              <a:rPr lang="en-US" dirty="0"/>
              <a:t>The </a:t>
            </a:r>
            <a:r>
              <a:rPr lang="en-US" u="sng" dirty="0"/>
              <a:t>northern part </a:t>
            </a:r>
            <a:r>
              <a:rPr lang="en-US" dirty="0"/>
              <a:t>was settled in the 3rd century BC by tribes that had been driven out of Gaul, today’s France. </a:t>
            </a:r>
          </a:p>
          <a:p>
            <a:pPr lvl="2"/>
            <a:r>
              <a:rPr lang="en-US" u="sng" dirty="0"/>
              <a:t>Most likely the southern region </a:t>
            </a:r>
            <a:r>
              <a:rPr lang="en-US" dirty="0"/>
              <a:t>with the churches he visited during his first missionary journey</a:t>
            </a:r>
          </a:p>
          <a:p>
            <a:pPr lvl="3"/>
            <a:r>
              <a:rPr lang="en-US" dirty="0"/>
              <a:t>Pisidia, Antioch, Iconium, Lystra, and Derbe.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F9F89-7DCE-4753-AED9-B645EFC47A6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3596649F-B0A2-458B-9C23-6FE278460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104314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Luther lived a “try harder” religious life </a:t>
            </a:r>
          </a:p>
          <a:p>
            <a:pPr lvl="1"/>
            <a:r>
              <a:rPr lang="en-US" dirty="0"/>
              <a:t>Monks get up every few hours at night to pray, attend services…extreme self-denial!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Recently, a criminal serving his sentence with Capuchin (</a:t>
            </a:r>
            <a:r>
              <a:rPr lang="en-US" dirty="0" err="1"/>
              <a:t>kap</a:t>
            </a:r>
            <a:r>
              <a:rPr lang="en-US" dirty="0"/>
              <a:t>-u-shin) monks (Sicily) pleaded to be sent back to prison... because monastery life is too hard.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Martin Luther lived a “try harder” religious life until he read Galatians 3:24 “So the law was put in charge to lead us to Christ that we might be </a:t>
            </a:r>
            <a:r>
              <a:rPr lang="en-US" u="sng" dirty="0"/>
              <a:t>justified by faith</a:t>
            </a:r>
            <a:r>
              <a:rPr lang="en-US" dirty="0"/>
              <a:t>”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Read Galatians 2:15-16 "We who are Jews by birth and not 'Gentile sinners‘ know that a man is </a:t>
            </a:r>
            <a:r>
              <a:rPr lang="en-US" u="sng" dirty="0"/>
              <a:t>not justified by observing the law</a:t>
            </a:r>
            <a:r>
              <a:rPr lang="en-US" dirty="0"/>
              <a:t>, but by faith in Jesus Christ. So we, too, have put our faith in Christ Jesus that we may be </a:t>
            </a:r>
            <a:r>
              <a:rPr lang="en-US" u="sng" dirty="0"/>
              <a:t>justified by faith in Christ </a:t>
            </a:r>
            <a:r>
              <a:rPr lang="en-US" dirty="0"/>
              <a:t>and not by observing the law, because </a:t>
            </a:r>
            <a:r>
              <a:rPr lang="en-US" u="sng" dirty="0"/>
              <a:t>by observing the law no one will be justified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CA5D3BF3-D352-46FC-8343-31F56E6730E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1A357367-EDB0-43E5-A096-D27F628BF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1481812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foolish Galatians…the law is fulfilled by Christ.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2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92138"/>
            <a:ext cx="1958975" cy="1101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Foolishness or being brave?</a:t>
            </a:r>
          </a:p>
          <a:p>
            <a:endParaRPr lang="en-US" dirty="0"/>
          </a:p>
          <a:p>
            <a:r>
              <a:rPr lang="en-US" dirty="0"/>
              <a:t>Paul…you foolish Galatians!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F9F89-7DCE-4753-AED9-B645EFC47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96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u="sng" dirty="0"/>
              <a:t>[</a:t>
            </a:r>
            <a:r>
              <a:rPr lang="en-US" u="sng" dirty="0">
                <a:solidFill>
                  <a:srgbClr val="00B0F0"/>
                </a:solidFill>
              </a:rPr>
              <a:t>CLICK</a:t>
            </a:r>
            <a:r>
              <a:rPr lang="en-US" u="sng" dirty="0"/>
              <a:t>] Salvation was not achieved by keeping the Law (Gal. 3:11)</a:t>
            </a:r>
          </a:p>
          <a:p>
            <a:pPr lvl="1"/>
            <a:r>
              <a:rPr lang="en-US" dirty="0"/>
              <a:t>Q: Purpose of the Mosaic Law?</a:t>
            </a:r>
          </a:p>
          <a:p>
            <a:pPr lvl="1"/>
            <a:r>
              <a:rPr lang="en-US" dirty="0"/>
              <a:t>The Law merely showed man his sinfulness, and his need for a Savior</a:t>
            </a:r>
          </a:p>
          <a:p>
            <a:pPr marL="171450" lvl="1" indent="0">
              <a:buNone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u="sng" dirty="0"/>
              <a:t>[</a:t>
            </a:r>
            <a:r>
              <a:rPr lang="en-US" u="sng" dirty="0">
                <a:solidFill>
                  <a:srgbClr val="FF0000"/>
                </a:solidFill>
              </a:rPr>
              <a:t>CLICK</a:t>
            </a:r>
            <a:r>
              <a:rPr lang="en-US" u="sng" dirty="0"/>
              <a:t>] Salvation has always been through faith in God (Hab. 2:4)</a:t>
            </a:r>
          </a:p>
          <a:p>
            <a:pPr lvl="1"/>
            <a:r>
              <a:rPr lang="en-US" dirty="0"/>
              <a:t>Abraham believed God and it was counted to him as righteousness (Rom. 4:3)</a:t>
            </a:r>
          </a:p>
          <a:p>
            <a:pPr lvl="1"/>
            <a:r>
              <a:rPr lang="en-US" dirty="0"/>
              <a:t>This took place BEFORE the law was given.</a:t>
            </a:r>
          </a:p>
          <a:p>
            <a:pPr marL="171450" lvl="1" indent="0">
              <a:buNone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u="sng" dirty="0"/>
              <a:t>[</a:t>
            </a:r>
            <a:r>
              <a:rPr lang="en-US" u="sng" dirty="0">
                <a:solidFill>
                  <a:srgbClr val="FF0000"/>
                </a:solidFill>
              </a:rPr>
              <a:t>CLICK</a:t>
            </a:r>
            <a:r>
              <a:rPr lang="en-US" u="sng" dirty="0"/>
              <a:t>] OT salvation was based on believing that God would provide a Savior (Gen. 3:15; 12:3; Isa. 53:5-6)</a:t>
            </a:r>
          </a:p>
          <a:p>
            <a:pPr lvl="1"/>
            <a:r>
              <a:rPr lang="en-US" dirty="0"/>
              <a:t>Read Gal. 3:8-9. “The Scripture foresaw that God would justify the Gentiles by faith, and announced the gospel in advance to Abraham: ‘</a:t>
            </a:r>
            <a:r>
              <a:rPr lang="en-US" i="1" dirty="0"/>
              <a:t>All nations will be blessed through you.</a:t>
            </a:r>
            <a:r>
              <a:rPr lang="en-US" dirty="0"/>
              <a:t>’ So those who have faith are blessed along with Abraham, the man of faith” (Galatians 3:8-9, quoting Genesis 12:3)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 more: </a:t>
            </a:r>
            <a:r>
              <a:rPr lang="en-US" dirty="0">
                <a:hlinkClick r:id="rId3"/>
              </a:rPr>
              <a:t>http://www.gotquestions.org/Old-Testament-salvation.html#ixzz3bRbCHUYY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F9F89-7DCE-4753-AED9-B645EFC47A6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6" name="Slide Image Placeholder 15"/>
          <p:cNvSpPr>
            <a:spLocks noGrp="1" noRot="1" noChangeAspect="1"/>
          </p:cNvSpPr>
          <p:nvPr>
            <p:ph type="sldImg"/>
          </p:nvPr>
        </p:nvSpPr>
        <p:spPr>
          <a:xfrm>
            <a:off x="2332038" y="592138"/>
            <a:ext cx="1958975" cy="1101725"/>
          </a:xfrm>
        </p:spPr>
      </p:sp>
    </p:spTree>
    <p:extLst>
      <p:ext uri="{BB962C8B-B14F-4D97-AF65-F5344CB8AC3E}">
        <p14:creationId xmlns:p14="http://schemas.microsoft.com/office/powerpoint/2010/main" val="4115110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96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POINT</a:t>
            </a:r>
          </a:p>
          <a:p>
            <a:endParaRPr lang="en-US" dirty="0"/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Unity and love, in the bond of peace, mark the work of the Savior as well as the Christian’s </a:t>
            </a:r>
            <a:r>
              <a:rPr lang="en-US" sz="1600" b="1" u="sng" dirty="0"/>
              <a:t>grateful response</a:t>
            </a:r>
            <a:r>
              <a:rPr lang="en-US" sz="1600" dirty="0"/>
              <a:t> to his free grace in their lives.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Q: </a:t>
            </a:r>
            <a:r>
              <a:rPr lang="en-US" sz="1600" u="sng" dirty="0"/>
              <a:t>If Christians are living under God’s grace can we live any way we choose? Why or why not?</a:t>
            </a:r>
            <a:r>
              <a:rPr lang="en-US" sz="1600" dirty="0"/>
              <a:t> (What does Romans 6:1-2 say about this?).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1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EPHESIANS: WHAT TO LOOK FOR</a:t>
            </a:r>
          </a:p>
          <a:p>
            <a:pPr lvl="1"/>
            <a:r>
              <a:rPr lang="en-US" dirty="0"/>
              <a:t>Ephesians begins with praise to God for the </a:t>
            </a:r>
            <a:r>
              <a:rPr lang="en-US" u="sng" dirty="0"/>
              <a:t>generous blessings </a:t>
            </a:r>
            <a:r>
              <a:rPr lang="en-US" dirty="0"/>
              <a:t>he has given in Christ (1:3-14). </a:t>
            </a:r>
          </a:p>
          <a:p>
            <a:pPr lvl="2"/>
            <a:r>
              <a:rPr lang="en-US" dirty="0"/>
              <a:t>It then moves into thanksgiving and prayer (1:15-23), followed by the </a:t>
            </a:r>
            <a:r>
              <a:rPr lang="en-US" u="sng" dirty="0"/>
              <a:t>reconciliation of both Jews and Gentiles</a:t>
            </a:r>
            <a:r>
              <a:rPr lang="en-US" dirty="0"/>
              <a:t>, including Paul's role in it (2:1-22; 3:1-13). </a:t>
            </a:r>
          </a:p>
          <a:p>
            <a:pPr lvl="2"/>
            <a:r>
              <a:rPr lang="en-US" dirty="0"/>
              <a:t>The letter moves to </a:t>
            </a:r>
            <a:r>
              <a:rPr lang="en-US" u="sng" dirty="0"/>
              <a:t>another prayer and doxology </a:t>
            </a:r>
            <a:r>
              <a:rPr lang="en-US" dirty="0"/>
              <a:t>(3:14-21).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u="sng" dirty="0"/>
              <a:t>remaining portion </a:t>
            </a:r>
            <a:r>
              <a:rPr lang="en-US" dirty="0"/>
              <a:t>of the letter urges these Christians to </a:t>
            </a:r>
            <a:r>
              <a:rPr lang="en-US" u="sng" dirty="0"/>
              <a:t>maintain the unity </a:t>
            </a:r>
            <a:r>
              <a:rPr lang="en-US" dirty="0"/>
              <a:t>with which God has provided through Christ's death and resurrection, along with the empowerment of the Holy Spirit (4:1-5:20), especially in </a:t>
            </a:r>
            <a:r>
              <a:rPr lang="en-US" u="sng" dirty="0"/>
              <a:t>Christian households</a:t>
            </a:r>
            <a:r>
              <a:rPr lang="en-US" dirty="0"/>
              <a:t> (5:21--6:9).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letter concludes by encouraging them </a:t>
            </a:r>
            <a:r>
              <a:rPr lang="en-US" u="sng" dirty="0"/>
              <a:t>to remain bold in Christ and the Holy Spirit</a:t>
            </a:r>
            <a:r>
              <a:rPr lang="en-US" dirty="0"/>
              <a:t>, especially against spiritual enemies (6:10-20).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1A2E7C7-4B4B-47F2-B1C3-D85373BA4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2288957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EPHESUS</a:t>
            </a:r>
          </a:p>
          <a:p>
            <a:pPr lvl="1"/>
            <a:r>
              <a:rPr lang="en-US" dirty="0"/>
              <a:t>Size: largest city in Asia (300,000 people</a:t>
            </a:r>
            <a:r>
              <a:rPr lang="en-US" dirty="0">
                <a:sym typeface="Wingdings" panose="05000000000000000000" pitchFamily="2" charset="2"/>
              </a:rPr>
              <a:t> like Santa Cruz</a:t>
            </a:r>
            <a:r>
              <a:rPr lang="en-US" dirty="0"/>
              <a:t>).</a:t>
            </a:r>
          </a:p>
          <a:p>
            <a:pPr lvl="2"/>
            <a:r>
              <a:rPr lang="en-US" u="sng" dirty="0"/>
              <a:t>Important trade center </a:t>
            </a:r>
            <a:r>
              <a:rPr lang="en-US" dirty="0"/>
              <a:t>west of Tarsus</a:t>
            </a:r>
          </a:p>
          <a:p>
            <a:pPr lvl="2"/>
            <a:r>
              <a:rPr lang="en-US" u="sng" dirty="0"/>
              <a:t>Banking center </a:t>
            </a:r>
            <a:r>
              <a:rPr lang="en-US" dirty="0"/>
              <a:t>….great vault in the Temple of Artemis…considered to be the safest place in Asia Minor</a:t>
            </a:r>
          </a:p>
          <a:p>
            <a:pPr lvl="2"/>
            <a:r>
              <a:rPr lang="en-US" dirty="0"/>
              <a:t>Large library.</a:t>
            </a:r>
          </a:p>
          <a:p>
            <a:pPr lvl="2"/>
            <a:r>
              <a:rPr lang="en-US" dirty="0"/>
              <a:t>Parabolic theater seating up to 25,000 people</a:t>
            </a:r>
          </a:p>
          <a:p>
            <a:pPr lvl="2"/>
            <a:r>
              <a:rPr lang="en-US" dirty="0"/>
              <a:t>One of the </a:t>
            </a:r>
            <a:r>
              <a:rPr lang="en-US" u="sng" dirty="0"/>
              <a:t>most advanced aqueduct systems </a:t>
            </a:r>
            <a:r>
              <a:rPr lang="en-US" dirty="0"/>
              <a:t>in the ancient world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DB805F-7669-49A5-BAFD-F62D0C59B27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236714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3525" y="617538"/>
            <a:ext cx="3940175" cy="221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type in your name each week (credit toward certificate)</a:t>
            </a:r>
          </a:p>
          <a:p>
            <a:endParaRPr lang="en-US" dirty="0"/>
          </a:p>
          <a:p>
            <a:r>
              <a:rPr lang="en-US" dirty="0"/>
              <a:t>Handouts (me)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9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RELIGION OF EPHESUS</a:t>
            </a:r>
          </a:p>
          <a:p>
            <a:pPr lvl="2"/>
            <a:r>
              <a:rPr lang="en-US" dirty="0"/>
              <a:t>It was the center of </a:t>
            </a:r>
            <a:r>
              <a:rPr lang="en-US" u="sng" dirty="0"/>
              <a:t>worship for goddess Artemis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Artemis also called </a:t>
            </a:r>
            <a:r>
              <a:rPr lang="en-US" u="sng" dirty="0"/>
              <a:t>Diana</a:t>
            </a:r>
            <a:r>
              <a:rPr lang="en-US" dirty="0"/>
              <a:t> (KJV, NKJ)</a:t>
            </a:r>
          </a:p>
          <a:p>
            <a:pPr lvl="2"/>
            <a:r>
              <a:rPr lang="en-US" dirty="0"/>
              <a:t>Temple : one of the </a:t>
            </a:r>
            <a:r>
              <a:rPr lang="en-US" u="sng" dirty="0"/>
              <a:t>Seven Wonders of the Ancient World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The goddess Artemis was the </a:t>
            </a:r>
            <a:r>
              <a:rPr lang="en-US" u="sng" dirty="0"/>
              <a:t>patron of all prostitutes </a:t>
            </a:r>
            <a:r>
              <a:rPr lang="en-US" dirty="0"/>
              <a:t>and represented </a:t>
            </a:r>
            <a:r>
              <a:rPr lang="en-US" u="sng" dirty="0"/>
              <a:t>fertility and sexuality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Ephesus, like Corinth was known for its </a:t>
            </a:r>
            <a:r>
              <a:rPr lang="en-US" u="sng" dirty="0"/>
              <a:t>immorality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Worshippers of Artemis </a:t>
            </a:r>
            <a:r>
              <a:rPr lang="en-US" u="sng" dirty="0"/>
              <a:t>brought much business </a:t>
            </a:r>
            <a:r>
              <a:rPr lang="en-US" dirty="0"/>
              <a:t>to Ephesus (Acts 19:23-27).</a:t>
            </a:r>
          </a:p>
          <a:p>
            <a:pPr lvl="2"/>
            <a:r>
              <a:rPr lang="en-US" u="sng" dirty="0"/>
              <a:t>Demonism and sorcery </a:t>
            </a:r>
            <a:r>
              <a:rPr lang="en-US" dirty="0"/>
              <a:t>were rampant (Acts 19:13-19).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855D0C53-1FD2-41C0-8EBD-0129AF6AB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4928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3111188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Phrase, “in Christ” throughout Ephesians.</a:t>
            </a:r>
          </a:p>
          <a:p>
            <a:pPr lvl="1"/>
            <a:r>
              <a:rPr lang="en-US" dirty="0"/>
              <a:t>Penny…us (sinners)</a:t>
            </a:r>
          </a:p>
          <a:p>
            <a:pPr lvl="1"/>
            <a:r>
              <a:rPr lang="en-US" dirty="0"/>
              <a:t>Hand…Jesus</a:t>
            </a:r>
          </a:p>
          <a:p>
            <a:pPr lvl="1"/>
            <a:r>
              <a:rPr lang="en-US" dirty="0"/>
              <a:t>God sees us “in Christ”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5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SEALING OF THE HOLY SPIRIT…</a:t>
            </a:r>
          </a:p>
          <a:p>
            <a:pPr lvl="1"/>
            <a:r>
              <a:rPr lang="en-US" dirty="0"/>
              <a:t>The sealing like letter seal.</a:t>
            </a:r>
          </a:p>
          <a:p>
            <a:pPr lvl="1"/>
            <a:r>
              <a:rPr lang="en-US" dirty="0"/>
              <a:t>Being </a:t>
            </a:r>
            <a:r>
              <a:rPr lang="en-US" u="sng" dirty="0"/>
              <a:t>sealed</a:t>
            </a:r>
            <a:r>
              <a:rPr lang="en-US" dirty="0"/>
              <a:t> by the Holy Spirit…</a:t>
            </a:r>
          </a:p>
          <a:p>
            <a:pPr lvl="2"/>
            <a:r>
              <a:rPr lang="en-US" dirty="0"/>
              <a:t>Represents ownership (owned by God)</a:t>
            </a:r>
          </a:p>
          <a:p>
            <a:pPr lvl="2"/>
            <a:r>
              <a:rPr lang="en-US" dirty="0"/>
              <a:t>Represents authentication (a genuine believer).</a:t>
            </a:r>
          </a:p>
          <a:p>
            <a:pPr lvl="2"/>
            <a:r>
              <a:rPr lang="en-US" dirty="0"/>
              <a:t>Represents approval (in Christ we are approved and declared “not guilty”).</a:t>
            </a:r>
          </a:p>
          <a:p>
            <a:pPr lvl="2"/>
            <a:r>
              <a:rPr lang="en-US" dirty="0"/>
              <a:t>Represents protection </a:t>
            </a:r>
          </a:p>
          <a:p>
            <a:pPr lvl="3"/>
            <a:r>
              <a:rPr lang="en-US" dirty="0"/>
              <a:t>From anything God does not permit. </a:t>
            </a:r>
          </a:p>
          <a:p>
            <a:pPr lvl="3"/>
            <a:r>
              <a:rPr lang="en-US" dirty="0"/>
              <a:t>God will continue to “guard [our] hearts and [our] minds in Christ Jesus”</a:t>
            </a:r>
          </a:p>
          <a:p>
            <a:pPr lvl="1"/>
            <a:r>
              <a:rPr lang="en-US" dirty="0"/>
              <a:t>The Holy Spirit is also a </a:t>
            </a:r>
            <a:r>
              <a:rPr lang="en-US" u="sng" dirty="0"/>
              <a:t>guarantee</a:t>
            </a:r>
            <a:r>
              <a:rPr lang="en-US" dirty="0"/>
              <a:t> of the believer’s </a:t>
            </a:r>
            <a:r>
              <a:rPr lang="en-US" u="sng" dirty="0"/>
              <a:t>future inheritance </a:t>
            </a:r>
            <a:r>
              <a:rPr lang="en-US" dirty="0"/>
              <a:t>in glory (cf. 2 Cor. 1:21-22).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1566863" y="608013"/>
            <a:ext cx="3200400" cy="1800225"/>
          </a:xfrm>
        </p:spPr>
      </p:sp>
    </p:spTree>
    <p:extLst>
      <p:ext uri="{BB962C8B-B14F-4D97-AF65-F5344CB8AC3E}">
        <p14:creationId xmlns:p14="http://schemas.microsoft.com/office/powerpoint/2010/main" val="85656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36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Point: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joy is found only in a 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loving relationship with Jesus Christ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22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0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was in prison, chained to a</a:t>
            </a:r>
            <a:r>
              <a:rPr lang="en-US" baseline="0" dirty="0"/>
              <a:t> guard, when he wrote Philippians</a:t>
            </a:r>
          </a:p>
          <a:p>
            <a:pPr lvl="1"/>
            <a:r>
              <a:rPr lang="en-US" baseline="0" dirty="0"/>
              <a:t>Yet Philippians is about having genuine joy</a:t>
            </a:r>
          </a:p>
          <a:p>
            <a:pPr lvl="1"/>
            <a:r>
              <a:rPr lang="en-US" dirty="0"/>
              <a:t>He saw how God was working through his situation</a:t>
            </a:r>
          </a:p>
          <a:p>
            <a:pPr lvl="1"/>
            <a:r>
              <a:rPr lang="en-US" dirty="0"/>
              <a:t>The gospel was being spread all through the Roman Empire (Praetorian Guards)</a:t>
            </a:r>
          </a:p>
          <a:p>
            <a:endParaRPr lang="en-US" dirty="0"/>
          </a:p>
          <a:p>
            <a:r>
              <a:rPr lang="en-US" u="sng" dirty="0"/>
              <a:t>How do we experience that kind of joy?</a:t>
            </a:r>
          </a:p>
          <a:p>
            <a:r>
              <a:rPr lang="en-US" dirty="0">
                <a:sym typeface="Wingdings" panose="05000000000000000000" pitchFamily="2" charset="2"/>
              </a:rPr>
              <a:t>A: </a:t>
            </a:r>
            <a:r>
              <a:rPr lang="en-US" dirty="0"/>
              <a:t>First, we need to understand that joy is not the same as happiness. </a:t>
            </a:r>
          </a:p>
          <a:p>
            <a:pPr lvl="1"/>
            <a:r>
              <a:rPr lang="en-US" dirty="0"/>
              <a:t>Happiness is based on what is HAPPENING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next slide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53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Real joy is from God. </a:t>
            </a:r>
          </a:p>
          <a:p>
            <a:pPr lvl="1"/>
            <a:r>
              <a:rPr lang="en-US" dirty="0"/>
              <a:t>Joy comes from knowing we are </a:t>
            </a:r>
            <a:r>
              <a:rPr lang="en-US" u="sng" dirty="0"/>
              <a:t>secure in God</a:t>
            </a:r>
          </a:p>
          <a:p>
            <a:pPr lvl="1"/>
            <a:r>
              <a:rPr lang="en-US" dirty="0"/>
              <a:t>Joy comes from knowing that difficult times can </a:t>
            </a:r>
            <a:r>
              <a:rPr lang="en-US" u="sng" dirty="0"/>
              <a:t>strengthen our faith </a:t>
            </a:r>
            <a:r>
              <a:rPr lang="en-US" dirty="0"/>
              <a:t>in Christ</a:t>
            </a:r>
          </a:p>
          <a:p>
            <a:pPr lvl="1"/>
            <a:r>
              <a:rPr lang="en-US" dirty="0"/>
              <a:t>Joy comes from knowing that difficult times are </a:t>
            </a:r>
            <a:r>
              <a:rPr lang="en-US" u="sng" dirty="0"/>
              <a:t>TEMPORARY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08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83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7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YOURSELF</a:t>
            </a:r>
          </a:p>
          <a:p>
            <a:endParaRPr lang="en-US" dirty="0"/>
          </a:p>
          <a:p>
            <a:r>
              <a:rPr lang="en-US" dirty="0"/>
              <a:t>“What’s your favorite movie?”</a:t>
            </a:r>
          </a:p>
          <a:p>
            <a:endParaRPr lang="en-US" dirty="0"/>
          </a:p>
          <a:p>
            <a:r>
              <a:rPr lang="en-US" dirty="0"/>
              <a:t>3 Minutes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9CBA948F-FDB7-489F-9F61-5434286BB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33063265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FALSE TEACHINGS </a:t>
            </a:r>
            <a:r>
              <a:rPr lang="en-US" dirty="0">
                <a:sym typeface="Wingdings" panose="05000000000000000000" pitchFamily="2" charset="2"/>
              </a:rPr>
              <a:t> “</a:t>
            </a:r>
            <a:r>
              <a:rPr lang="en-US" sz="1200" b="0" i="0" u="none" strike="noStrike" baseline="0" dirty="0">
                <a:latin typeface="Arial" panose="020B0604020202020204" pitchFamily="34" charset="0"/>
              </a:rPr>
              <a:t>"See to it that no one takes you captive through hollow and </a:t>
            </a:r>
            <a:r>
              <a:rPr lang="en-US" sz="1200" b="0" i="0" u="sng" strike="noStrike" baseline="0" dirty="0">
                <a:latin typeface="Arial" panose="020B0604020202020204" pitchFamily="34" charset="0"/>
              </a:rPr>
              <a:t>deceptive philosophy</a:t>
            </a:r>
            <a:r>
              <a:rPr lang="en-US" sz="1200" b="0" i="0" u="none" strike="noStrike" baseline="0" dirty="0">
                <a:latin typeface="Arial" panose="020B0604020202020204" pitchFamily="34" charset="0"/>
              </a:rPr>
              <a:t>, which depends on </a:t>
            </a:r>
            <a:r>
              <a:rPr lang="en-US" sz="1200" b="0" i="0" u="sng" strike="noStrike" baseline="0" dirty="0">
                <a:latin typeface="Arial" panose="020B0604020202020204" pitchFamily="34" charset="0"/>
              </a:rPr>
              <a:t>human tradition </a:t>
            </a:r>
            <a:r>
              <a:rPr lang="en-US" sz="1200" b="0" i="0" u="none" strike="noStrike" baseline="0" dirty="0">
                <a:latin typeface="Arial" panose="020B0604020202020204" pitchFamily="34" charset="0"/>
              </a:rPr>
              <a:t>and the elemental spiritual forces of this world rather than on Christ." (Col. 2:8 NIV)</a:t>
            </a:r>
          </a:p>
          <a:p>
            <a:endParaRPr lang="en-US" sz="1200" b="0" i="0" u="none" strike="noStrike" baseline="0" dirty="0">
              <a:latin typeface="Arial" panose="020B0604020202020204" pitchFamily="34" charset="0"/>
            </a:endParaRPr>
          </a:p>
          <a:p>
            <a:r>
              <a:rPr lang="en-US" sz="1200" b="0" i="0" u="none" strike="noStrike" baseline="0" dirty="0">
                <a:latin typeface="Arial" panose="020B0604020202020204" pitchFamily="34" charset="0"/>
              </a:rPr>
              <a:t>Most likely Gnosticism.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GNOSTICISM</a:t>
            </a:r>
          </a:p>
          <a:p>
            <a:pPr lvl="1"/>
            <a:r>
              <a:rPr lang="en-US" dirty="0"/>
              <a:t>Gnosticism proved to be the greatest philosophical threat to early Christianity based on the philosophy of “dualism.”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Problem: If god is spirit (good) and physical things are evil (Plato-dualism) how could a good god create an evil physical world?</a:t>
            </a:r>
          </a:p>
          <a:p>
            <a:pPr lvl="1"/>
            <a:r>
              <a:rPr lang="en-US" dirty="0"/>
              <a:t>Solution: </a:t>
            </a:r>
            <a:r>
              <a:rPr lang="en-US" dirty="0" err="1"/>
              <a:t>Aeons</a:t>
            </a:r>
            <a:r>
              <a:rPr lang="en-US" dirty="0"/>
              <a:t> (emanations from the Supreme God), were progressively lower divine beings until an evil being “demiurge” was created.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evil demiurge then created the evil physical world. Gnostics taught that the demiurge was the Hebrew God Yahweh.</a:t>
            </a:r>
          </a:p>
          <a:p>
            <a:pPr lvl="1"/>
            <a:r>
              <a:rPr lang="en-US" dirty="0"/>
              <a:t>Salvation is based “secret knowledge” (ostensibly taught by Jesus) which was gained through secret rites and ceremonies that often appealed to the intelligentsia.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Gnostics taught that Jesus was a teacher of “secret knowledge.” He was only a spirit and did not have a physical body (Docetism).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Gnostics professed to be Christians.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2482-77ED-4575-96CA-823894F76E3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66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21DE0AE-BDFB-44B1-9B90-ABF7330458D3}" type="slidenum">
              <a:rPr lang="en-US" noProof="0"/>
              <a:pPr lvl="0"/>
              <a:t>35</a:t>
            </a:fld>
            <a:endParaRPr lang="en-US" noProof="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Gnosticism</a:t>
            </a:r>
          </a:p>
          <a:p>
            <a:pPr lvl="1"/>
            <a:r>
              <a:rPr lang="en-US" dirty="0"/>
              <a:t>Beginning to creep into early churches</a:t>
            </a:r>
          </a:p>
          <a:p>
            <a:pPr lvl="1"/>
            <a:r>
              <a:rPr lang="en-US" dirty="0"/>
              <a:t>Spiritual growth comes from severe self-discipline of the body (asceticism)</a:t>
            </a:r>
          </a:p>
          <a:p>
            <a:pPr lvl="1"/>
            <a:r>
              <a:rPr lang="en-US" dirty="0"/>
              <a:t>Spirit = good Physical = evil</a:t>
            </a:r>
          </a:p>
          <a:p>
            <a:pPr lvl="1"/>
            <a:r>
              <a:rPr lang="en-US" dirty="0"/>
              <a:t>Therefore you must punish your body</a:t>
            </a:r>
          </a:p>
          <a:p>
            <a:pPr lvl="2"/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57370A3-25AB-4DFA-8C58-09098EE61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next week…</a:t>
            </a:r>
          </a:p>
          <a:p>
            <a:r>
              <a:rPr lang="en-US" dirty="0"/>
              <a:t>Read 1, 2 Thessalonians</a:t>
            </a:r>
          </a:p>
          <a:p>
            <a:r>
              <a:rPr lang="en-US" dirty="0"/>
              <a:t>Read 1,2 Timothy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02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1938" y="617538"/>
            <a:ext cx="3943350" cy="221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3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take out your notes.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12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TONIGHT</a:t>
            </a:r>
          </a:p>
          <a:p>
            <a:pPr lvl="1"/>
            <a:r>
              <a:rPr lang="en-US" dirty="0"/>
              <a:t>Does God love me only because of what I do?</a:t>
            </a:r>
          </a:p>
          <a:p>
            <a:pPr lvl="1"/>
            <a:r>
              <a:rPr lang="en-US" dirty="0"/>
              <a:t>How can I experience real joy when life gets rough?</a:t>
            </a:r>
          </a:p>
          <a:p>
            <a:pPr lvl="1"/>
            <a:r>
              <a:rPr lang="en-US" dirty="0"/>
              <a:t>What exactly is the most important thing in my life? What is my highest priority?</a:t>
            </a:r>
          </a:p>
          <a:p>
            <a:pPr lvl="1"/>
            <a:r>
              <a:rPr lang="en-US" dirty="0"/>
              <a:t>Don’t I need to earn at least part of my salvation?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92138"/>
            <a:ext cx="1958975" cy="1101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visit to Jerusalem--get acquainted with Peter</a:t>
            </a:r>
            <a:r>
              <a:rPr lang="en-US" baseline="0" dirty="0"/>
              <a:t> (~</a:t>
            </a:r>
            <a:r>
              <a:rPr lang="en-US" dirty="0"/>
              <a:t>AD 36)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visit: brought some famine relief, food, etc., from Antioch to Jerusalem</a:t>
            </a:r>
            <a:r>
              <a:rPr lang="en-US" baseline="0" dirty="0"/>
              <a:t> (~AD 47)</a:t>
            </a:r>
          </a:p>
          <a:p>
            <a:r>
              <a:rPr lang="en-US" baseline="0" dirty="0"/>
              <a:t>3</a:t>
            </a:r>
            <a:r>
              <a:rPr lang="en-US" baseline="30000" dirty="0"/>
              <a:t>rd</a:t>
            </a:r>
            <a:r>
              <a:rPr lang="en-US" baseline="0" dirty="0"/>
              <a:t> visit: attend Jerusalem council over issue of Gentile Christians (~AD 50)</a:t>
            </a:r>
          </a:p>
          <a:p>
            <a:r>
              <a:rPr lang="en-US" baseline="0" dirty="0"/>
              <a:t>Note: Debate over Paul’s trips to Jerusalem, when,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F9F89-7DCE-4753-AED9-B645EFC47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9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17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POINT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Christ’s death has brought in the </a:t>
            </a:r>
            <a:r>
              <a:rPr lang="en-US" sz="1400" b="1" u="sng" dirty="0">
                <a:solidFill>
                  <a:srgbClr val="FFFF00"/>
                </a:solidFill>
              </a:rPr>
              <a:t>age of the new covenant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in which believers do not have to become Jews or follow the outward ceremonies of the Mosaic Law.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857499"/>
            <a:ext cx="5486400" cy="5451613"/>
          </a:xfrm>
        </p:spPr>
        <p:txBody>
          <a:bodyPr/>
          <a:lstStyle/>
          <a:p>
            <a:r>
              <a:rPr lang="en-US" dirty="0"/>
              <a:t>GALATIANS</a:t>
            </a:r>
          </a:p>
          <a:p>
            <a:pPr lvl="1"/>
            <a:r>
              <a:rPr lang="en-US" dirty="0"/>
              <a:t>Hercules Hold-World’s Strongest Man Competition</a:t>
            </a:r>
          </a:p>
          <a:p>
            <a:pPr lvl="1"/>
            <a:r>
              <a:rPr lang="en-US" dirty="0"/>
              <a:t>“Pillars of Hercules” (350 lb. on each side).</a:t>
            </a:r>
          </a:p>
          <a:p>
            <a:pPr lvl="1"/>
            <a:r>
              <a:rPr lang="en-US" dirty="0"/>
              <a:t>Law is definitive. Grace is unclear.</a:t>
            </a:r>
          </a:p>
          <a:p>
            <a:pPr lvl="1"/>
            <a:r>
              <a:rPr lang="en-US" dirty="0"/>
              <a:t>They were caught between the teachings of Paul and Judaizers</a:t>
            </a:r>
          </a:p>
          <a:p>
            <a:pPr lvl="1"/>
            <a:endParaRPr lang="en-US" dirty="0"/>
          </a:p>
          <a:p>
            <a:r>
              <a:rPr lang="en-US" dirty="0"/>
              <a:t>THE SITUATION</a:t>
            </a:r>
          </a:p>
          <a:p>
            <a:pPr lvl="1"/>
            <a:r>
              <a:rPr lang="en-US" dirty="0"/>
              <a:t>Judaizers taught…</a:t>
            </a:r>
          </a:p>
          <a:p>
            <a:pPr lvl="2"/>
            <a:r>
              <a:rPr lang="en-US" dirty="0"/>
              <a:t>Salvation couldn’t possibly be free…its’ much too valuable.</a:t>
            </a:r>
          </a:p>
          <a:p>
            <a:pPr lvl="2"/>
            <a:r>
              <a:rPr lang="en-US" dirty="0"/>
              <a:t>In order for a Christian to truly be right with God, he must conform to the Mosaic Law.</a:t>
            </a:r>
          </a:p>
          <a:p>
            <a:pPr lvl="2"/>
            <a:r>
              <a:rPr lang="en-US" dirty="0"/>
              <a:t>Salvation = Law + grace through Christ</a:t>
            </a:r>
          </a:p>
          <a:p>
            <a:pPr lvl="1"/>
            <a:r>
              <a:rPr lang="en-US" dirty="0"/>
              <a:t>Paul before had taught…</a:t>
            </a:r>
          </a:p>
          <a:p>
            <a:pPr lvl="2"/>
            <a:r>
              <a:rPr lang="en-US" dirty="0"/>
              <a:t>You are saved by grace through faith in Christ, period!</a:t>
            </a:r>
          </a:p>
          <a:p>
            <a:pPr lvl="2"/>
            <a:r>
              <a:rPr lang="en-US" dirty="0"/>
              <a:t>You are not saved by keeping the Mosaic Law.</a:t>
            </a:r>
          </a:p>
          <a:p>
            <a:pPr lvl="1"/>
            <a:r>
              <a:rPr lang="en-US" dirty="0"/>
              <a:t>Paul now</a:t>
            </a:r>
          </a:p>
          <a:p>
            <a:pPr lvl="2"/>
            <a:r>
              <a:rPr lang="en-US" dirty="0"/>
              <a:t>Galatians 1:6-7 “I am </a:t>
            </a:r>
            <a:r>
              <a:rPr lang="en-US" u="sng" dirty="0"/>
              <a:t>astonished</a:t>
            </a:r>
            <a:r>
              <a:rPr lang="en-US" dirty="0"/>
              <a:t> that you are so quickly deserting the one who called you by the grace of Christ and are turning to a different gospel!</a:t>
            </a:r>
          </a:p>
          <a:p>
            <a:pPr lvl="2"/>
            <a:r>
              <a:rPr lang="en-US" dirty="0"/>
              <a:t>"As we have already said, so now I say again: If anybody is preaching to you a </a:t>
            </a:r>
            <a:r>
              <a:rPr lang="en-US" u="sng" dirty="0"/>
              <a:t>gospel other than </a:t>
            </a:r>
            <a:r>
              <a:rPr lang="en-US" dirty="0"/>
              <a:t>what you accepted, let them be under God's curse!" (Gal. 1:9 NIV)</a:t>
            </a:r>
          </a:p>
          <a:p>
            <a:pPr lvl="2"/>
            <a:r>
              <a:rPr lang="en-US" dirty="0"/>
              <a:t>Galatians 3:1-5 “You </a:t>
            </a:r>
            <a:r>
              <a:rPr lang="en-US" u="sng" dirty="0"/>
              <a:t>foolish</a:t>
            </a:r>
            <a:r>
              <a:rPr lang="en-US" dirty="0"/>
              <a:t> Galatians! Who has </a:t>
            </a:r>
            <a:r>
              <a:rPr lang="en-US" u="sng" dirty="0"/>
              <a:t>bewitched</a:t>
            </a:r>
            <a:r>
              <a:rPr lang="en-US" dirty="0"/>
              <a:t> you? </a:t>
            </a:r>
          </a:p>
          <a:p>
            <a:pPr lvl="2"/>
            <a:r>
              <a:rPr lang="en-US" dirty="0"/>
              <a:t>2:15-21. He presents his arguments that Christ’s death has brought an end to the Mosaic Law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6985-88D9-423B-BB28-AB7D0D39E09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Slide Image Placeholder 12">
            <a:extLst>
              <a:ext uri="{FF2B5EF4-FFF2-40B4-BE49-F238E27FC236}">
                <a16:creationId xmlns:a16="http://schemas.microsoft.com/office/drawing/2014/main" id="{1380D044-DB65-4939-BA86-EE80192C6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7638" y="617538"/>
            <a:ext cx="3875087" cy="2179637"/>
          </a:xfrm>
        </p:spPr>
      </p:sp>
    </p:spTree>
    <p:extLst>
      <p:ext uri="{BB962C8B-B14F-4D97-AF65-F5344CB8AC3E}">
        <p14:creationId xmlns:p14="http://schemas.microsoft.com/office/powerpoint/2010/main" val="55315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0-Agenda.pptx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pngimg.com/download/22937" TargetMode="Externa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9A5DC1-7851-4F13-8772-E1FCDF999885}"/>
              </a:ext>
            </a:extLst>
          </p:cNvPr>
          <p:cNvSpPr/>
          <p:nvPr userDrawn="1"/>
        </p:nvSpPr>
        <p:spPr>
          <a:xfrm>
            <a:off x="0" y="0"/>
            <a:ext cx="5686425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773F33-7350-45FB-8534-C0B65291D0B2}"/>
              </a:ext>
            </a:extLst>
          </p:cNvPr>
          <p:cNvSpPr/>
          <p:nvPr userDrawn="1"/>
        </p:nvSpPr>
        <p:spPr>
          <a:xfrm>
            <a:off x="5676900" y="0"/>
            <a:ext cx="6493739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E9F-4116-4685-891D-0527B92A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DD7E8-38CB-45AF-9FE7-3DDE25646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AB1E4-F5B6-4CB9-8817-AEEB64C5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4A11A-CDCB-466E-B69C-7BC3965B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F017-2720-4D06-B446-3B557671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4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5A8AEC-52A2-48FE-A9F2-FCD97D6E1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90212-8700-43B4-A007-AAE0EF45E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C154-CC6A-46D4-8CA2-4904B981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E3176-1986-4C10-AD6E-4A03655C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2BEAC-134C-4E1D-A72B-25E25309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95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00C4F1-DD5C-48FC-BC73-AE1A26BE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1" y="2209800"/>
            <a:ext cx="9720072" cy="24384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>
            <a:lvl1pPr algn="ctr">
              <a:lnSpc>
                <a:spcPct val="108000"/>
              </a:lnSpc>
              <a:defRPr sz="5331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18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5384800" cy="6858001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DC61C3C-2584-4516-BC1A-FE32F3900DC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8681" y="457200"/>
            <a:ext cx="5588000" cy="57658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>
              <a:buNone/>
              <a:defRPr sz="3732" b="1">
                <a:latin typeface="Century Gothic" panose="020B0502020202020204" pitchFamily="34" charset="0"/>
              </a:defRPr>
            </a:lvl1pPr>
            <a:lvl2pPr marL="284163" indent="-20478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2666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8864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4"/>
            <a:ext cx="1622755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1" y="362396"/>
            <a:ext cx="9144000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2117027"/>
            <a:ext cx="9144000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pic>
        <p:nvPicPr>
          <p:cNvPr id="12" name="Picture 11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96C6C4A-B429-4E65-B754-6756B2A2A5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35710" y="2895600"/>
            <a:ext cx="8720579" cy="3924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067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050" y="2209801"/>
            <a:ext cx="10212190" cy="2105367"/>
          </a:xfrm>
        </p:spPr>
        <p:txBody>
          <a:bodyPr anchor="ctr">
            <a:noAutofit/>
          </a:bodyPr>
          <a:lstStyle>
            <a:lvl1pPr algn="ctr">
              <a:defRPr sz="7200" b="0" cap="all" baseline="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0F9C48-E281-4A72-B40F-5D1FD7996AB7}"/>
              </a:ext>
            </a:extLst>
          </p:cNvPr>
          <p:cNvCxnSpPr/>
          <p:nvPr userDrawn="1"/>
        </p:nvCxnSpPr>
        <p:spPr>
          <a:xfrm>
            <a:off x="836830" y="13716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19EF98-AFD8-4F09-8E64-F684108532A7}"/>
              </a:ext>
            </a:extLst>
          </p:cNvPr>
          <p:cNvCxnSpPr/>
          <p:nvPr userDrawn="1"/>
        </p:nvCxnSpPr>
        <p:spPr>
          <a:xfrm>
            <a:off x="913050" y="50292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32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050" y="2209801"/>
            <a:ext cx="10212190" cy="2105367"/>
          </a:xfrm>
        </p:spPr>
        <p:txBody>
          <a:bodyPr anchor="ctr">
            <a:noAutofit/>
          </a:bodyPr>
          <a:lstStyle>
            <a:lvl1pPr algn="ctr">
              <a:defRPr sz="7200" b="0" cap="all" baseline="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0F9C48-E281-4A72-B40F-5D1FD7996AB7}"/>
              </a:ext>
            </a:extLst>
          </p:cNvPr>
          <p:cNvCxnSpPr/>
          <p:nvPr userDrawn="1"/>
        </p:nvCxnSpPr>
        <p:spPr>
          <a:xfrm>
            <a:off x="836830" y="13716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19EF98-AFD8-4F09-8E64-F684108532A7}"/>
              </a:ext>
            </a:extLst>
          </p:cNvPr>
          <p:cNvCxnSpPr/>
          <p:nvPr userDrawn="1"/>
        </p:nvCxnSpPr>
        <p:spPr>
          <a:xfrm>
            <a:off x="913050" y="50292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75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050" y="2209801"/>
            <a:ext cx="10212190" cy="2105367"/>
          </a:xfrm>
        </p:spPr>
        <p:txBody>
          <a:bodyPr anchor="ctr">
            <a:noAutofit/>
          </a:bodyPr>
          <a:lstStyle>
            <a:lvl1pPr algn="ctr">
              <a:defRPr sz="7200" b="0" cap="all" baseline="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0F9C48-E281-4A72-B40F-5D1FD7996AB7}"/>
              </a:ext>
            </a:extLst>
          </p:cNvPr>
          <p:cNvCxnSpPr/>
          <p:nvPr userDrawn="1"/>
        </p:nvCxnSpPr>
        <p:spPr>
          <a:xfrm>
            <a:off x="836830" y="13716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19EF98-AFD8-4F09-8E64-F684108532A7}"/>
              </a:ext>
            </a:extLst>
          </p:cNvPr>
          <p:cNvCxnSpPr/>
          <p:nvPr userDrawn="1"/>
        </p:nvCxnSpPr>
        <p:spPr>
          <a:xfrm>
            <a:off x="913050" y="50292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15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050" y="2209801"/>
            <a:ext cx="10212190" cy="2105367"/>
          </a:xfrm>
        </p:spPr>
        <p:txBody>
          <a:bodyPr anchor="ctr">
            <a:noAutofit/>
          </a:bodyPr>
          <a:lstStyle>
            <a:lvl1pPr algn="ctr">
              <a:defRPr sz="7200" b="0" cap="all" baseline="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0F9C48-E281-4A72-B40F-5D1FD7996AB7}"/>
              </a:ext>
            </a:extLst>
          </p:cNvPr>
          <p:cNvCxnSpPr/>
          <p:nvPr userDrawn="1"/>
        </p:nvCxnSpPr>
        <p:spPr>
          <a:xfrm>
            <a:off x="836830" y="13716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19EF98-AFD8-4F09-8E64-F684108532A7}"/>
              </a:ext>
            </a:extLst>
          </p:cNvPr>
          <p:cNvCxnSpPr/>
          <p:nvPr userDrawn="1"/>
        </p:nvCxnSpPr>
        <p:spPr>
          <a:xfrm>
            <a:off x="913050" y="5029200"/>
            <a:ext cx="102134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82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  <a:effectLst>
                  <a:outerShdw blurRad="38100" dist="88900" dir="18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39B88A-7515-4704-BE52-6EE265C01AA9}"/>
              </a:ext>
            </a:extLst>
          </p:cNvPr>
          <p:cNvSpPr/>
          <p:nvPr userDrawn="1"/>
        </p:nvSpPr>
        <p:spPr>
          <a:xfrm>
            <a:off x="-1" y="0"/>
            <a:ext cx="403361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2CB75-1470-423F-BCF3-005ABD8011AC}"/>
              </a:ext>
            </a:extLst>
          </p:cNvPr>
          <p:cNvSpPr/>
          <p:nvPr userDrawn="1"/>
        </p:nvSpPr>
        <p:spPr>
          <a:xfrm>
            <a:off x="4079192" y="0"/>
            <a:ext cx="4033615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1C7A75-6CF1-45B7-BBB8-C8A8B58E780C}"/>
              </a:ext>
            </a:extLst>
          </p:cNvPr>
          <p:cNvSpPr/>
          <p:nvPr userDrawn="1"/>
        </p:nvSpPr>
        <p:spPr>
          <a:xfrm>
            <a:off x="8158385" y="0"/>
            <a:ext cx="4033615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7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Autofit/>
          </a:bodyPr>
          <a:lstStyle>
            <a:lvl1pPr algn="l">
              <a:defRPr sz="6000" cap="all" baseline="0">
                <a:solidFill>
                  <a:schemeClr val="tx2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800" i="0">
                <a:solidFill>
                  <a:schemeClr val="tx2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3419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A325B01-F938-4153-B3DE-E63843231655}"/>
              </a:ext>
            </a:extLst>
          </p:cNvPr>
          <p:cNvSpPr/>
          <p:nvPr userDrawn="1"/>
        </p:nvSpPr>
        <p:spPr>
          <a:xfrm>
            <a:off x="1" y="0"/>
            <a:ext cx="5391150" cy="68580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8A7114C1-2CDF-4AE2-8C37-F4E47FE30FDF}"/>
              </a:ext>
            </a:extLst>
          </p:cNvPr>
          <p:cNvSpPr/>
          <p:nvPr userDrawn="1"/>
        </p:nvSpPr>
        <p:spPr>
          <a:xfrm>
            <a:off x="-28575" y="0"/>
            <a:ext cx="12192000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1477E7E9-4DE5-4A7A-AAA8-9C89F32F5E2C}"/>
              </a:ext>
            </a:extLst>
          </p:cNvPr>
          <p:cNvSpPr/>
          <p:nvPr userDrawn="1"/>
        </p:nvSpPr>
        <p:spPr>
          <a:xfrm rot="16200000" flipH="1">
            <a:off x="2638425" y="-2667000"/>
            <a:ext cx="6858000" cy="1219200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6BFCDF-94F9-40CF-87E0-D052E4E0535E}"/>
              </a:ext>
            </a:extLst>
          </p:cNvPr>
          <p:cNvSpPr/>
          <p:nvPr userDrawn="1"/>
        </p:nvSpPr>
        <p:spPr>
          <a:xfrm>
            <a:off x="0" y="0"/>
            <a:ext cx="56769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CCB1DE-9325-4ECB-BBC9-1AF1FBBD1102}"/>
              </a:ext>
            </a:extLst>
          </p:cNvPr>
          <p:cNvSpPr/>
          <p:nvPr userDrawn="1"/>
        </p:nvSpPr>
        <p:spPr>
          <a:xfrm>
            <a:off x="6334125" y="352425"/>
            <a:ext cx="4467225" cy="17716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5D3021-A606-46F5-8006-6B3D0E1F3F3A}"/>
              </a:ext>
            </a:extLst>
          </p:cNvPr>
          <p:cNvSpPr/>
          <p:nvPr userDrawn="1"/>
        </p:nvSpPr>
        <p:spPr>
          <a:xfrm>
            <a:off x="6334125" y="2390775"/>
            <a:ext cx="4467225" cy="17716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29828D-DFB5-4E3C-A4AB-8B3E31057F90}"/>
              </a:ext>
            </a:extLst>
          </p:cNvPr>
          <p:cNvSpPr/>
          <p:nvPr userDrawn="1"/>
        </p:nvSpPr>
        <p:spPr>
          <a:xfrm>
            <a:off x="6334125" y="4429125"/>
            <a:ext cx="4467225" cy="17716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9149-09BE-4425-AB4F-2FA84BFAD4F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6ED76-C866-4521-878F-2C038F859A9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>
            <a:lvl1pPr marL="517525" indent="-517525">
              <a:buClr>
                <a:srgbClr val="FFFF00"/>
              </a:buClr>
              <a:buSzPct val="80000"/>
              <a:buFont typeface="Wingdings" panose="05000000000000000000" pitchFamily="2" charset="2"/>
              <a:buChar char="|"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defRPr>
            </a:lvl1pPr>
            <a:lvl2pPr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defRPr>
            </a:lvl2pPr>
            <a:lvl3pPr>
              <a:defRPr sz="3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defRPr>
            </a:lvl3pPr>
            <a:lvl4pPr>
              <a:defRPr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defRPr>
            </a:lvl4pPr>
            <a:lvl5pPr>
              <a:defRPr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FDAB0-864E-4897-897A-47003A1D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6A53C-405D-4ACB-AD25-207C13D1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269FE-150C-4011-83C4-0CCAC78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4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823C-F69B-48A9-8DED-89EE2B9C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7A4F-3ABE-4FC3-A584-A484B05E7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B783A-122E-4BEB-935E-D9C683A96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DED06-EF94-4CA9-A494-F0E503EBA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2D241-AB0C-4E85-8431-C97F746C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9EF0D-E14F-47E3-9173-359735C4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6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 shadeToTitle="1">
        <a:solidFill>
          <a:srgbClr val="85F7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B8925-56DB-4B86-9E5D-3D229C8C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F3819-6EFB-4225-80D2-DA699187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B9B08-20CB-49C0-8AE1-75C442C7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7CBA51-7375-4FAC-901F-805AA16B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4802C-F52B-4452-A513-DD9E8FF2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36C25-9A69-4942-ABB2-A6B28B1B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D0C22-E6C6-4F0A-BCDB-FC395A6A4231}"/>
              </a:ext>
            </a:extLst>
          </p:cNvPr>
          <p:cNvSpPr/>
          <p:nvPr userDrawn="1"/>
        </p:nvSpPr>
        <p:spPr>
          <a:xfrm>
            <a:off x="0" y="2562727"/>
            <a:ext cx="12192000" cy="429527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8A210-F858-4811-8735-8193E4CF5DA2}"/>
              </a:ext>
            </a:extLst>
          </p:cNvPr>
          <p:cNvSpPr/>
          <p:nvPr userDrawn="1"/>
        </p:nvSpPr>
        <p:spPr>
          <a:xfrm>
            <a:off x="0" y="1"/>
            <a:ext cx="12192000" cy="25627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BC4EE-5439-4FA4-80D4-EDB3B8FE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C01B5-0B56-4FF5-95F5-D50585E15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67E1E-D318-45E0-A5CE-230771FF7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062D-8244-47BD-BCB7-6CECF5FD4F6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14A66-CF93-4044-903B-1C3A4858A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BC800-69C1-4A45-882D-1F4B65D80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25FA-45C4-42D9-8130-DE001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9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  <p:sldLayoutId id="2147483650" r:id="rId6"/>
    <p:sldLayoutId id="2147483652" r:id="rId7"/>
    <p:sldLayoutId id="2147483654" r:id="rId8"/>
    <p:sldLayoutId id="2147483655" r:id="rId9"/>
    <p:sldLayoutId id="2147483658" r:id="rId10"/>
    <p:sldLayoutId id="2147483659" r:id="rId11"/>
    <p:sldLayoutId id="2147483660" r:id="rId12"/>
    <p:sldLayoutId id="2147483664" r:id="rId13"/>
    <p:sldLayoutId id="2147483669" r:id="rId14"/>
    <p:sldLayoutId id="2147483671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oodfreephotos.com/vector-images/big-pencil-vector-art.png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world's+strongest+man+Pillars+of+Hercules&amp;source=images&amp;cd=&amp;cad=rja&amp;docid=34kAY4qS4VO1KM&amp;tbnid=O8i_oHIWtx9AYM:&amp;ved=0CAUQjRw&amp;url=http://www.theworldsstrongestman.com/gallery/2005-wsm-pillars-of-hercules/&amp;ei=sW4iUeawF6jkiwKC2IDADw&amp;bvm=bv.42661473,d.cGE&amp;psig=AFQjCNG-tUNyNH7tX7LAvphrEuA8-RmeUg&amp;ust=136129742662298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medeaonline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ommons.wikimedia.org/wiki/File:Gold_Christian_cross.svg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oodfreephotos.com/vector-images/big-pencil-vector-art.png.ph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oodfreephotos.com/vector-images/big-pencil-vector-art.png.ph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big-pencil-vector-art.png.ph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freestockphotos.biz/stockphoto/16897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B79AF9-8FBB-43AF-A0BD-7C8855AA979B}"/>
              </a:ext>
            </a:extLst>
          </p:cNvPr>
          <p:cNvSpPr/>
          <p:nvPr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4DBE9-A72B-432F-B1E9-2D3EF6FA06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NEW TESTAMENT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921C9-23C9-4E7D-8ED5-3018A3E0550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98600" y="3944938"/>
            <a:ext cx="9144000" cy="1655762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PART 4</a:t>
            </a:r>
          </a:p>
          <a:p>
            <a:pPr marL="0" indent="0" algn="ctr"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Galatians, Ephesians, Philippians, Colossians</a:t>
            </a:r>
          </a:p>
        </p:txBody>
      </p:sp>
    </p:spTree>
    <p:extLst>
      <p:ext uri="{BB962C8B-B14F-4D97-AF65-F5344CB8AC3E}">
        <p14:creationId xmlns:p14="http://schemas.microsoft.com/office/powerpoint/2010/main" val="38502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0B138-36EB-4E38-B7A4-2FC80CC54A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5000" y="838200"/>
            <a:ext cx="9753600" cy="1295400"/>
          </a:xfrm>
          <a:noFill/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MAIN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03C6D-D9D9-4494-9F5B-F9DD618505C1}"/>
              </a:ext>
            </a:extLst>
          </p:cNvPr>
          <p:cNvSpPr txBox="1"/>
          <p:nvPr/>
        </p:nvSpPr>
        <p:spPr>
          <a:xfrm>
            <a:off x="1105568" y="3072732"/>
            <a:ext cx="9982200" cy="285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Christ’s death has brought in the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the new covenant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which believers do not have to become Jews or follow the outward ceremonies of the Mosaic Law.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11BC0-C42A-4BEA-9F0E-DD973C5A8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23513" y="1236941"/>
            <a:ext cx="1601843" cy="16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FAB992-96E3-42B6-AA98-0899115D6E64}"/>
              </a:ext>
            </a:extLst>
          </p:cNvPr>
          <p:cNvSpPr/>
          <p:nvPr/>
        </p:nvSpPr>
        <p:spPr>
          <a:xfrm>
            <a:off x="818148" y="1022684"/>
            <a:ext cx="4042610" cy="449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GALATIANS</a:t>
            </a:r>
          </a:p>
          <a:p>
            <a:pPr algn="ctr"/>
            <a:endParaRPr lang="en-US" sz="5400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WHAT TO LOOK FOR IN THIS BOOK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7A1368-9B85-4CB9-9944-EF4C849EC5CC}"/>
              </a:ext>
            </a:extLst>
          </p:cNvPr>
          <p:cNvGrpSpPr/>
          <p:nvPr/>
        </p:nvGrpSpPr>
        <p:grpSpPr>
          <a:xfrm>
            <a:off x="5787190" y="477003"/>
            <a:ext cx="6244389" cy="4865018"/>
            <a:chOff x="-121929" y="-128236"/>
            <a:chExt cx="4988451" cy="3267657"/>
          </a:xfrm>
          <a:effectLst/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EC01E23A-BBB0-4C96-8200-2D83C9EEB5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02"/>
            <a:stretch/>
          </p:blipFill>
          <p:spPr bwMode="auto">
            <a:xfrm>
              <a:off x="-121929" y="-128236"/>
              <a:ext cx="4988451" cy="296784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02829F-C320-4A85-A8F1-E35F7150ABB7}"/>
                </a:ext>
              </a:extLst>
            </p:cNvPr>
            <p:cNvSpPr txBox="1"/>
            <p:nvPr/>
          </p:nvSpPr>
          <p:spPr>
            <a:xfrm rot="4080000">
              <a:off x="-797150" y="1413164"/>
              <a:ext cx="2528280" cy="9242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Times New Roman" panose="02020603050405020304" pitchFamily="18" charset="0"/>
                </a:rPr>
                <a:t>Law (bondage)</a:t>
              </a:r>
              <a:endParaRPr lang="en-US" sz="28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49F1B6-AAAC-4B79-B7CD-FF2D37977707}"/>
                </a:ext>
              </a:extLst>
            </p:cNvPr>
            <p:cNvSpPr txBox="1"/>
            <p:nvPr/>
          </p:nvSpPr>
          <p:spPr>
            <a:xfrm rot="17100000" flipH="1">
              <a:off x="3317341" y="857714"/>
              <a:ext cx="2155447" cy="52832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kern="12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Times New Roman" panose="02020603050405020304" pitchFamily="18" charset="0"/>
                </a:rPr>
                <a:t>Grace (free)</a:t>
              </a:r>
              <a:endParaRPr lang="en-US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4E21D6A-86B7-49BC-AF90-0FB912B4717D}"/>
              </a:ext>
            </a:extLst>
          </p:cNvPr>
          <p:cNvSpPr txBox="1"/>
          <p:nvPr/>
        </p:nvSpPr>
        <p:spPr>
          <a:xfrm>
            <a:off x="6063916" y="4944979"/>
            <a:ext cx="5438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saved by grace through faith in Christ,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85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ible maps coloss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5" y="-37620"/>
            <a:ext cx="11477810" cy="68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078D73-B8C5-4127-A55A-4FA94BECDD71}"/>
              </a:ext>
            </a:extLst>
          </p:cNvPr>
          <p:cNvGrpSpPr/>
          <p:nvPr/>
        </p:nvGrpSpPr>
        <p:grpSpPr>
          <a:xfrm>
            <a:off x="5715000" y="762000"/>
            <a:ext cx="5105400" cy="2743200"/>
            <a:chOff x="5713412" y="762000"/>
            <a:chExt cx="5105400" cy="27432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FDA52F5-B5C9-41F4-8D07-05F377E2A97A}"/>
                </a:ext>
              </a:extLst>
            </p:cNvPr>
            <p:cNvSpPr/>
            <p:nvPr/>
          </p:nvSpPr>
          <p:spPr>
            <a:xfrm>
              <a:off x="5713412" y="762000"/>
              <a:ext cx="1752600" cy="685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E7D9826-DE04-4FDC-AA0E-E47D3C8C032E}"/>
                </a:ext>
              </a:extLst>
            </p:cNvPr>
            <p:cNvSpPr/>
            <p:nvPr/>
          </p:nvSpPr>
          <p:spPr>
            <a:xfrm>
              <a:off x="8456612" y="2057400"/>
              <a:ext cx="2362200" cy="685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AA7C22-7077-4819-9578-A6242FFF80DB}"/>
                </a:ext>
              </a:extLst>
            </p:cNvPr>
            <p:cNvSpPr/>
            <p:nvPr/>
          </p:nvSpPr>
          <p:spPr>
            <a:xfrm>
              <a:off x="6246812" y="2743200"/>
              <a:ext cx="1752600" cy="685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08F9B3A-9991-4DED-9C9A-477678139E5F}"/>
                </a:ext>
              </a:extLst>
            </p:cNvPr>
            <p:cNvSpPr/>
            <p:nvPr/>
          </p:nvSpPr>
          <p:spPr>
            <a:xfrm>
              <a:off x="8228012" y="2819400"/>
              <a:ext cx="1828800" cy="685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4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spiritandtruth.org/teaching/Galatians_by_Steve_Lewis/images/Galatia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7" y="0"/>
            <a:ext cx="9214763" cy="68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5794" y="6427960"/>
            <a:ext cx="2489703" cy="293515"/>
          </a:xfrm>
          <a:prstGeom prst="rect">
            <a:avLst/>
          </a:prstGeom>
          <a:solidFill>
            <a:srgbClr val="A1E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FB0594-79C8-462B-A39C-A62AA977A9F5}"/>
              </a:ext>
            </a:extLst>
          </p:cNvPr>
          <p:cNvCxnSpPr>
            <a:cxnSpLocks/>
          </p:cNvCxnSpPr>
          <p:nvPr/>
        </p:nvCxnSpPr>
        <p:spPr>
          <a:xfrm>
            <a:off x="5702968" y="2815389"/>
            <a:ext cx="1275348" cy="9625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9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79E657-BB1B-4CE9-9AF0-222D706C64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BDC0B-78FA-47FC-BDDD-263ACB9CA600}"/>
              </a:ext>
            </a:extLst>
          </p:cNvPr>
          <p:cNvSpPr txBox="1"/>
          <p:nvPr/>
        </p:nvSpPr>
        <p:spPr>
          <a:xfrm>
            <a:off x="1552075" y="926430"/>
            <a:ext cx="88672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" …know that a person is </a:t>
            </a:r>
            <a:r>
              <a:rPr lang="en-US" sz="3600" b="0" i="0" u="sng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not justified by the works of the law, </a:t>
            </a:r>
            <a:r>
              <a:rPr lang="en-US" sz="3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but by </a:t>
            </a:r>
            <a:r>
              <a:rPr lang="en-US" sz="3600" b="0" i="0" u="sng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faith in Jesus Christ</a:t>
            </a:r>
            <a:r>
              <a:rPr lang="en-US" sz="3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So we, too, have put our </a:t>
            </a:r>
            <a:r>
              <a:rPr lang="en-US" sz="3600" b="0" i="0" u="sng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faith in Christ Jesus</a:t>
            </a:r>
            <a:r>
              <a:rPr lang="en-US" sz="3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that we may be justified by faith in Christ and </a:t>
            </a:r>
            <a:r>
              <a:rPr lang="en-US" sz="3600" b="0" i="0" u="sng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not by the works of the law</a:t>
            </a:r>
            <a:r>
              <a:rPr lang="en-US" sz="36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because by the works of the law no one will be justified." 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28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Gal. 2:16 NIV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06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4E445-3D50-4627-911D-021728636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2506" y="676775"/>
            <a:ext cx="11614484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285891-1181-4E16-AF47-93AB0F558A20}"/>
              </a:ext>
            </a:extLst>
          </p:cNvPr>
          <p:cNvSpPr txBox="1"/>
          <p:nvPr/>
        </p:nvSpPr>
        <p:spPr>
          <a:xfrm>
            <a:off x="902369" y="5654842"/>
            <a:ext cx="10647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</a:rPr>
              <a:t>Martin Luther lived a “try harder” life until he read Galatians</a:t>
            </a:r>
          </a:p>
        </p:txBody>
      </p:sp>
    </p:spTree>
    <p:extLst>
      <p:ext uri="{BB962C8B-B14F-4D97-AF65-F5344CB8AC3E}">
        <p14:creationId xmlns:p14="http://schemas.microsoft.com/office/powerpoint/2010/main" val="99622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7A8A57E2-08DF-4C7D-94C3-F768A05A7403}"/>
              </a:ext>
            </a:extLst>
          </p:cNvPr>
          <p:cNvSpPr/>
          <p:nvPr/>
        </p:nvSpPr>
        <p:spPr>
          <a:xfrm>
            <a:off x="974558" y="1130969"/>
            <a:ext cx="3994484" cy="3537284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MOSAIC LAW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D1C808-263F-4AB9-85E5-815CAC775ADB}"/>
              </a:ext>
            </a:extLst>
          </p:cNvPr>
          <p:cNvGrpSpPr/>
          <p:nvPr/>
        </p:nvGrpSpPr>
        <p:grpSpPr>
          <a:xfrm>
            <a:off x="7219304" y="264696"/>
            <a:ext cx="4050935" cy="5293894"/>
            <a:chOff x="6762104" y="457200"/>
            <a:chExt cx="4050935" cy="52938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752020-2F15-4866-B09E-17F0E7F2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6762104" y="457200"/>
              <a:ext cx="4050935" cy="52938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656858-17E2-4706-AF54-FD57D8F3AC76}"/>
                </a:ext>
              </a:extLst>
            </p:cNvPr>
            <p:cNvSpPr txBox="1"/>
            <p:nvPr/>
          </p:nvSpPr>
          <p:spPr>
            <a:xfrm>
              <a:off x="6844471" y="1888956"/>
              <a:ext cx="3886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nard MT Condensed" panose="02050806060905020404" pitchFamily="18" charset="0"/>
                </a:rPr>
                <a:t>GRACE</a:t>
              </a:r>
            </a:p>
          </p:txBody>
        </p:sp>
      </p:grpSp>
      <p:sp>
        <p:nvSpPr>
          <p:cNvPr id="7" name="Arrow: U-Turn 6">
            <a:extLst>
              <a:ext uri="{FF2B5EF4-FFF2-40B4-BE49-F238E27FC236}">
                <a16:creationId xmlns:a16="http://schemas.microsoft.com/office/drawing/2014/main" id="{18071587-76E7-44CE-8CD4-61BCB57026BD}"/>
              </a:ext>
            </a:extLst>
          </p:cNvPr>
          <p:cNvSpPr/>
          <p:nvPr/>
        </p:nvSpPr>
        <p:spPr>
          <a:xfrm rot="5400000">
            <a:off x="4935954" y="1807749"/>
            <a:ext cx="2243891" cy="2466474"/>
          </a:xfrm>
          <a:prstGeom prst="utur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68C52-6791-4209-8A80-78084BB819A1}"/>
              </a:ext>
            </a:extLst>
          </p:cNvPr>
          <p:cNvSpPr txBox="1"/>
          <p:nvPr/>
        </p:nvSpPr>
        <p:spPr>
          <a:xfrm>
            <a:off x="4981074" y="4211053"/>
            <a:ext cx="2442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“You foolish Galatians”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0E4A5-5649-47C0-8A2B-C4FC897E4B4E}"/>
              </a:ext>
            </a:extLst>
          </p:cNvPr>
          <p:cNvSpPr txBox="1"/>
          <p:nvPr/>
        </p:nvSpPr>
        <p:spPr>
          <a:xfrm rot="16200000">
            <a:off x="7952874" y="3717758"/>
            <a:ext cx="2586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The Law is fulfilled</a:t>
            </a:r>
          </a:p>
        </p:txBody>
      </p:sp>
    </p:spTree>
    <p:extLst>
      <p:ext uri="{BB962C8B-B14F-4D97-AF65-F5344CB8AC3E}">
        <p14:creationId xmlns:p14="http://schemas.microsoft.com/office/powerpoint/2010/main" val="260757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mdjunction.com/components/com_joomlaboard/uploaded/images/71_Very_Fool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590"/>
            <a:ext cx="12192000" cy="73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were people saved in the OT?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411326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dirty="0"/>
              <a:t>Salvation was </a:t>
            </a:r>
            <a:r>
              <a:rPr lang="en-US" sz="3600" b="1" i="1" u="sng" dirty="0">
                <a:solidFill>
                  <a:srgbClr val="FFFF00"/>
                </a:solidFill>
              </a:rPr>
              <a:t>not</a:t>
            </a:r>
            <a:r>
              <a:rPr lang="en-US" sz="3600" dirty="0"/>
              <a:t> achieved by keeping the Law (Gal. 3:11)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Salvation has always been through </a:t>
            </a:r>
            <a:r>
              <a:rPr lang="en-US" sz="3600" b="1" i="1" u="sng" dirty="0">
                <a:solidFill>
                  <a:srgbClr val="FFFF00"/>
                </a:solidFill>
              </a:rPr>
              <a:t>faith in God </a:t>
            </a:r>
            <a:r>
              <a:rPr lang="en-US" sz="3600" dirty="0"/>
              <a:t>(Hab. 2:4)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OT salvation was based on believing that God would provide a perfect sacrifice, a </a:t>
            </a:r>
            <a:r>
              <a:rPr lang="en-US" sz="3600" b="1" i="1" u="sng" dirty="0">
                <a:solidFill>
                  <a:srgbClr val="FFFF00"/>
                </a:solidFill>
              </a:rPr>
              <a:t>Savior</a:t>
            </a:r>
            <a:r>
              <a:rPr lang="en-US" sz="3600" dirty="0"/>
              <a:t> (Gen. 3:15; 12:3; Isa. 53:5-6)</a:t>
            </a:r>
          </a:p>
        </p:txBody>
      </p:sp>
    </p:spTree>
    <p:extLst>
      <p:ext uri="{BB962C8B-B14F-4D97-AF65-F5344CB8AC3E}">
        <p14:creationId xmlns:p14="http://schemas.microsoft.com/office/powerpoint/2010/main" val="26884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8798" dirty="0"/>
              <a:t>EPHESIANS</a:t>
            </a:r>
          </a:p>
        </p:txBody>
      </p:sp>
    </p:spTree>
    <p:extLst>
      <p:ext uri="{BB962C8B-B14F-4D97-AF65-F5344CB8AC3E}">
        <p14:creationId xmlns:p14="http://schemas.microsoft.com/office/powerpoint/2010/main" val="1406748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nger pushing space bar button on laptop keyboard | Premium Photo">
            <a:extLst>
              <a:ext uri="{FF2B5EF4-FFF2-40B4-BE49-F238E27FC236}">
                <a16:creationId xmlns:a16="http://schemas.microsoft.com/office/drawing/2014/main" id="{9C7E25A3-CA83-4D27-8F14-822B71244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73" y="1295956"/>
            <a:ext cx="5789692" cy="3856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89AFA-9D98-4A7C-A985-8B44045DE14D}"/>
              </a:ext>
            </a:extLst>
          </p:cNvPr>
          <p:cNvSpPr txBox="1"/>
          <p:nvPr/>
        </p:nvSpPr>
        <p:spPr>
          <a:xfrm>
            <a:off x="6096000" y="5155750"/>
            <a:ext cx="5383398" cy="11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…to speak, press and hold the </a:t>
            </a:r>
            <a:r>
              <a:rPr lang="en-US" sz="373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bar</a:t>
            </a:r>
            <a:r>
              <a:rPr lang="en-US" sz="373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19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4BC7-0A0C-44EF-81DB-6586CD58AF1C}"/>
              </a:ext>
            </a:extLst>
          </p:cNvPr>
          <p:cNvGrpSpPr/>
          <p:nvPr/>
        </p:nvGrpSpPr>
        <p:grpSpPr>
          <a:xfrm>
            <a:off x="611030" y="-28563"/>
            <a:ext cx="4672383" cy="6098475"/>
            <a:chOff x="2647950" y="0"/>
            <a:chExt cx="3846910" cy="5143500"/>
          </a:xfrm>
        </p:grpSpPr>
        <p:pic>
          <p:nvPicPr>
            <p:cNvPr id="5" name="Picture 2" descr="Clip.Cookdiary.net - Sign Clipart man 6 - 1795 X 2400 for Android ...">
              <a:extLst>
                <a:ext uri="{FF2B5EF4-FFF2-40B4-BE49-F238E27FC236}">
                  <a16:creationId xmlns:a16="http://schemas.microsoft.com/office/drawing/2014/main" id="{8878EE72-BD3B-4991-8516-CF1EEC986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0"/>
              <a:ext cx="3846910" cy="51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448478-90F1-46AD-83C9-E9F6A44396DC}"/>
                </a:ext>
              </a:extLst>
            </p:cNvPr>
            <p:cNvSpPr txBox="1"/>
            <p:nvPr/>
          </p:nvSpPr>
          <p:spPr>
            <a:xfrm>
              <a:off x="3287486" y="1447801"/>
              <a:ext cx="2688771" cy="1115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6" dirty="0"/>
                <a:t>Please mute your mic until you are ready to speak. Thanks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6E56-7C7E-4CDF-8DE1-476CD61D6C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4850" y="857250"/>
            <a:ext cx="9753600" cy="12954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95457-040B-461C-9719-08E745CD23B1}"/>
              </a:ext>
            </a:extLst>
          </p:cNvPr>
          <p:cNvSpPr txBox="1"/>
          <p:nvPr/>
        </p:nvSpPr>
        <p:spPr>
          <a:xfrm>
            <a:off x="1494924" y="3115176"/>
            <a:ext cx="93154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Unity and love, in the bond of peace, mark the work of the Savior as well as the Christian’s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grateful response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his free grace in their lives.</a:t>
            </a:r>
          </a:p>
          <a:p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34516-BB34-4FD9-A74A-43DA86D8E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23513" y="1236941"/>
            <a:ext cx="1601843" cy="16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10983B-DDA0-42AF-8BBE-F3AB3E605040}"/>
              </a:ext>
            </a:extLst>
          </p:cNvPr>
          <p:cNvSpPr txBox="1"/>
          <p:nvPr/>
        </p:nvSpPr>
        <p:spPr>
          <a:xfrm>
            <a:off x="544429" y="1185435"/>
            <a:ext cx="46893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EPHESIANS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TO LOOK FOR IN THIS BOOK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B9F4C-C94C-45EB-9A4F-BEE6332FA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4" y="1207075"/>
            <a:ext cx="5981927" cy="3786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7BFB21-0C09-460B-B247-D8CAF55752A8}"/>
              </a:ext>
            </a:extLst>
          </p:cNvPr>
          <p:cNvSpPr txBox="1"/>
          <p:nvPr/>
        </p:nvSpPr>
        <p:spPr>
          <a:xfrm>
            <a:off x="6316579" y="5041232"/>
            <a:ext cx="5269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UNITY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church body</a:t>
            </a:r>
          </a:p>
        </p:txBody>
      </p:sp>
    </p:spTree>
    <p:extLst>
      <p:ext uri="{BB962C8B-B14F-4D97-AF65-F5344CB8AC3E}">
        <p14:creationId xmlns:p14="http://schemas.microsoft.com/office/powerpoint/2010/main" val="39012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ncient Ephesus">
            <a:extLst>
              <a:ext uri="{FF2B5EF4-FFF2-40B4-BE49-F238E27FC236}">
                <a16:creationId xmlns:a16="http://schemas.microsoft.com/office/drawing/2014/main" id="{3E140F5D-E910-4472-B02B-33FA04F8D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"/>
          <a:stretch/>
        </p:blipFill>
        <p:spPr bwMode="auto">
          <a:xfrm>
            <a:off x="0" y="120316"/>
            <a:ext cx="12266612" cy="68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Ancient Ephesus</a:t>
            </a:r>
          </a:p>
        </p:txBody>
      </p:sp>
      <p:pic>
        <p:nvPicPr>
          <p:cNvPr id="2050" name="Picture 2" descr="temple of artemis also known as the temple of diana was a greek templ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/>
          <a:stretch/>
        </p:blipFill>
        <p:spPr bwMode="auto">
          <a:xfrm>
            <a:off x="0" y="-84223"/>
            <a:ext cx="12192000" cy="79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7A94D-1303-47E9-8B5C-EF621713B56E}"/>
              </a:ext>
            </a:extLst>
          </p:cNvPr>
          <p:cNvSpPr txBox="1"/>
          <p:nvPr/>
        </p:nvSpPr>
        <p:spPr>
          <a:xfrm>
            <a:off x="2129590" y="0"/>
            <a:ext cx="8277726" cy="646331"/>
          </a:xfrm>
          <a:prstGeom prst="rect">
            <a:avLst/>
          </a:prstGeom>
          <a:solidFill>
            <a:srgbClr val="C495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temple of Artemis in Ephesus</a:t>
            </a:r>
          </a:p>
        </p:txBody>
      </p:sp>
    </p:spTree>
    <p:extLst>
      <p:ext uri="{BB962C8B-B14F-4D97-AF65-F5344CB8AC3E}">
        <p14:creationId xmlns:p14="http://schemas.microsoft.com/office/powerpoint/2010/main" val="254773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00800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3EED8-7B8B-46EE-9D6C-1188A0E0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90" y="180473"/>
            <a:ext cx="10644652" cy="655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32DB9-292B-4D16-8601-AC282478BA9A}"/>
              </a:ext>
            </a:extLst>
          </p:cNvPr>
          <p:cNvSpPr txBox="1"/>
          <p:nvPr/>
        </p:nvSpPr>
        <p:spPr>
          <a:xfrm>
            <a:off x="1347536" y="601580"/>
            <a:ext cx="9589169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"And you also were included </a:t>
            </a:r>
            <a:r>
              <a:rPr lang="en-US" sz="3600" b="1" i="0" u="sng" strike="noStrike" baseline="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Christ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when you heard the message of truth, the gospel of your salvation. Ephesians 1:13a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agehaus.com/wp-content/uploads/2009/09/seal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 cstate="print"/>
          <a:srcRect l="5785" r="5785"/>
          <a:stretch>
            <a:fillRect/>
          </a:stretch>
        </p:blipFill>
        <p:spPr bwMode="auto">
          <a:xfrm>
            <a:off x="5995235" y="878138"/>
            <a:ext cx="5764717" cy="465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F556B-A375-4D09-8769-2E4044DC332F}"/>
              </a:ext>
            </a:extLst>
          </p:cNvPr>
          <p:cNvSpPr txBox="1"/>
          <p:nvPr/>
        </p:nvSpPr>
        <p:spPr>
          <a:xfrm>
            <a:off x="553452" y="830179"/>
            <a:ext cx="44155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latin typeface="Arial" panose="020B0604020202020204" pitchFamily="34" charset="0"/>
              </a:rPr>
              <a:t>"When you believed, you were marked in him with a </a:t>
            </a:r>
            <a:r>
              <a:rPr lang="en-US" sz="3200" b="1" i="0" u="none" strike="noStrike" baseline="0" dirty="0">
                <a:latin typeface="Arial" panose="020B0604020202020204" pitchFamily="34" charset="0"/>
              </a:rPr>
              <a:t>seal</a:t>
            </a:r>
            <a:r>
              <a:rPr lang="en-US" sz="3200" b="0" i="0" u="none" strike="noStrike" baseline="0" dirty="0">
                <a:latin typeface="Arial" panose="020B0604020202020204" pitchFamily="34" charset="0"/>
              </a:rPr>
              <a:t>, the promised </a:t>
            </a:r>
            <a:r>
              <a:rPr lang="en-US" sz="3200" b="1" i="0" u="none" strike="noStrike" baseline="0" dirty="0">
                <a:latin typeface="Arial" panose="020B0604020202020204" pitchFamily="34" charset="0"/>
              </a:rPr>
              <a:t>Holy Spirit</a:t>
            </a:r>
            <a:r>
              <a:rPr lang="en-US" sz="3200" b="0" i="0" u="none" strike="noStrike" baseline="0" dirty="0">
                <a:latin typeface="Arial" panose="020B0604020202020204" pitchFamily="34" charset="0"/>
              </a:rPr>
              <a:t>" </a:t>
            </a:r>
          </a:p>
          <a:p>
            <a:pPr algn="ctr"/>
            <a:endParaRPr lang="en-US" sz="3200" dirty="0">
              <a:latin typeface="Arial" panose="020B0604020202020204" pitchFamily="34" charset="0"/>
            </a:endParaRPr>
          </a:p>
          <a:p>
            <a:pPr algn="ctr"/>
            <a:endParaRPr lang="en-US" sz="3200" b="0" i="0" u="none" strike="noStrike" baseline="0" dirty="0">
              <a:latin typeface="Arial" panose="020B0604020202020204" pitchFamily="34" charset="0"/>
            </a:endParaRPr>
          </a:p>
          <a:p>
            <a:pPr algn="ctr"/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2800" b="0" i="0" u="none" strike="noStrike" baseline="0" dirty="0">
                <a:latin typeface="Arial" panose="020B0604020202020204" pitchFamily="34" charset="0"/>
              </a:rPr>
              <a:t>Eph. 1:13b NIV</a:t>
            </a:r>
            <a:endParaRPr lang="en-US" sz="6600" dirty="0"/>
          </a:p>
          <a:p>
            <a:pPr algn="ctr"/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77869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8798" dirty="0"/>
              <a:t>PHILIPPIANS</a:t>
            </a:r>
          </a:p>
        </p:txBody>
      </p:sp>
    </p:spTree>
    <p:extLst>
      <p:ext uri="{BB962C8B-B14F-4D97-AF65-F5344CB8AC3E}">
        <p14:creationId xmlns:p14="http://schemas.microsoft.com/office/powerpoint/2010/main" val="4011833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63A969-44CB-4E11-AE03-B7746FA94D73}"/>
              </a:ext>
            </a:extLst>
          </p:cNvPr>
          <p:cNvSpPr txBox="1">
            <a:spLocks/>
          </p:cNvSpPr>
          <p:nvPr/>
        </p:nvSpPr>
        <p:spPr>
          <a:xfrm>
            <a:off x="704850" y="857250"/>
            <a:ext cx="9753600" cy="1295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33417-E1DF-47A7-B46E-5229DED542FB}"/>
              </a:ext>
            </a:extLst>
          </p:cNvPr>
          <p:cNvSpPr txBox="1"/>
          <p:nvPr/>
        </p:nvSpPr>
        <p:spPr>
          <a:xfrm>
            <a:off x="1434766" y="3295649"/>
            <a:ext cx="9315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joy is found only in a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loving relationship with Jesus Christ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5EAED-A85F-429D-8219-F62A0CE60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23513" y="1236941"/>
            <a:ext cx="1601843" cy="16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1601D7-BBA5-4C00-B7A9-5D49542EB78D}"/>
              </a:ext>
            </a:extLst>
          </p:cNvPr>
          <p:cNvSpPr/>
          <p:nvPr/>
        </p:nvSpPr>
        <p:spPr>
          <a:xfrm>
            <a:off x="673768" y="1058779"/>
            <a:ext cx="4343400" cy="449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PHILIPPIANS</a:t>
            </a:r>
          </a:p>
          <a:p>
            <a:pPr algn="ctr"/>
            <a:endParaRPr lang="en-US" sz="5400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WHAT TO LOOK FOR IN THIS BOOK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9C6BB3-28BF-4B71-B632-959521CF35CE}"/>
              </a:ext>
            </a:extLst>
          </p:cNvPr>
          <p:cNvGrpSpPr/>
          <p:nvPr/>
        </p:nvGrpSpPr>
        <p:grpSpPr>
          <a:xfrm>
            <a:off x="6124074" y="120316"/>
            <a:ext cx="5606716" cy="6983905"/>
            <a:chOff x="6124074" y="120316"/>
            <a:chExt cx="5606716" cy="69839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869A2-54C0-4EC9-BF81-E6396C12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76" y="120316"/>
              <a:ext cx="4517976" cy="54348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AB8D9E-8F59-4B98-B638-A75C015A63E2}"/>
                </a:ext>
              </a:extLst>
            </p:cNvPr>
            <p:cNvSpPr txBox="1"/>
            <p:nvPr/>
          </p:nvSpPr>
          <p:spPr>
            <a:xfrm>
              <a:off x="6124074" y="5473005"/>
              <a:ext cx="560671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How to experience real </a:t>
              </a:r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joy</a:t>
              </a: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when life gets rough!</a:t>
              </a:r>
            </a:p>
            <a:p>
              <a:pPr algn="ctr"/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9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24324" y="2616413"/>
            <a:ext cx="3555074" cy="304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99" dirty="0">
                <a:solidFill>
                  <a:schemeClr val="bg1"/>
                </a:solidFill>
                <a:latin typeface="Tw Cen MT" panose="020B0602020104020603" pitchFamily="34" charset="0"/>
              </a:rPr>
              <a:t>JOY comes from seeing life as God sees it</a:t>
            </a:r>
          </a:p>
        </p:txBody>
      </p:sp>
      <p:pic>
        <p:nvPicPr>
          <p:cNvPr id="7170" name="Picture 2" descr="Image result for Paul chained to a guard">
            <a:extLst>
              <a:ext uri="{FF2B5EF4-FFF2-40B4-BE49-F238E27FC236}">
                <a16:creationId xmlns:a16="http://schemas.microsoft.com/office/drawing/2014/main" id="{F425133C-600E-40B4-BBE2-76A855B5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77" y="0"/>
            <a:ext cx="12240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CAB00-2617-4D3C-8BE9-E6C0AEE8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2"/>
          <a:stretch/>
        </p:blipFill>
        <p:spPr>
          <a:xfrm>
            <a:off x="407882" y="1600678"/>
            <a:ext cx="8836898" cy="48613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2C0F80-D0C0-43A6-9BE4-B2AF41093B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894" y="365125"/>
            <a:ext cx="10990006" cy="1188720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Please sign in each week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6CC95-E8BC-492F-90E7-D397541C4AD3}"/>
              </a:ext>
            </a:extLst>
          </p:cNvPr>
          <p:cNvSpPr/>
          <p:nvPr/>
        </p:nvSpPr>
        <p:spPr>
          <a:xfrm>
            <a:off x="9346354" y="1600200"/>
            <a:ext cx="2539339" cy="4876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777" rtlCol="0" anchor="t"/>
          <a:lstStyle/>
          <a:p>
            <a:pPr algn="ctr"/>
            <a:r>
              <a:rPr lang="en-US" sz="1866" dirty="0">
                <a:solidFill>
                  <a:schemeClr val="tx1"/>
                </a:solidFill>
              </a:rPr>
              <a:t>George Thompson</a:t>
            </a:r>
          </a:p>
          <a:p>
            <a:pPr algn="ctr"/>
            <a:r>
              <a:rPr lang="en-US" sz="1866" dirty="0">
                <a:solidFill>
                  <a:schemeClr val="tx1"/>
                </a:solidFill>
              </a:rPr>
              <a:t>Betty White</a:t>
            </a:r>
          </a:p>
          <a:p>
            <a:pPr algn="ctr"/>
            <a:r>
              <a:rPr lang="en-US" sz="1866" dirty="0">
                <a:solidFill>
                  <a:schemeClr val="tx1"/>
                </a:solidFill>
              </a:rPr>
              <a:t>Warren </a:t>
            </a:r>
            <a:r>
              <a:rPr lang="en-US" sz="1866" dirty="0" err="1">
                <a:solidFill>
                  <a:schemeClr val="tx1"/>
                </a:solidFill>
              </a:rPr>
              <a:t>Willsby</a:t>
            </a:r>
            <a:endParaRPr lang="en-US" sz="1866" dirty="0">
              <a:solidFill>
                <a:schemeClr val="tx1"/>
              </a:solidFill>
            </a:endParaRPr>
          </a:p>
          <a:p>
            <a:pPr algn="ctr"/>
            <a:r>
              <a:rPr lang="en-US" sz="1866" dirty="0">
                <a:solidFill>
                  <a:schemeClr val="tx1"/>
                </a:solidFill>
              </a:rPr>
              <a:t>Ed Asner</a:t>
            </a:r>
          </a:p>
          <a:p>
            <a:pPr algn="ctr"/>
            <a:r>
              <a:rPr lang="en-US" sz="1866" dirty="0">
                <a:solidFill>
                  <a:schemeClr val="tx1"/>
                </a:solidFill>
              </a:rPr>
              <a:t>Sue Thompson</a:t>
            </a:r>
          </a:p>
          <a:p>
            <a:pPr algn="ctr"/>
            <a:r>
              <a:rPr lang="en-US" sz="1866" dirty="0">
                <a:solidFill>
                  <a:schemeClr val="tx1"/>
                </a:solidFill>
              </a:rPr>
              <a:t>Don Schultz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1D516E-A941-484E-B36C-2A5F0D84AB19}"/>
              </a:ext>
            </a:extLst>
          </p:cNvPr>
          <p:cNvSpPr/>
          <p:nvPr/>
        </p:nvSpPr>
        <p:spPr>
          <a:xfrm>
            <a:off x="407882" y="1689577"/>
            <a:ext cx="8836898" cy="42660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02EF4D01-3B1D-405A-AC5E-9A24CA593B62}"/>
              </a:ext>
            </a:extLst>
          </p:cNvPr>
          <p:cNvSpPr/>
          <p:nvPr/>
        </p:nvSpPr>
        <p:spPr>
          <a:xfrm>
            <a:off x="4877119" y="2717986"/>
            <a:ext cx="2844059" cy="1523603"/>
          </a:xfrm>
          <a:prstGeom prst="wedgeRectCallout">
            <a:avLst>
              <a:gd name="adj1" fmla="val -1121"/>
              <a:gd name="adj2" fmla="val 1585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6" i="1" dirty="0">
                <a:solidFill>
                  <a:schemeClr val="tx1"/>
                </a:solidFill>
              </a:rPr>
              <a:t>Please type in your name each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0E55D-7CD3-4367-8108-F6C0A5FBF2C1}"/>
              </a:ext>
            </a:extLst>
          </p:cNvPr>
          <p:cNvSpPr txBox="1"/>
          <p:nvPr/>
        </p:nvSpPr>
        <p:spPr>
          <a:xfrm>
            <a:off x="9372601" y="5334001"/>
            <a:ext cx="2437765" cy="37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234441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C8DDDD-5FEC-4768-AB3F-8BC14D3643C8}"/>
              </a:ext>
            </a:extLst>
          </p:cNvPr>
          <p:cNvSpPr txBox="1"/>
          <p:nvPr/>
        </p:nvSpPr>
        <p:spPr>
          <a:xfrm>
            <a:off x="5919536" y="366437"/>
            <a:ext cx="5462337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1825" lvl="1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 comes from knowing we are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secure in Jesus Christ</a:t>
            </a:r>
          </a:p>
          <a:p>
            <a:pPr marL="631825" lvl="1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 comes from knowing that difficult times can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 our faith in Christ</a:t>
            </a:r>
          </a:p>
          <a:p>
            <a:pPr marL="631825" lvl="1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 comes from knowing that difficult times are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appy people are healthier. These 10 ways show it's far from fiction">
            <a:extLst>
              <a:ext uri="{FF2B5EF4-FFF2-40B4-BE49-F238E27FC236}">
                <a16:creationId xmlns:a16="http://schemas.microsoft.com/office/drawing/2014/main" id="{34B3DD52-0370-4E7B-962C-54AEEDC4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5940" y="1087211"/>
            <a:ext cx="6639385" cy="4584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20801" y="2209800"/>
            <a:ext cx="9720072" cy="24384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en-US" sz="8800" dirty="0"/>
              <a:t>COLOSSIANS</a:t>
            </a:r>
          </a:p>
        </p:txBody>
      </p:sp>
    </p:spTree>
    <p:extLst>
      <p:ext uri="{BB962C8B-B14F-4D97-AF65-F5344CB8AC3E}">
        <p14:creationId xmlns:p14="http://schemas.microsoft.com/office/powerpoint/2010/main" val="119436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13AA28-EDCE-4BE1-A03F-A8B17630C8DB}"/>
              </a:ext>
            </a:extLst>
          </p:cNvPr>
          <p:cNvSpPr txBox="1">
            <a:spLocks/>
          </p:cNvSpPr>
          <p:nvPr/>
        </p:nvSpPr>
        <p:spPr>
          <a:xfrm>
            <a:off x="704850" y="857250"/>
            <a:ext cx="9753600" cy="1295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44808-A78E-4FE4-8B02-A25B165234EC}"/>
              </a:ext>
            </a:extLst>
          </p:cNvPr>
          <p:cNvSpPr txBox="1"/>
          <p:nvPr/>
        </p:nvSpPr>
        <p:spPr>
          <a:xfrm>
            <a:off x="1058778" y="2910639"/>
            <a:ext cx="98779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is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over all creation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including the invisible realm. He secured redemption for his people, enabling them to participate with him in his death resurrection, and fullness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341A-72AF-4FCB-9510-133A1166E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3513" y="1236941"/>
            <a:ext cx="1601843" cy="16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87B9CF-EBD7-4D02-9C14-A63B8CC62751}"/>
              </a:ext>
            </a:extLst>
          </p:cNvPr>
          <p:cNvSpPr/>
          <p:nvPr/>
        </p:nvSpPr>
        <p:spPr>
          <a:xfrm>
            <a:off x="493295" y="1046747"/>
            <a:ext cx="4572000" cy="449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COLOSSIANS</a:t>
            </a:r>
          </a:p>
          <a:p>
            <a:pPr algn="ctr"/>
            <a:endParaRPr lang="en-US" sz="5400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</a:rPr>
              <a:t>WHAT TO LOOK FOR IN THIS BOOK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C0E1E3-0347-4C5F-84EF-3F4BE7328A58}"/>
              </a:ext>
            </a:extLst>
          </p:cNvPr>
          <p:cNvGrpSpPr/>
          <p:nvPr/>
        </p:nvGrpSpPr>
        <p:grpSpPr>
          <a:xfrm>
            <a:off x="6039852" y="226393"/>
            <a:ext cx="5257800" cy="6161489"/>
            <a:chOff x="6039852" y="226393"/>
            <a:chExt cx="5257800" cy="61614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E79460C-AAEF-45C3-B2E4-A9BFBE9A5230}"/>
                </a:ext>
              </a:extLst>
            </p:cNvPr>
            <p:cNvGrpSpPr/>
            <p:nvPr/>
          </p:nvGrpSpPr>
          <p:grpSpPr>
            <a:xfrm>
              <a:off x="6039852" y="226393"/>
              <a:ext cx="5257800" cy="6161489"/>
              <a:chOff x="6039852" y="226393"/>
              <a:chExt cx="5257800" cy="616148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C2D1B1-64E7-48DA-9D12-AD6BBBAF2C6A}"/>
                  </a:ext>
                </a:extLst>
              </p:cNvPr>
              <p:cNvSpPr txBox="1"/>
              <p:nvPr/>
            </p:nvSpPr>
            <p:spPr>
              <a:xfrm>
                <a:off x="6039852" y="4572000"/>
                <a:ext cx="52578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Century Gothic" panose="020B0502020202020204" pitchFamily="34" charset="0"/>
                    <a:cs typeface="Times New Roman" panose="02020603050405020304" pitchFamily="18" charset="0"/>
                  </a:rPr>
                  <a:t>False teachers were promoting a heresy that stressed man-made rules (legalism). </a:t>
                </a:r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2A86209-485D-4A40-9EB9-85FA268A8CC4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9262" y="226393"/>
                <a:ext cx="3072063" cy="447795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BD376F-72B6-42D3-B777-F3B5E937BB33}"/>
                </a:ext>
              </a:extLst>
            </p:cNvPr>
            <p:cNvSpPr txBox="1"/>
            <p:nvPr/>
          </p:nvSpPr>
          <p:spPr>
            <a:xfrm>
              <a:off x="8121316" y="1082842"/>
              <a:ext cx="15761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Man-made religion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4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22369-EDFF-4C4B-90F0-5BD19BBC20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GNOSTICISM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573ED-9603-45F2-ADBD-BB5806EAE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34400" y="2311400"/>
            <a:ext cx="2006600" cy="2006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B98090-F72A-4B55-B161-D8E38A9E403E}"/>
              </a:ext>
            </a:extLst>
          </p:cNvPr>
          <p:cNvSpPr/>
          <p:nvPr/>
        </p:nvSpPr>
        <p:spPr>
          <a:xfrm>
            <a:off x="1016000" y="2545694"/>
            <a:ext cx="2641600" cy="1538013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SUPREME GOD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(spirit)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B54F1-96D0-431F-B62E-58C97F262029}"/>
              </a:ext>
            </a:extLst>
          </p:cNvPr>
          <p:cNvSpPr txBox="1"/>
          <p:nvPr/>
        </p:nvSpPr>
        <p:spPr>
          <a:xfrm>
            <a:off x="8229600" y="1582822"/>
            <a:ext cx="25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PHYSICAL WORLD </a:t>
            </a:r>
          </a:p>
          <a:p>
            <a:pPr algn="ctr"/>
            <a:r>
              <a:rPr lang="en-US" sz="2400" dirty="0"/>
              <a:t>(evil)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5D3F65-B43F-4AF9-89D2-B921561D0C68}"/>
              </a:ext>
            </a:extLst>
          </p:cNvPr>
          <p:cNvCxnSpPr>
            <a:stCxn id="10" idx="3"/>
            <a:endCxn id="6" idx="1"/>
          </p:cNvCxnSpPr>
          <p:nvPr/>
        </p:nvCxnSpPr>
        <p:spPr>
          <a:xfrm>
            <a:off x="3657600" y="3314700"/>
            <a:ext cx="48768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71E5F66-F493-4FC8-B7AB-427828D0FBEC}"/>
              </a:ext>
            </a:extLst>
          </p:cNvPr>
          <p:cNvSpPr/>
          <p:nvPr/>
        </p:nvSpPr>
        <p:spPr>
          <a:xfrm>
            <a:off x="4064000" y="3124200"/>
            <a:ext cx="609600" cy="4064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6358CD-3C33-40CD-B3C7-70CBF2BF39E6}"/>
              </a:ext>
            </a:extLst>
          </p:cNvPr>
          <p:cNvSpPr/>
          <p:nvPr/>
        </p:nvSpPr>
        <p:spPr>
          <a:xfrm>
            <a:off x="4953000" y="3124200"/>
            <a:ext cx="609600" cy="4064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D35429-50F8-4ADE-A502-1DD5A2B7DDBC}"/>
              </a:ext>
            </a:extLst>
          </p:cNvPr>
          <p:cNvSpPr/>
          <p:nvPr/>
        </p:nvSpPr>
        <p:spPr>
          <a:xfrm>
            <a:off x="5842000" y="3124200"/>
            <a:ext cx="609600" cy="4064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46000">
                <a:schemeClr val="accent1">
                  <a:lumMod val="45000"/>
                  <a:lumOff val="55000"/>
                </a:schemeClr>
              </a:gs>
              <a:gs pos="89000">
                <a:srgbClr val="FF0000"/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96187A-ACC7-4DDC-AE98-99E777774FF1}"/>
              </a:ext>
            </a:extLst>
          </p:cNvPr>
          <p:cNvSpPr/>
          <p:nvPr/>
        </p:nvSpPr>
        <p:spPr>
          <a:xfrm>
            <a:off x="6731000" y="3124200"/>
            <a:ext cx="609600" cy="406400"/>
          </a:xfrm>
          <a:prstGeom prst="ellipse">
            <a:avLst/>
          </a:prstGeom>
          <a:solidFill>
            <a:srgbClr val="FF4B4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D04930-600B-49FC-B1CC-EF231AEF2315}"/>
              </a:ext>
            </a:extLst>
          </p:cNvPr>
          <p:cNvSpPr/>
          <p:nvPr/>
        </p:nvSpPr>
        <p:spPr>
          <a:xfrm>
            <a:off x="7620000" y="3124200"/>
            <a:ext cx="609600" cy="406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F4875-F9DD-43C0-81CE-3F6F59F752D9}"/>
              </a:ext>
            </a:extLst>
          </p:cNvPr>
          <p:cNvSpPr txBox="1"/>
          <p:nvPr/>
        </p:nvSpPr>
        <p:spPr>
          <a:xfrm>
            <a:off x="4673600" y="2311400"/>
            <a:ext cx="28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Aeons</a:t>
            </a:r>
            <a:r>
              <a:rPr lang="en-US" sz="2400" dirty="0"/>
              <a:t> (progressively lower divine beings)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78522A-A433-40D6-9BD4-9E0112EBAE48}"/>
              </a:ext>
            </a:extLst>
          </p:cNvPr>
          <p:cNvSpPr txBox="1"/>
          <p:nvPr/>
        </p:nvSpPr>
        <p:spPr>
          <a:xfrm>
            <a:off x="6400800" y="4343401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Wicked god (demiurge)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2A01EA-BFA7-47F2-87DA-700602E38A5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7620000" y="3632200"/>
            <a:ext cx="203200" cy="7112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8932F8-2E09-45B4-A8BA-592CFCF2DF9A}"/>
              </a:ext>
            </a:extLst>
          </p:cNvPr>
          <p:cNvSpPr txBox="1"/>
          <p:nvPr/>
        </p:nvSpPr>
        <p:spPr>
          <a:xfrm>
            <a:off x="866274" y="5359401"/>
            <a:ext cx="9998241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GNOSTICISM: “Salvation” is the process of gaining secret knowledge (gnosis) which eventually, through incarnations, brings one to the supreme being.</a:t>
            </a:r>
          </a:p>
        </p:txBody>
      </p:sp>
    </p:spTree>
    <p:extLst>
      <p:ext uri="{BB962C8B-B14F-4D97-AF65-F5344CB8AC3E}">
        <p14:creationId xmlns:p14="http://schemas.microsoft.com/office/powerpoint/2010/main" val="9795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3654E0-0121-4032-99C9-D9C65382D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229359"/>
              </p:ext>
            </p:extLst>
          </p:nvPr>
        </p:nvGraphicFramePr>
        <p:xfrm>
          <a:off x="-950495" y="1419726"/>
          <a:ext cx="7308516" cy="5055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Left 5">
            <a:extLst>
              <a:ext uri="{FF2B5EF4-FFF2-40B4-BE49-F238E27FC236}">
                <a16:creationId xmlns:a16="http://schemas.microsoft.com/office/drawing/2014/main" id="{00D1A65E-B325-4F7F-BB06-71FAB0E127F8}"/>
              </a:ext>
            </a:extLst>
          </p:cNvPr>
          <p:cNvSpPr/>
          <p:nvPr/>
        </p:nvSpPr>
        <p:spPr>
          <a:xfrm flipH="1">
            <a:off x="4523873" y="4848725"/>
            <a:ext cx="2021306" cy="842211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B2D53-9230-4023-99A8-82BA1B330EE2}"/>
              </a:ext>
            </a:extLst>
          </p:cNvPr>
          <p:cNvSpPr txBox="1"/>
          <p:nvPr/>
        </p:nvSpPr>
        <p:spPr>
          <a:xfrm>
            <a:off x="6845967" y="4523873"/>
            <a:ext cx="4211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growth comes from severe discipline of the body (asceticism)</a:t>
            </a:r>
          </a:p>
        </p:txBody>
      </p:sp>
      <p:pic>
        <p:nvPicPr>
          <p:cNvPr id="2050" name="Picture 2" descr="A Biblical Case for Awesome Beards | RELEVANT">
            <a:extLst>
              <a:ext uri="{FF2B5EF4-FFF2-40B4-BE49-F238E27FC236}">
                <a16:creationId xmlns:a16="http://schemas.microsoft.com/office/drawing/2014/main" id="{D4761F54-877F-4A38-8362-A70CDFCE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56" y="372405"/>
            <a:ext cx="3238007" cy="4091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5625E-326A-4860-A2E9-ED2D331B8BF4}"/>
              </a:ext>
            </a:extLst>
          </p:cNvPr>
          <p:cNvSpPr txBox="1"/>
          <p:nvPr/>
        </p:nvSpPr>
        <p:spPr>
          <a:xfrm>
            <a:off x="312821" y="324852"/>
            <a:ext cx="559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Arial Rounded MT Bold" panose="020F0704030504030204" pitchFamily="34" charset="0"/>
                <a:cs typeface="Aharoni" panose="02010803020104030203" pitchFamily="2" charset="-79"/>
              </a:rPr>
              <a:t>FALSE</a:t>
            </a:r>
            <a:r>
              <a:rPr lang="en-US" sz="3600" b="1" i="1" dirty="0"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TEACHERS IN COLOSSAE</a:t>
            </a:r>
          </a:p>
        </p:txBody>
      </p: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FBC3-FFE3-453B-B705-735B3A17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7D8EA-D175-4F8D-8A49-350D4C3F8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34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en-US" sz="4000" dirty="0"/>
              <a:t>God loves you because, </a:t>
            </a:r>
            <a:r>
              <a:rPr lang="en-US" dirty="0"/>
              <a:t>as a believer, you are </a:t>
            </a:r>
            <a:r>
              <a:rPr lang="en-US" u="sng" dirty="0"/>
              <a:t>in Christ</a:t>
            </a:r>
            <a:endParaRPr lang="en-US" sz="4000" u="sng" dirty="0"/>
          </a:p>
          <a:p>
            <a:pPr>
              <a:spcAft>
                <a:spcPts val="1800"/>
              </a:spcAft>
            </a:pPr>
            <a:r>
              <a:rPr lang="en-US" sz="4000" dirty="0"/>
              <a:t>Real joy comes from </a:t>
            </a:r>
            <a:r>
              <a:rPr lang="en-US" sz="4000" u="sng" dirty="0"/>
              <a:t>trusting God</a:t>
            </a:r>
            <a:r>
              <a:rPr lang="en-US" sz="4000" dirty="0"/>
              <a:t> no matter what</a:t>
            </a:r>
          </a:p>
          <a:p>
            <a:pPr>
              <a:spcAft>
                <a:spcPts val="1800"/>
              </a:spcAft>
            </a:pPr>
            <a:r>
              <a:rPr lang="en-US" sz="4000" dirty="0"/>
              <a:t>The </a:t>
            </a:r>
            <a:r>
              <a:rPr lang="en-US" sz="4000" u="sng" dirty="0"/>
              <a:t>most important thing in life</a:t>
            </a:r>
            <a:r>
              <a:rPr lang="en-US" sz="4000" dirty="0"/>
              <a:t> is a loving relationship with Jesus Christ</a:t>
            </a:r>
          </a:p>
          <a:p>
            <a:pPr>
              <a:spcAft>
                <a:spcPts val="1800"/>
              </a:spcAft>
            </a:pPr>
            <a:r>
              <a:rPr lang="en-US" sz="4000" dirty="0"/>
              <a:t>You don’t need to earn salvation…it is a </a:t>
            </a:r>
            <a:r>
              <a:rPr lang="en-US" sz="4000" u="sng" dirty="0"/>
              <a:t>gift</a:t>
            </a:r>
            <a:r>
              <a:rPr lang="en-US" sz="4000" dirty="0"/>
              <a:t> from God</a:t>
            </a:r>
          </a:p>
        </p:txBody>
      </p:sp>
    </p:spTree>
    <p:extLst>
      <p:ext uri="{BB962C8B-B14F-4D97-AF65-F5344CB8AC3E}">
        <p14:creationId xmlns:p14="http://schemas.microsoft.com/office/powerpoint/2010/main" val="44773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08284" y="377157"/>
            <a:ext cx="5450305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Next Week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7821" y="1816768"/>
            <a:ext cx="54743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2 Thessalonians and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 Timothy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B3881-CB34-4162-A724-4223119F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31" y="1816782"/>
            <a:ext cx="5271837" cy="35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D20B9-696B-4B1F-827F-96799E254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09" y="482600"/>
            <a:ext cx="11421581" cy="4851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F75CB1-F280-443D-B8DE-CE1204C0F9AA}"/>
              </a:ext>
            </a:extLst>
          </p:cNvPr>
          <p:cNvSpPr/>
          <p:nvPr/>
        </p:nvSpPr>
        <p:spPr>
          <a:xfrm>
            <a:off x="0" y="5180988"/>
            <a:ext cx="121920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37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Eddow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EABCF7-470F-48C1-9EA3-EEDDCAA57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1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5ED3A3-3BCC-446D-A36C-2C4987F115FC}"/>
              </a:ext>
            </a:extLst>
          </p:cNvPr>
          <p:cNvSpPr txBox="1"/>
          <p:nvPr/>
        </p:nvSpPr>
        <p:spPr>
          <a:xfrm>
            <a:off x="6096000" y="3429001"/>
            <a:ext cx="4470400" cy="1569660"/>
          </a:xfrm>
          <a:prstGeom prst="rect">
            <a:avLst/>
          </a:prstGeom>
          <a:solidFill>
            <a:srgbClr val="FFFF0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NEXT SUNDAY…</a:t>
            </a:r>
          </a:p>
          <a:p>
            <a:pPr algn="ctr"/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SPRING FORWARD ONE HOUR</a:t>
            </a:r>
          </a:p>
        </p:txBody>
      </p:sp>
    </p:spTree>
    <p:extLst>
      <p:ext uri="{BB962C8B-B14F-4D97-AF65-F5344CB8AC3E}">
        <p14:creationId xmlns:p14="http://schemas.microsoft.com/office/powerpoint/2010/main" val="11469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3CBAB-36C0-4A86-A069-99519AC14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9" r="16017"/>
          <a:stretch/>
        </p:blipFill>
        <p:spPr>
          <a:xfrm>
            <a:off x="25965" y="-8249"/>
            <a:ext cx="6764798" cy="68562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2DFBB-2C54-488F-A578-B772CD2C628B}"/>
              </a:ext>
            </a:extLst>
          </p:cNvPr>
          <p:cNvSpPr/>
          <p:nvPr/>
        </p:nvSpPr>
        <p:spPr>
          <a:xfrm>
            <a:off x="6807015" y="893"/>
            <a:ext cx="5383398" cy="6856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596F0-844A-4E84-925A-7901FD266C31}"/>
              </a:ext>
            </a:extLst>
          </p:cNvPr>
          <p:cNvSpPr txBox="1"/>
          <p:nvPr/>
        </p:nvSpPr>
        <p:spPr>
          <a:xfrm>
            <a:off x="6908588" y="1295958"/>
            <a:ext cx="4875530" cy="31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/>
              <a:t>INTRODUCE YOURSELF</a:t>
            </a:r>
          </a:p>
          <a:p>
            <a:pPr algn="ctr"/>
            <a:endParaRPr lang="en-US" sz="3199" dirty="0"/>
          </a:p>
          <a:p>
            <a:pPr algn="ctr"/>
            <a:r>
              <a:rPr lang="en-US" sz="3599" dirty="0"/>
              <a:t>“What’s your favorite movie?”</a:t>
            </a:r>
          </a:p>
          <a:p>
            <a:pPr algn="ctr"/>
            <a:endParaRPr lang="en-US" sz="3199" dirty="0"/>
          </a:p>
          <a:p>
            <a:pPr algn="ctr"/>
            <a:r>
              <a:rPr lang="en-US" sz="3199" b="1" i="1" dirty="0"/>
              <a:t>3 Minutes</a:t>
            </a:r>
          </a:p>
        </p:txBody>
      </p:sp>
    </p:spTree>
    <p:extLst>
      <p:ext uri="{BB962C8B-B14F-4D97-AF65-F5344CB8AC3E}">
        <p14:creationId xmlns:p14="http://schemas.microsoft.com/office/powerpoint/2010/main" val="31298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Paper Clipart Note Taking - Clip Art Take Note - Full Size PNG  Image - PNGkit">
            <a:extLst>
              <a:ext uri="{FF2B5EF4-FFF2-40B4-BE49-F238E27FC236}">
                <a16:creationId xmlns:a16="http://schemas.microsoft.com/office/drawing/2014/main" id="{1C875CDF-CA58-4EAD-AC4A-6267DED3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1015179"/>
            <a:ext cx="4993429" cy="4737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1A4E59-144C-4D9B-B107-4CDFD68C4CAC}"/>
              </a:ext>
            </a:extLst>
          </p:cNvPr>
          <p:cNvSpPr txBox="1"/>
          <p:nvPr/>
        </p:nvSpPr>
        <p:spPr>
          <a:xfrm>
            <a:off x="0" y="2519517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take out your notes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E7A07-B025-455B-8C07-5070E80280CF}"/>
              </a:ext>
            </a:extLst>
          </p:cNvPr>
          <p:cNvSpPr txBox="1"/>
          <p:nvPr/>
        </p:nvSpPr>
        <p:spPr>
          <a:xfrm>
            <a:off x="5763127" y="6039853"/>
            <a:ext cx="501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TaylorNotes.Info</a:t>
            </a:r>
            <a:r>
              <a:rPr lang="en-US" sz="2400" dirty="0"/>
              <a:t>/</a:t>
            </a:r>
            <a:r>
              <a:rPr lang="en-US" sz="2400" dirty="0" err="1"/>
              <a:t>abt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41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0100" y="657225"/>
            <a:ext cx="10581774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8F8531A4-CF5F-4E31-89BD-8C18C771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7" y="1716507"/>
            <a:ext cx="4159561" cy="4859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8621" y="721895"/>
            <a:ext cx="6832600" cy="6039853"/>
          </a:xfrm>
        </p:spPr>
        <p:txBody>
          <a:bodyPr anchor="t"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Does God love me only because of what I do?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How can I experience real joy when life gets rough?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What exactly is the most important thing in my life? What is my highest priority?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Don’t I need to earn at least part of my salvation?</a:t>
            </a:r>
          </a:p>
        </p:txBody>
      </p:sp>
    </p:spTree>
    <p:extLst>
      <p:ext uri="{BB962C8B-B14F-4D97-AF65-F5344CB8AC3E}">
        <p14:creationId xmlns:p14="http://schemas.microsoft.com/office/powerpoint/2010/main" val="18856769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174E4-2BEA-4E69-9B57-5CB092B5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15" y="207841"/>
            <a:ext cx="8313821" cy="61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9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798" dirty="0"/>
              <a:t>GALATIANS</a:t>
            </a:r>
          </a:p>
        </p:txBody>
      </p:sp>
    </p:spTree>
    <p:extLst>
      <p:ext uri="{BB962C8B-B14F-4D97-AF65-F5344CB8AC3E}">
        <p14:creationId xmlns:p14="http://schemas.microsoft.com/office/powerpoint/2010/main" val="1201439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2525</Words>
  <Application>Microsoft Office PowerPoint</Application>
  <PresentationFormat>Widescreen</PresentationFormat>
  <Paragraphs>308</Paragraphs>
  <Slides>38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Aharoni</vt:lpstr>
      <vt:lpstr>Arial</vt:lpstr>
      <vt:lpstr>Arial Narrow</vt:lpstr>
      <vt:lpstr>Arial Rounded MT Bold</vt:lpstr>
      <vt:lpstr>Bernard MT Condensed</vt:lpstr>
      <vt:lpstr>Calibri</vt:lpstr>
      <vt:lpstr>Calibri Light</vt:lpstr>
      <vt:lpstr>Cambria</vt:lpstr>
      <vt:lpstr>Century Gothic</vt:lpstr>
      <vt:lpstr>Times New Roman</vt:lpstr>
      <vt:lpstr>Tw Cen MT</vt:lpstr>
      <vt:lpstr>Wingdings</vt:lpstr>
      <vt:lpstr>Office Theme</vt:lpstr>
      <vt:lpstr>NEW TESTAMENT SURVEY</vt:lpstr>
      <vt:lpstr>PowerPoint Presentation</vt:lpstr>
      <vt:lpstr>Please sign in each week</vt:lpstr>
      <vt:lpstr>PowerPoint Presentation</vt:lpstr>
      <vt:lpstr>PowerPoint Presentation</vt:lpstr>
      <vt:lpstr>PowerPoint Presentation</vt:lpstr>
      <vt:lpstr>TONIGHT</vt:lpstr>
      <vt:lpstr>PowerPoint Presentation</vt:lpstr>
      <vt:lpstr>GALATIANS</vt:lpstr>
      <vt:lpstr>MAIN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were people saved in the OT?</vt:lpstr>
      <vt:lpstr>EPHESIANS</vt:lpstr>
      <vt:lpstr>MAIN POINT</vt:lpstr>
      <vt:lpstr>PowerPoint Presentation</vt:lpstr>
      <vt:lpstr>PowerPoint Presentation</vt:lpstr>
      <vt:lpstr>Ancient Ephesus</vt:lpstr>
      <vt:lpstr>PowerPoint Presentation</vt:lpstr>
      <vt:lpstr>PowerPoint Presentation</vt:lpstr>
      <vt:lpstr>PHILIPPIANS</vt:lpstr>
      <vt:lpstr>PowerPoint Presentation</vt:lpstr>
      <vt:lpstr>PowerPoint Presentation</vt:lpstr>
      <vt:lpstr>PowerPoint Presentation</vt:lpstr>
      <vt:lpstr>PowerPoint Presentation</vt:lpstr>
      <vt:lpstr>COLOSSIANS</vt:lpstr>
      <vt:lpstr>PowerPoint Presentation</vt:lpstr>
      <vt:lpstr>PowerPoint Presentation</vt:lpstr>
      <vt:lpstr>GNOSTICISM</vt:lpstr>
      <vt:lpstr>PowerPoint Presentation</vt:lpstr>
      <vt:lpstr>Summary</vt:lpstr>
      <vt:lpstr>For Next Week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Taylor</dc:creator>
  <cp:lastModifiedBy>Mike Taylor</cp:lastModifiedBy>
  <cp:revision>119</cp:revision>
  <dcterms:created xsi:type="dcterms:W3CDTF">2021-02-24T16:22:33Z</dcterms:created>
  <dcterms:modified xsi:type="dcterms:W3CDTF">2021-03-11T00:52:02Z</dcterms:modified>
</cp:coreProperties>
</file>