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4"/>
    <p:sldMasterId id="2147483664" r:id="rId5"/>
  </p:sldMasterIdLst>
  <p:notesMasterIdLst>
    <p:notesMasterId r:id="rId51"/>
  </p:notesMasterIdLst>
  <p:handoutMasterIdLst>
    <p:handoutMasterId r:id="rId52"/>
  </p:handoutMasterIdLst>
  <p:sldIdLst>
    <p:sldId id="256" r:id="rId6"/>
    <p:sldId id="747" r:id="rId7"/>
    <p:sldId id="749" r:id="rId8"/>
    <p:sldId id="825" r:id="rId9"/>
    <p:sldId id="826" r:id="rId10"/>
    <p:sldId id="474" r:id="rId11"/>
    <p:sldId id="828" r:id="rId12"/>
    <p:sldId id="389" r:id="rId13"/>
    <p:sldId id="507" r:id="rId14"/>
    <p:sldId id="513" r:id="rId15"/>
    <p:sldId id="514" r:id="rId16"/>
    <p:sldId id="515" r:id="rId17"/>
    <p:sldId id="516" r:id="rId18"/>
    <p:sldId id="831" r:id="rId19"/>
    <p:sldId id="519" r:id="rId20"/>
    <p:sldId id="520" r:id="rId21"/>
    <p:sldId id="758" r:id="rId22"/>
    <p:sldId id="727" r:id="rId23"/>
    <p:sldId id="759" r:id="rId24"/>
    <p:sldId id="761" r:id="rId25"/>
    <p:sldId id="521" r:id="rId26"/>
    <p:sldId id="526" r:id="rId27"/>
    <p:sldId id="524" r:id="rId28"/>
    <p:sldId id="525" r:id="rId29"/>
    <p:sldId id="528" r:id="rId30"/>
    <p:sldId id="763" r:id="rId31"/>
    <p:sldId id="766" r:id="rId32"/>
    <p:sldId id="752" r:id="rId33"/>
    <p:sldId id="532" r:id="rId34"/>
    <p:sldId id="753" r:id="rId35"/>
    <p:sldId id="527" r:id="rId36"/>
    <p:sldId id="533" r:id="rId37"/>
    <p:sldId id="534" r:id="rId38"/>
    <p:sldId id="733" r:id="rId39"/>
    <p:sldId id="768" r:id="rId40"/>
    <p:sldId id="769" r:id="rId41"/>
    <p:sldId id="770" r:id="rId42"/>
    <p:sldId id="767" r:id="rId43"/>
    <p:sldId id="543" r:id="rId44"/>
    <p:sldId id="544" r:id="rId45"/>
    <p:sldId id="771" r:id="rId46"/>
    <p:sldId id="545" r:id="rId47"/>
    <p:sldId id="832" r:id="rId48"/>
    <p:sldId id="829" r:id="rId49"/>
    <p:sldId id="814" r:id="rId5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6 Thessalonians Timothy" id="{949ECA46-1570-4946-BABA-D0D24F2099BF}">
          <p14:sldIdLst>
            <p14:sldId id="256"/>
            <p14:sldId id="747"/>
            <p14:sldId id="749"/>
            <p14:sldId id="825"/>
            <p14:sldId id="826"/>
            <p14:sldId id="474"/>
            <p14:sldId id="828"/>
            <p14:sldId id="389"/>
            <p14:sldId id="507"/>
            <p14:sldId id="513"/>
            <p14:sldId id="514"/>
            <p14:sldId id="515"/>
            <p14:sldId id="516"/>
            <p14:sldId id="831"/>
            <p14:sldId id="519"/>
            <p14:sldId id="520"/>
            <p14:sldId id="758"/>
            <p14:sldId id="727"/>
            <p14:sldId id="759"/>
            <p14:sldId id="761"/>
            <p14:sldId id="521"/>
            <p14:sldId id="526"/>
            <p14:sldId id="524"/>
            <p14:sldId id="525"/>
            <p14:sldId id="528"/>
            <p14:sldId id="763"/>
            <p14:sldId id="766"/>
            <p14:sldId id="752"/>
            <p14:sldId id="532"/>
            <p14:sldId id="753"/>
            <p14:sldId id="527"/>
            <p14:sldId id="533"/>
            <p14:sldId id="534"/>
            <p14:sldId id="733"/>
            <p14:sldId id="768"/>
            <p14:sldId id="769"/>
            <p14:sldId id="770"/>
            <p14:sldId id="767"/>
            <p14:sldId id="543"/>
            <p14:sldId id="544"/>
            <p14:sldId id="771"/>
            <p14:sldId id="545"/>
            <p14:sldId id="832"/>
            <p14:sldId id="829"/>
            <p14:sldId id="8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EF6"/>
    <a:srgbClr val="33CCCC"/>
    <a:srgbClr val="E6E6E6"/>
    <a:srgbClr val="A3FFA3"/>
    <a:srgbClr val="ACEBEA"/>
    <a:srgbClr val="7AAB19"/>
    <a:srgbClr val="E8F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12" autoAdjust="0"/>
  </p:normalViewPr>
  <p:slideViewPr>
    <p:cSldViewPr>
      <p:cViewPr varScale="1">
        <p:scale>
          <a:sx n="93" d="100"/>
          <a:sy n="93" d="100"/>
        </p:scale>
        <p:origin x="1194" y="96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howGuides="1">
      <p:cViewPr>
        <p:scale>
          <a:sx n="120" d="100"/>
          <a:sy n="120" d="100"/>
        </p:scale>
        <p:origin x="3042" y="-9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51809-D407-4894-9AEC-9F0223BD74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961EED-8287-4C5A-BD17-F0855AEE49BA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</a:t>
          </a:r>
        </a:p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TESTAMENT</a:t>
          </a:r>
        </a:p>
      </dgm:t>
    </dgm:pt>
    <dgm:pt modelId="{6A8866C7-53A1-4CDC-B35E-4EC7DD8FA064}" type="parTrans" cxnId="{D591E199-182F-42D2-9F7A-964F2FE96838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5E055D-A364-4443-87CE-1B8B88178CA3}" type="sibTrans" cxnId="{D591E199-182F-42D2-9F7A-964F2FE96838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D14E10-AEE0-42AC-82DB-5DF16D41AB2A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Gospels (4)</a:t>
          </a:r>
        </a:p>
      </dgm:t>
    </dgm:pt>
    <dgm:pt modelId="{53A1AADC-FD0B-4495-B5C7-031F34953868}" type="parTrans" cxnId="{7D64C86C-15A4-4358-9FBD-4E3C12706C91}">
      <dgm:prSet/>
      <dgm:spPr>
        <a:ln w="38100"/>
      </dgm:spPr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F16CE2-20F7-43A8-B004-B81E28E18004}" type="sibTrans" cxnId="{7D64C86C-15A4-4358-9FBD-4E3C12706C91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614FB8-5FEF-450A-B032-C840195935DD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Acts (1)</a:t>
          </a:r>
        </a:p>
      </dgm:t>
    </dgm:pt>
    <dgm:pt modelId="{9A1C866D-AEA1-4B00-B2CC-DB31F8171907}" type="parTrans" cxnId="{D4A7A90A-1C7B-4989-A834-35C9AE6BE93D}">
      <dgm:prSet/>
      <dgm:spPr>
        <a:ln w="28575"/>
      </dgm:spPr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36C66C-197D-46FC-96CF-0C25D5E01FC4}" type="sibTrans" cxnId="{D4A7A90A-1C7B-4989-A834-35C9AE6BE93D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12ACD-DA81-45CD-909E-B1E45735D241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Paul’s Epistles (13)</a:t>
          </a:r>
        </a:p>
      </dgm:t>
    </dgm:pt>
    <dgm:pt modelId="{10EB4D83-85A5-41C4-AF3E-32BD58BD2802}" type="parTrans" cxnId="{DF0FC2F1-B733-46FE-A4C6-36FE9F849B9A}">
      <dgm:prSet/>
      <dgm:spPr>
        <a:ln w="28575"/>
      </dgm:spPr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C7F60F-B6C6-435E-8E07-5ED0ED9712EB}" type="sibTrans" cxnId="{DF0FC2F1-B733-46FE-A4C6-36FE9F849B9A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3A66EF-E7DC-47A6-AABD-9FD68A36B3E0}">
      <dgm:prSet phldrT="[Text]" custT="1"/>
      <dgm:spPr>
        <a:solidFill>
          <a:srgbClr val="FFFF00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Letters (8)</a:t>
          </a:r>
        </a:p>
      </dgm:t>
    </dgm:pt>
    <dgm:pt modelId="{0EE03950-E2BE-4047-8119-1545444CBEEE}" type="parTrans" cxnId="{BBEE657A-F8FE-41ED-882D-368CC225DFED}">
      <dgm:prSet/>
      <dgm:spPr>
        <a:ln w="38100"/>
      </dgm:spPr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87311-60E2-4523-A972-F04580696951}" type="sibTrans" cxnId="{BBEE657A-F8FE-41ED-882D-368CC225DFED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41FF60-1958-4501-A3E6-DA6BC0DC1A2D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Apocalyptic (1)</a:t>
          </a:r>
        </a:p>
      </dgm:t>
    </dgm:pt>
    <dgm:pt modelId="{FE6D0C79-BAC1-4A53-951F-82A62D481855}" type="parTrans" cxnId="{72631455-2D5B-4E3E-9358-FC6A1657072C}">
      <dgm:prSet/>
      <dgm:spPr>
        <a:ln w="38100"/>
      </dgm:spPr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EC7B86-3CF5-4409-99CB-071831ECD5FE}" type="sibTrans" cxnId="{72631455-2D5B-4E3E-9358-FC6A1657072C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69796-EB61-4A26-A7F5-7B5751323FA3}" type="pres">
      <dgm:prSet presAssocID="{57C51809-D407-4894-9AEC-9F0223BD74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5C835A-09BE-4953-AC7A-8A17BF3992CF}" type="pres">
      <dgm:prSet presAssocID="{36961EED-8287-4C5A-BD17-F0855AEE49BA}" presName="hierRoot1" presStyleCnt="0">
        <dgm:presLayoutVars>
          <dgm:hierBranch val="init"/>
        </dgm:presLayoutVars>
      </dgm:prSet>
      <dgm:spPr/>
    </dgm:pt>
    <dgm:pt modelId="{5EF67BDB-A479-44CF-8768-2F30289F64BA}" type="pres">
      <dgm:prSet presAssocID="{36961EED-8287-4C5A-BD17-F0855AEE49BA}" presName="rootComposite1" presStyleCnt="0"/>
      <dgm:spPr/>
    </dgm:pt>
    <dgm:pt modelId="{D926784A-2D64-46B0-AFEE-C00C435E1D60}" type="pres">
      <dgm:prSet presAssocID="{36961EED-8287-4C5A-BD17-F0855AEE49BA}" presName="rootText1" presStyleLbl="node0" presStyleIdx="0" presStyleCnt="1" custScaleX="144002">
        <dgm:presLayoutVars>
          <dgm:chPref val="3"/>
        </dgm:presLayoutVars>
      </dgm:prSet>
      <dgm:spPr/>
    </dgm:pt>
    <dgm:pt modelId="{6A6F6DF1-3EF2-4630-A23C-EDA7B665F587}" type="pres">
      <dgm:prSet presAssocID="{36961EED-8287-4C5A-BD17-F0855AEE49BA}" presName="rootConnector1" presStyleLbl="node1" presStyleIdx="0" presStyleCnt="0"/>
      <dgm:spPr/>
    </dgm:pt>
    <dgm:pt modelId="{153C97C6-8D0E-4DF8-930C-DB40AD7DBB29}" type="pres">
      <dgm:prSet presAssocID="{36961EED-8287-4C5A-BD17-F0855AEE49BA}" presName="hierChild2" presStyleCnt="0"/>
      <dgm:spPr/>
    </dgm:pt>
    <dgm:pt modelId="{4F29F8DE-5216-40A9-9227-D38405536075}" type="pres">
      <dgm:prSet presAssocID="{53A1AADC-FD0B-4495-B5C7-031F34953868}" presName="Name37" presStyleLbl="parChTrans1D2" presStyleIdx="0" presStyleCnt="5"/>
      <dgm:spPr/>
    </dgm:pt>
    <dgm:pt modelId="{33A83CBC-6A6E-4836-844F-21DF6E49BCD1}" type="pres">
      <dgm:prSet presAssocID="{ADD14E10-AEE0-42AC-82DB-5DF16D41AB2A}" presName="hierRoot2" presStyleCnt="0">
        <dgm:presLayoutVars>
          <dgm:hierBranch val="init"/>
        </dgm:presLayoutVars>
      </dgm:prSet>
      <dgm:spPr/>
    </dgm:pt>
    <dgm:pt modelId="{C4B8EF54-0E63-47CE-9A85-FCC6D6E52E49}" type="pres">
      <dgm:prSet presAssocID="{ADD14E10-AEE0-42AC-82DB-5DF16D41AB2A}" presName="rootComposite" presStyleCnt="0"/>
      <dgm:spPr/>
    </dgm:pt>
    <dgm:pt modelId="{95AB043B-9A20-4625-AC28-6C4B7791D684}" type="pres">
      <dgm:prSet presAssocID="{ADD14E10-AEE0-42AC-82DB-5DF16D41AB2A}" presName="rootText" presStyleLbl="node2" presStyleIdx="0" presStyleCnt="5">
        <dgm:presLayoutVars>
          <dgm:chPref val="3"/>
        </dgm:presLayoutVars>
      </dgm:prSet>
      <dgm:spPr/>
    </dgm:pt>
    <dgm:pt modelId="{24C843AA-F132-4F27-8638-07997F7E68EB}" type="pres">
      <dgm:prSet presAssocID="{ADD14E10-AEE0-42AC-82DB-5DF16D41AB2A}" presName="rootConnector" presStyleLbl="node2" presStyleIdx="0" presStyleCnt="5"/>
      <dgm:spPr/>
    </dgm:pt>
    <dgm:pt modelId="{A9A63CD0-848D-4708-92EB-117C0262B975}" type="pres">
      <dgm:prSet presAssocID="{ADD14E10-AEE0-42AC-82DB-5DF16D41AB2A}" presName="hierChild4" presStyleCnt="0"/>
      <dgm:spPr/>
    </dgm:pt>
    <dgm:pt modelId="{93861D3F-17F7-4344-942D-08CE291E5CED}" type="pres">
      <dgm:prSet presAssocID="{ADD14E10-AEE0-42AC-82DB-5DF16D41AB2A}" presName="hierChild5" presStyleCnt="0"/>
      <dgm:spPr/>
    </dgm:pt>
    <dgm:pt modelId="{DE66C567-6BE6-417E-A541-3C34EE893EF1}" type="pres">
      <dgm:prSet presAssocID="{9A1C866D-AEA1-4B00-B2CC-DB31F8171907}" presName="Name37" presStyleLbl="parChTrans1D2" presStyleIdx="1" presStyleCnt="5"/>
      <dgm:spPr/>
    </dgm:pt>
    <dgm:pt modelId="{529CDE0C-2714-4D5E-A32F-26991B17D74B}" type="pres">
      <dgm:prSet presAssocID="{E6614FB8-5FEF-450A-B032-C840195935DD}" presName="hierRoot2" presStyleCnt="0">
        <dgm:presLayoutVars>
          <dgm:hierBranch val="init"/>
        </dgm:presLayoutVars>
      </dgm:prSet>
      <dgm:spPr/>
    </dgm:pt>
    <dgm:pt modelId="{9867DECA-6B53-4514-97C6-26C40B2221F6}" type="pres">
      <dgm:prSet presAssocID="{E6614FB8-5FEF-450A-B032-C840195935DD}" presName="rootComposite" presStyleCnt="0"/>
      <dgm:spPr/>
    </dgm:pt>
    <dgm:pt modelId="{ED03E5D0-C59B-455D-8950-061851C64240}" type="pres">
      <dgm:prSet presAssocID="{E6614FB8-5FEF-450A-B032-C840195935DD}" presName="rootText" presStyleLbl="node2" presStyleIdx="1" presStyleCnt="5">
        <dgm:presLayoutVars>
          <dgm:chPref val="3"/>
        </dgm:presLayoutVars>
      </dgm:prSet>
      <dgm:spPr/>
    </dgm:pt>
    <dgm:pt modelId="{28A924BC-482D-41F5-8590-0D5445AAA7A6}" type="pres">
      <dgm:prSet presAssocID="{E6614FB8-5FEF-450A-B032-C840195935DD}" presName="rootConnector" presStyleLbl="node2" presStyleIdx="1" presStyleCnt="5"/>
      <dgm:spPr/>
    </dgm:pt>
    <dgm:pt modelId="{E21F3A04-AA01-49C3-9061-2F7D1EC66E5D}" type="pres">
      <dgm:prSet presAssocID="{E6614FB8-5FEF-450A-B032-C840195935DD}" presName="hierChild4" presStyleCnt="0"/>
      <dgm:spPr/>
    </dgm:pt>
    <dgm:pt modelId="{EBBA2B47-B7E1-455E-9721-859990228717}" type="pres">
      <dgm:prSet presAssocID="{E6614FB8-5FEF-450A-B032-C840195935DD}" presName="hierChild5" presStyleCnt="0"/>
      <dgm:spPr/>
    </dgm:pt>
    <dgm:pt modelId="{F9C5A90A-3363-4FF9-A3A8-A80322683872}" type="pres">
      <dgm:prSet presAssocID="{10EB4D83-85A5-41C4-AF3E-32BD58BD2802}" presName="Name37" presStyleLbl="parChTrans1D2" presStyleIdx="2" presStyleCnt="5"/>
      <dgm:spPr/>
    </dgm:pt>
    <dgm:pt modelId="{87F32616-34B2-48EE-A04F-188A01B4A0F7}" type="pres">
      <dgm:prSet presAssocID="{60D12ACD-DA81-45CD-909E-B1E45735D241}" presName="hierRoot2" presStyleCnt="0">
        <dgm:presLayoutVars>
          <dgm:hierBranch val="init"/>
        </dgm:presLayoutVars>
      </dgm:prSet>
      <dgm:spPr/>
    </dgm:pt>
    <dgm:pt modelId="{35AB45C7-7BAA-4C11-B619-BF9E1A6F9F36}" type="pres">
      <dgm:prSet presAssocID="{60D12ACD-DA81-45CD-909E-B1E45735D241}" presName="rootComposite" presStyleCnt="0"/>
      <dgm:spPr/>
    </dgm:pt>
    <dgm:pt modelId="{DE8AEBD3-A2D1-44EA-B688-16BE58BDD60B}" type="pres">
      <dgm:prSet presAssocID="{60D12ACD-DA81-45CD-909E-B1E45735D241}" presName="rootText" presStyleLbl="node2" presStyleIdx="2" presStyleCnt="5">
        <dgm:presLayoutVars>
          <dgm:chPref val="3"/>
        </dgm:presLayoutVars>
      </dgm:prSet>
      <dgm:spPr/>
    </dgm:pt>
    <dgm:pt modelId="{EF7D7F0C-599A-49A2-A66C-A577A351A9D7}" type="pres">
      <dgm:prSet presAssocID="{60D12ACD-DA81-45CD-909E-B1E45735D241}" presName="rootConnector" presStyleLbl="node2" presStyleIdx="2" presStyleCnt="5"/>
      <dgm:spPr/>
    </dgm:pt>
    <dgm:pt modelId="{515D12D5-9932-41A5-83DB-6E317B55F214}" type="pres">
      <dgm:prSet presAssocID="{60D12ACD-DA81-45CD-909E-B1E45735D241}" presName="hierChild4" presStyleCnt="0"/>
      <dgm:spPr/>
    </dgm:pt>
    <dgm:pt modelId="{66F2866B-3CB9-4EFC-BECC-E50E5AFEAE0B}" type="pres">
      <dgm:prSet presAssocID="{60D12ACD-DA81-45CD-909E-B1E45735D241}" presName="hierChild5" presStyleCnt="0"/>
      <dgm:spPr/>
    </dgm:pt>
    <dgm:pt modelId="{0E441DC1-616A-4A5F-8A4D-C95D0DB1A238}" type="pres">
      <dgm:prSet presAssocID="{0EE03950-E2BE-4047-8119-1545444CBEEE}" presName="Name37" presStyleLbl="parChTrans1D2" presStyleIdx="3" presStyleCnt="5"/>
      <dgm:spPr/>
    </dgm:pt>
    <dgm:pt modelId="{F09C32B0-FF11-4F83-B93A-B9144D59F403}" type="pres">
      <dgm:prSet presAssocID="{D63A66EF-E7DC-47A6-AABD-9FD68A36B3E0}" presName="hierRoot2" presStyleCnt="0">
        <dgm:presLayoutVars>
          <dgm:hierBranch val="init"/>
        </dgm:presLayoutVars>
      </dgm:prSet>
      <dgm:spPr/>
    </dgm:pt>
    <dgm:pt modelId="{34FE2A59-FAF0-4696-947B-3A59E06F670E}" type="pres">
      <dgm:prSet presAssocID="{D63A66EF-E7DC-47A6-AABD-9FD68A36B3E0}" presName="rootComposite" presStyleCnt="0"/>
      <dgm:spPr/>
    </dgm:pt>
    <dgm:pt modelId="{CD03DD89-B9F4-43B8-8107-3C4EC9F38CEA}" type="pres">
      <dgm:prSet presAssocID="{D63A66EF-E7DC-47A6-AABD-9FD68A36B3E0}" presName="rootText" presStyleLbl="node2" presStyleIdx="3" presStyleCnt="5">
        <dgm:presLayoutVars>
          <dgm:chPref val="3"/>
        </dgm:presLayoutVars>
      </dgm:prSet>
      <dgm:spPr/>
    </dgm:pt>
    <dgm:pt modelId="{DDBB47F9-905D-4956-96C8-9FCE4C974638}" type="pres">
      <dgm:prSet presAssocID="{D63A66EF-E7DC-47A6-AABD-9FD68A36B3E0}" presName="rootConnector" presStyleLbl="node2" presStyleIdx="3" presStyleCnt="5"/>
      <dgm:spPr/>
    </dgm:pt>
    <dgm:pt modelId="{D3A5C582-FA5D-4516-8405-8A28B8C7602F}" type="pres">
      <dgm:prSet presAssocID="{D63A66EF-E7DC-47A6-AABD-9FD68A36B3E0}" presName="hierChild4" presStyleCnt="0"/>
      <dgm:spPr/>
    </dgm:pt>
    <dgm:pt modelId="{545B818A-838C-4654-AEAA-0DF0505F3995}" type="pres">
      <dgm:prSet presAssocID="{D63A66EF-E7DC-47A6-AABD-9FD68A36B3E0}" presName="hierChild5" presStyleCnt="0"/>
      <dgm:spPr/>
    </dgm:pt>
    <dgm:pt modelId="{ECC2BE31-7391-42DA-9179-72317C3650A0}" type="pres">
      <dgm:prSet presAssocID="{FE6D0C79-BAC1-4A53-951F-82A62D481855}" presName="Name37" presStyleLbl="parChTrans1D2" presStyleIdx="4" presStyleCnt="5"/>
      <dgm:spPr/>
    </dgm:pt>
    <dgm:pt modelId="{A497CDAF-763B-48CE-BD68-6FADC654814E}" type="pres">
      <dgm:prSet presAssocID="{3A41FF60-1958-4501-A3E6-DA6BC0DC1A2D}" presName="hierRoot2" presStyleCnt="0">
        <dgm:presLayoutVars>
          <dgm:hierBranch val="init"/>
        </dgm:presLayoutVars>
      </dgm:prSet>
      <dgm:spPr/>
    </dgm:pt>
    <dgm:pt modelId="{0FF0C016-E2B0-459B-A860-D91DECAC5E6D}" type="pres">
      <dgm:prSet presAssocID="{3A41FF60-1958-4501-A3E6-DA6BC0DC1A2D}" presName="rootComposite" presStyleCnt="0"/>
      <dgm:spPr/>
    </dgm:pt>
    <dgm:pt modelId="{2304D9D6-C095-4A9D-9032-DA9D7CE3F983}" type="pres">
      <dgm:prSet presAssocID="{3A41FF60-1958-4501-A3E6-DA6BC0DC1A2D}" presName="rootText" presStyleLbl="node2" presStyleIdx="4" presStyleCnt="5">
        <dgm:presLayoutVars>
          <dgm:chPref val="3"/>
        </dgm:presLayoutVars>
      </dgm:prSet>
      <dgm:spPr/>
    </dgm:pt>
    <dgm:pt modelId="{D25AF6DF-7E7A-4143-ADB7-84750394BF8F}" type="pres">
      <dgm:prSet presAssocID="{3A41FF60-1958-4501-A3E6-DA6BC0DC1A2D}" presName="rootConnector" presStyleLbl="node2" presStyleIdx="4" presStyleCnt="5"/>
      <dgm:spPr/>
    </dgm:pt>
    <dgm:pt modelId="{69431EC7-63FF-4498-98DB-6E77B5630985}" type="pres">
      <dgm:prSet presAssocID="{3A41FF60-1958-4501-A3E6-DA6BC0DC1A2D}" presName="hierChild4" presStyleCnt="0"/>
      <dgm:spPr/>
    </dgm:pt>
    <dgm:pt modelId="{94DD74BE-2CC3-4615-AEA8-C1336D09F661}" type="pres">
      <dgm:prSet presAssocID="{3A41FF60-1958-4501-A3E6-DA6BC0DC1A2D}" presName="hierChild5" presStyleCnt="0"/>
      <dgm:spPr/>
    </dgm:pt>
    <dgm:pt modelId="{8264B242-7E63-4DFE-B3B0-B76F7B3560CC}" type="pres">
      <dgm:prSet presAssocID="{36961EED-8287-4C5A-BD17-F0855AEE49BA}" presName="hierChild3" presStyleCnt="0"/>
      <dgm:spPr/>
    </dgm:pt>
  </dgm:ptLst>
  <dgm:cxnLst>
    <dgm:cxn modelId="{EEC2BA05-27FF-493A-9EB5-4501F7A408E2}" type="presOf" srcId="{60D12ACD-DA81-45CD-909E-B1E45735D241}" destId="{EF7D7F0C-599A-49A2-A66C-A577A351A9D7}" srcOrd="1" destOrd="0" presId="urn:microsoft.com/office/officeart/2005/8/layout/orgChart1"/>
    <dgm:cxn modelId="{D4A7A90A-1C7B-4989-A834-35C9AE6BE93D}" srcId="{36961EED-8287-4C5A-BD17-F0855AEE49BA}" destId="{E6614FB8-5FEF-450A-B032-C840195935DD}" srcOrd="1" destOrd="0" parTransId="{9A1C866D-AEA1-4B00-B2CC-DB31F8171907}" sibTransId="{5536C66C-197D-46FC-96CF-0C25D5E01FC4}"/>
    <dgm:cxn modelId="{469B4210-4EAE-4178-B0AA-4939A3D818F9}" type="presOf" srcId="{ADD14E10-AEE0-42AC-82DB-5DF16D41AB2A}" destId="{24C843AA-F132-4F27-8638-07997F7E68EB}" srcOrd="1" destOrd="0" presId="urn:microsoft.com/office/officeart/2005/8/layout/orgChart1"/>
    <dgm:cxn modelId="{EDD60A15-2CBE-4F97-ACB9-A9FF63A1B9DB}" type="presOf" srcId="{E6614FB8-5FEF-450A-B032-C840195935DD}" destId="{28A924BC-482D-41F5-8590-0D5445AAA7A6}" srcOrd="1" destOrd="0" presId="urn:microsoft.com/office/officeart/2005/8/layout/orgChart1"/>
    <dgm:cxn modelId="{78C57816-6BFF-447F-B738-3C97963FA12B}" type="presOf" srcId="{36961EED-8287-4C5A-BD17-F0855AEE49BA}" destId="{D926784A-2D64-46B0-AFEE-C00C435E1D60}" srcOrd="0" destOrd="0" presId="urn:microsoft.com/office/officeart/2005/8/layout/orgChart1"/>
    <dgm:cxn modelId="{54115918-CB0F-45FD-85C3-940A1A94E31C}" type="presOf" srcId="{D63A66EF-E7DC-47A6-AABD-9FD68A36B3E0}" destId="{DDBB47F9-905D-4956-96C8-9FCE4C974638}" srcOrd="1" destOrd="0" presId="urn:microsoft.com/office/officeart/2005/8/layout/orgChart1"/>
    <dgm:cxn modelId="{8E6FEF34-A08A-41CE-87A5-175B7DA57375}" type="presOf" srcId="{ADD14E10-AEE0-42AC-82DB-5DF16D41AB2A}" destId="{95AB043B-9A20-4625-AC28-6C4B7791D684}" srcOrd="0" destOrd="0" presId="urn:microsoft.com/office/officeart/2005/8/layout/orgChart1"/>
    <dgm:cxn modelId="{AF088638-7A56-4C92-AC2A-F7072BC121A8}" type="presOf" srcId="{53A1AADC-FD0B-4495-B5C7-031F34953868}" destId="{4F29F8DE-5216-40A9-9227-D38405536075}" srcOrd="0" destOrd="0" presId="urn:microsoft.com/office/officeart/2005/8/layout/orgChart1"/>
    <dgm:cxn modelId="{3DA21961-328A-4949-98AE-4CFD2E0F7C05}" type="presOf" srcId="{3A41FF60-1958-4501-A3E6-DA6BC0DC1A2D}" destId="{2304D9D6-C095-4A9D-9032-DA9D7CE3F983}" srcOrd="0" destOrd="0" presId="urn:microsoft.com/office/officeart/2005/8/layout/orgChart1"/>
    <dgm:cxn modelId="{7D64C86C-15A4-4358-9FBD-4E3C12706C91}" srcId="{36961EED-8287-4C5A-BD17-F0855AEE49BA}" destId="{ADD14E10-AEE0-42AC-82DB-5DF16D41AB2A}" srcOrd="0" destOrd="0" parTransId="{53A1AADC-FD0B-4495-B5C7-031F34953868}" sibTransId="{ADF16CE2-20F7-43A8-B004-B81E28E18004}"/>
    <dgm:cxn modelId="{72631455-2D5B-4E3E-9358-FC6A1657072C}" srcId="{36961EED-8287-4C5A-BD17-F0855AEE49BA}" destId="{3A41FF60-1958-4501-A3E6-DA6BC0DC1A2D}" srcOrd="4" destOrd="0" parTransId="{FE6D0C79-BAC1-4A53-951F-82A62D481855}" sibTransId="{3BEC7B86-3CF5-4409-99CB-071831ECD5FE}"/>
    <dgm:cxn modelId="{7C4B3077-3015-409A-89FD-47F0ECD334EE}" type="presOf" srcId="{FE6D0C79-BAC1-4A53-951F-82A62D481855}" destId="{ECC2BE31-7391-42DA-9179-72317C3650A0}" srcOrd="0" destOrd="0" presId="urn:microsoft.com/office/officeart/2005/8/layout/orgChart1"/>
    <dgm:cxn modelId="{54B7F378-1837-47C1-BDE0-5CF900AB6BB9}" type="presOf" srcId="{E6614FB8-5FEF-450A-B032-C840195935DD}" destId="{ED03E5D0-C59B-455D-8950-061851C64240}" srcOrd="0" destOrd="0" presId="urn:microsoft.com/office/officeart/2005/8/layout/orgChart1"/>
    <dgm:cxn modelId="{BBEE657A-F8FE-41ED-882D-368CC225DFED}" srcId="{36961EED-8287-4C5A-BD17-F0855AEE49BA}" destId="{D63A66EF-E7DC-47A6-AABD-9FD68A36B3E0}" srcOrd="3" destOrd="0" parTransId="{0EE03950-E2BE-4047-8119-1545444CBEEE}" sibTransId="{21A87311-60E2-4523-A972-F04580696951}"/>
    <dgm:cxn modelId="{59463D83-63BE-4B79-9B4D-A32E97AA88B0}" type="presOf" srcId="{9A1C866D-AEA1-4B00-B2CC-DB31F8171907}" destId="{DE66C567-6BE6-417E-A541-3C34EE893EF1}" srcOrd="0" destOrd="0" presId="urn:microsoft.com/office/officeart/2005/8/layout/orgChart1"/>
    <dgm:cxn modelId="{D591E199-182F-42D2-9F7A-964F2FE96838}" srcId="{57C51809-D407-4894-9AEC-9F0223BD74DB}" destId="{36961EED-8287-4C5A-BD17-F0855AEE49BA}" srcOrd="0" destOrd="0" parTransId="{6A8866C7-53A1-4CDC-B35E-4EC7DD8FA064}" sibTransId="{C15E055D-A364-4443-87CE-1B8B88178CA3}"/>
    <dgm:cxn modelId="{3F4025BE-3FD1-4A16-9093-B9ADF0C5052A}" type="presOf" srcId="{10EB4D83-85A5-41C4-AF3E-32BD58BD2802}" destId="{F9C5A90A-3363-4FF9-A3A8-A80322683872}" srcOrd="0" destOrd="0" presId="urn:microsoft.com/office/officeart/2005/8/layout/orgChart1"/>
    <dgm:cxn modelId="{991CCECF-C690-485A-9EA0-F033EF4EB031}" type="presOf" srcId="{D63A66EF-E7DC-47A6-AABD-9FD68A36B3E0}" destId="{CD03DD89-B9F4-43B8-8107-3C4EC9F38CEA}" srcOrd="0" destOrd="0" presId="urn:microsoft.com/office/officeart/2005/8/layout/orgChart1"/>
    <dgm:cxn modelId="{D7C315D8-F24B-4600-9F33-2EBE4418874D}" type="presOf" srcId="{3A41FF60-1958-4501-A3E6-DA6BC0DC1A2D}" destId="{D25AF6DF-7E7A-4143-ADB7-84750394BF8F}" srcOrd="1" destOrd="0" presId="urn:microsoft.com/office/officeart/2005/8/layout/orgChart1"/>
    <dgm:cxn modelId="{1E2ED5E1-96FD-4A65-B20B-A41BD4D56151}" type="presOf" srcId="{57C51809-D407-4894-9AEC-9F0223BD74DB}" destId="{68169796-EB61-4A26-A7F5-7B5751323FA3}" srcOrd="0" destOrd="0" presId="urn:microsoft.com/office/officeart/2005/8/layout/orgChart1"/>
    <dgm:cxn modelId="{DF0FC2F1-B733-46FE-A4C6-36FE9F849B9A}" srcId="{36961EED-8287-4C5A-BD17-F0855AEE49BA}" destId="{60D12ACD-DA81-45CD-909E-B1E45735D241}" srcOrd="2" destOrd="0" parTransId="{10EB4D83-85A5-41C4-AF3E-32BD58BD2802}" sibTransId="{61C7F60F-B6C6-435E-8E07-5ED0ED9712EB}"/>
    <dgm:cxn modelId="{7560B1F2-51CE-408F-9F98-8C7680CDDE94}" type="presOf" srcId="{60D12ACD-DA81-45CD-909E-B1E45735D241}" destId="{DE8AEBD3-A2D1-44EA-B688-16BE58BDD60B}" srcOrd="0" destOrd="0" presId="urn:microsoft.com/office/officeart/2005/8/layout/orgChart1"/>
    <dgm:cxn modelId="{EB5B0FF7-16AA-427C-A8D3-CEDDDDB69D6E}" type="presOf" srcId="{36961EED-8287-4C5A-BD17-F0855AEE49BA}" destId="{6A6F6DF1-3EF2-4630-A23C-EDA7B665F587}" srcOrd="1" destOrd="0" presId="urn:microsoft.com/office/officeart/2005/8/layout/orgChart1"/>
    <dgm:cxn modelId="{59C6A3FA-D3F5-434D-92AA-7B36EA0CF795}" type="presOf" srcId="{0EE03950-E2BE-4047-8119-1545444CBEEE}" destId="{0E441DC1-616A-4A5F-8A4D-C95D0DB1A238}" srcOrd="0" destOrd="0" presId="urn:microsoft.com/office/officeart/2005/8/layout/orgChart1"/>
    <dgm:cxn modelId="{CD1ACC25-E24D-473E-9ABE-A169F3C74E23}" type="presParOf" srcId="{68169796-EB61-4A26-A7F5-7B5751323FA3}" destId="{835C835A-09BE-4953-AC7A-8A17BF3992CF}" srcOrd="0" destOrd="0" presId="urn:microsoft.com/office/officeart/2005/8/layout/orgChart1"/>
    <dgm:cxn modelId="{AEE9DA70-A50B-4EA2-8D1F-AD05E4B516E5}" type="presParOf" srcId="{835C835A-09BE-4953-AC7A-8A17BF3992CF}" destId="{5EF67BDB-A479-44CF-8768-2F30289F64BA}" srcOrd="0" destOrd="0" presId="urn:microsoft.com/office/officeart/2005/8/layout/orgChart1"/>
    <dgm:cxn modelId="{A26B98A2-45BF-4F1D-B41B-CB004C38EDF7}" type="presParOf" srcId="{5EF67BDB-A479-44CF-8768-2F30289F64BA}" destId="{D926784A-2D64-46B0-AFEE-C00C435E1D60}" srcOrd="0" destOrd="0" presId="urn:microsoft.com/office/officeart/2005/8/layout/orgChart1"/>
    <dgm:cxn modelId="{3DCD1165-6EFB-4DDC-AB72-270021C4B108}" type="presParOf" srcId="{5EF67BDB-A479-44CF-8768-2F30289F64BA}" destId="{6A6F6DF1-3EF2-4630-A23C-EDA7B665F587}" srcOrd="1" destOrd="0" presId="urn:microsoft.com/office/officeart/2005/8/layout/orgChart1"/>
    <dgm:cxn modelId="{7DD1B6D7-3C81-48B3-A76B-2C18DBD6D3EE}" type="presParOf" srcId="{835C835A-09BE-4953-AC7A-8A17BF3992CF}" destId="{153C97C6-8D0E-4DF8-930C-DB40AD7DBB29}" srcOrd="1" destOrd="0" presId="urn:microsoft.com/office/officeart/2005/8/layout/orgChart1"/>
    <dgm:cxn modelId="{3490781E-832F-4032-8FBA-F4B6916B355C}" type="presParOf" srcId="{153C97C6-8D0E-4DF8-930C-DB40AD7DBB29}" destId="{4F29F8DE-5216-40A9-9227-D38405536075}" srcOrd="0" destOrd="0" presId="urn:microsoft.com/office/officeart/2005/8/layout/orgChart1"/>
    <dgm:cxn modelId="{540ED5B8-DD11-4693-AA84-66AFF79391E4}" type="presParOf" srcId="{153C97C6-8D0E-4DF8-930C-DB40AD7DBB29}" destId="{33A83CBC-6A6E-4836-844F-21DF6E49BCD1}" srcOrd="1" destOrd="0" presId="urn:microsoft.com/office/officeart/2005/8/layout/orgChart1"/>
    <dgm:cxn modelId="{AD5EBFA1-E7FC-400E-8DB7-BB50AB826CE9}" type="presParOf" srcId="{33A83CBC-6A6E-4836-844F-21DF6E49BCD1}" destId="{C4B8EF54-0E63-47CE-9A85-FCC6D6E52E49}" srcOrd="0" destOrd="0" presId="urn:microsoft.com/office/officeart/2005/8/layout/orgChart1"/>
    <dgm:cxn modelId="{63281011-946D-41E9-86A0-D816DD883409}" type="presParOf" srcId="{C4B8EF54-0E63-47CE-9A85-FCC6D6E52E49}" destId="{95AB043B-9A20-4625-AC28-6C4B7791D684}" srcOrd="0" destOrd="0" presId="urn:microsoft.com/office/officeart/2005/8/layout/orgChart1"/>
    <dgm:cxn modelId="{1B0A3D8F-426A-4D8A-A13E-E9B9BF051874}" type="presParOf" srcId="{C4B8EF54-0E63-47CE-9A85-FCC6D6E52E49}" destId="{24C843AA-F132-4F27-8638-07997F7E68EB}" srcOrd="1" destOrd="0" presId="urn:microsoft.com/office/officeart/2005/8/layout/orgChart1"/>
    <dgm:cxn modelId="{82E84E1A-739A-467C-A07C-DA913E78AD39}" type="presParOf" srcId="{33A83CBC-6A6E-4836-844F-21DF6E49BCD1}" destId="{A9A63CD0-848D-4708-92EB-117C0262B975}" srcOrd="1" destOrd="0" presId="urn:microsoft.com/office/officeart/2005/8/layout/orgChart1"/>
    <dgm:cxn modelId="{0C0A56B8-6C18-475F-A856-C8549B4143BA}" type="presParOf" srcId="{33A83CBC-6A6E-4836-844F-21DF6E49BCD1}" destId="{93861D3F-17F7-4344-942D-08CE291E5CED}" srcOrd="2" destOrd="0" presId="urn:microsoft.com/office/officeart/2005/8/layout/orgChart1"/>
    <dgm:cxn modelId="{B64373E3-F0A7-4522-9863-EB139F6BAD5A}" type="presParOf" srcId="{153C97C6-8D0E-4DF8-930C-DB40AD7DBB29}" destId="{DE66C567-6BE6-417E-A541-3C34EE893EF1}" srcOrd="2" destOrd="0" presId="urn:microsoft.com/office/officeart/2005/8/layout/orgChart1"/>
    <dgm:cxn modelId="{0A76F3D1-0C51-460E-8B5A-53D3D8E515D8}" type="presParOf" srcId="{153C97C6-8D0E-4DF8-930C-DB40AD7DBB29}" destId="{529CDE0C-2714-4D5E-A32F-26991B17D74B}" srcOrd="3" destOrd="0" presId="urn:microsoft.com/office/officeart/2005/8/layout/orgChart1"/>
    <dgm:cxn modelId="{485DD9B4-F385-4E07-82DA-98C9FF90AC54}" type="presParOf" srcId="{529CDE0C-2714-4D5E-A32F-26991B17D74B}" destId="{9867DECA-6B53-4514-97C6-26C40B2221F6}" srcOrd="0" destOrd="0" presId="urn:microsoft.com/office/officeart/2005/8/layout/orgChart1"/>
    <dgm:cxn modelId="{3409EEFE-12DF-4BE5-AAFA-5816EB6EA7C8}" type="presParOf" srcId="{9867DECA-6B53-4514-97C6-26C40B2221F6}" destId="{ED03E5D0-C59B-455D-8950-061851C64240}" srcOrd="0" destOrd="0" presId="urn:microsoft.com/office/officeart/2005/8/layout/orgChart1"/>
    <dgm:cxn modelId="{F1B2B1C3-7026-48F3-A29D-5E00B5C04ABC}" type="presParOf" srcId="{9867DECA-6B53-4514-97C6-26C40B2221F6}" destId="{28A924BC-482D-41F5-8590-0D5445AAA7A6}" srcOrd="1" destOrd="0" presId="urn:microsoft.com/office/officeart/2005/8/layout/orgChart1"/>
    <dgm:cxn modelId="{459728B5-8D66-471C-9995-8D922A0F0017}" type="presParOf" srcId="{529CDE0C-2714-4D5E-A32F-26991B17D74B}" destId="{E21F3A04-AA01-49C3-9061-2F7D1EC66E5D}" srcOrd="1" destOrd="0" presId="urn:microsoft.com/office/officeart/2005/8/layout/orgChart1"/>
    <dgm:cxn modelId="{E2D62F86-4F1B-44AA-869A-2D74363570AC}" type="presParOf" srcId="{529CDE0C-2714-4D5E-A32F-26991B17D74B}" destId="{EBBA2B47-B7E1-455E-9721-859990228717}" srcOrd="2" destOrd="0" presId="urn:microsoft.com/office/officeart/2005/8/layout/orgChart1"/>
    <dgm:cxn modelId="{FF4B8F6D-3C6A-4E86-8634-5C4B32FF9784}" type="presParOf" srcId="{153C97C6-8D0E-4DF8-930C-DB40AD7DBB29}" destId="{F9C5A90A-3363-4FF9-A3A8-A80322683872}" srcOrd="4" destOrd="0" presId="urn:microsoft.com/office/officeart/2005/8/layout/orgChart1"/>
    <dgm:cxn modelId="{A559604E-41D3-4A05-839B-300A37CC3FA1}" type="presParOf" srcId="{153C97C6-8D0E-4DF8-930C-DB40AD7DBB29}" destId="{87F32616-34B2-48EE-A04F-188A01B4A0F7}" srcOrd="5" destOrd="0" presId="urn:microsoft.com/office/officeart/2005/8/layout/orgChart1"/>
    <dgm:cxn modelId="{D5A20EC1-0EDC-4F7E-9D2C-C821E10E5603}" type="presParOf" srcId="{87F32616-34B2-48EE-A04F-188A01B4A0F7}" destId="{35AB45C7-7BAA-4C11-B619-BF9E1A6F9F36}" srcOrd="0" destOrd="0" presId="urn:microsoft.com/office/officeart/2005/8/layout/orgChart1"/>
    <dgm:cxn modelId="{BD4DB0FD-389B-44E5-B24B-EEDCAC33C3FF}" type="presParOf" srcId="{35AB45C7-7BAA-4C11-B619-BF9E1A6F9F36}" destId="{DE8AEBD3-A2D1-44EA-B688-16BE58BDD60B}" srcOrd="0" destOrd="0" presId="urn:microsoft.com/office/officeart/2005/8/layout/orgChart1"/>
    <dgm:cxn modelId="{84BD1214-6359-474B-870B-7EE5F2E451F8}" type="presParOf" srcId="{35AB45C7-7BAA-4C11-B619-BF9E1A6F9F36}" destId="{EF7D7F0C-599A-49A2-A66C-A577A351A9D7}" srcOrd="1" destOrd="0" presId="urn:microsoft.com/office/officeart/2005/8/layout/orgChart1"/>
    <dgm:cxn modelId="{FE0E192F-980D-4CB7-B95C-D9AADE5368C4}" type="presParOf" srcId="{87F32616-34B2-48EE-A04F-188A01B4A0F7}" destId="{515D12D5-9932-41A5-83DB-6E317B55F214}" srcOrd="1" destOrd="0" presId="urn:microsoft.com/office/officeart/2005/8/layout/orgChart1"/>
    <dgm:cxn modelId="{DC3BC718-71B5-428A-8BDE-6F742E580CDA}" type="presParOf" srcId="{87F32616-34B2-48EE-A04F-188A01B4A0F7}" destId="{66F2866B-3CB9-4EFC-BECC-E50E5AFEAE0B}" srcOrd="2" destOrd="0" presId="urn:microsoft.com/office/officeart/2005/8/layout/orgChart1"/>
    <dgm:cxn modelId="{ACD8817D-8098-48EB-83FE-77DBDDD0EFB5}" type="presParOf" srcId="{153C97C6-8D0E-4DF8-930C-DB40AD7DBB29}" destId="{0E441DC1-616A-4A5F-8A4D-C95D0DB1A238}" srcOrd="6" destOrd="0" presId="urn:microsoft.com/office/officeart/2005/8/layout/orgChart1"/>
    <dgm:cxn modelId="{6BC3D5F3-4F71-44A5-82DD-69D52D047C44}" type="presParOf" srcId="{153C97C6-8D0E-4DF8-930C-DB40AD7DBB29}" destId="{F09C32B0-FF11-4F83-B93A-B9144D59F403}" srcOrd="7" destOrd="0" presId="urn:microsoft.com/office/officeart/2005/8/layout/orgChart1"/>
    <dgm:cxn modelId="{4C164CB7-4742-4C79-8481-EA930AA86549}" type="presParOf" srcId="{F09C32B0-FF11-4F83-B93A-B9144D59F403}" destId="{34FE2A59-FAF0-4696-947B-3A59E06F670E}" srcOrd="0" destOrd="0" presId="urn:microsoft.com/office/officeart/2005/8/layout/orgChart1"/>
    <dgm:cxn modelId="{A5AE1A7F-6F6B-4D0E-83CE-F48C3382304D}" type="presParOf" srcId="{34FE2A59-FAF0-4696-947B-3A59E06F670E}" destId="{CD03DD89-B9F4-43B8-8107-3C4EC9F38CEA}" srcOrd="0" destOrd="0" presId="urn:microsoft.com/office/officeart/2005/8/layout/orgChart1"/>
    <dgm:cxn modelId="{006E2A7F-12EA-43BE-84CD-7B0C3EAE9FAF}" type="presParOf" srcId="{34FE2A59-FAF0-4696-947B-3A59E06F670E}" destId="{DDBB47F9-905D-4956-96C8-9FCE4C974638}" srcOrd="1" destOrd="0" presId="urn:microsoft.com/office/officeart/2005/8/layout/orgChart1"/>
    <dgm:cxn modelId="{43E3773B-CDD7-4939-9AB5-D3F3C1C439F4}" type="presParOf" srcId="{F09C32B0-FF11-4F83-B93A-B9144D59F403}" destId="{D3A5C582-FA5D-4516-8405-8A28B8C7602F}" srcOrd="1" destOrd="0" presId="urn:microsoft.com/office/officeart/2005/8/layout/orgChart1"/>
    <dgm:cxn modelId="{68562B59-486B-4AA7-AA4C-E832FE43A8CD}" type="presParOf" srcId="{F09C32B0-FF11-4F83-B93A-B9144D59F403}" destId="{545B818A-838C-4654-AEAA-0DF0505F3995}" srcOrd="2" destOrd="0" presId="urn:microsoft.com/office/officeart/2005/8/layout/orgChart1"/>
    <dgm:cxn modelId="{528C4FAC-D0BB-4E64-965E-B144F29B6696}" type="presParOf" srcId="{153C97C6-8D0E-4DF8-930C-DB40AD7DBB29}" destId="{ECC2BE31-7391-42DA-9179-72317C3650A0}" srcOrd="8" destOrd="0" presId="urn:microsoft.com/office/officeart/2005/8/layout/orgChart1"/>
    <dgm:cxn modelId="{95A8C499-5D14-472D-880C-50F9668D9198}" type="presParOf" srcId="{153C97C6-8D0E-4DF8-930C-DB40AD7DBB29}" destId="{A497CDAF-763B-48CE-BD68-6FADC654814E}" srcOrd="9" destOrd="0" presId="urn:microsoft.com/office/officeart/2005/8/layout/orgChart1"/>
    <dgm:cxn modelId="{EC824474-E475-4105-8785-19F63C70C44F}" type="presParOf" srcId="{A497CDAF-763B-48CE-BD68-6FADC654814E}" destId="{0FF0C016-E2B0-459B-A860-D91DECAC5E6D}" srcOrd="0" destOrd="0" presId="urn:microsoft.com/office/officeart/2005/8/layout/orgChart1"/>
    <dgm:cxn modelId="{A0816287-6E31-4F7D-9CD4-5486D4D4132C}" type="presParOf" srcId="{0FF0C016-E2B0-459B-A860-D91DECAC5E6D}" destId="{2304D9D6-C095-4A9D-9032-DA9D7CE3F983}" srcOrd="0" destOrd="0" presId="urn:microsoft.com/office/officeart/2005/8/layout/orgChart1"/>
    <dgm:cxn modelId="{56BEF1A7-7EAE-440C-9941-8FAF45491FF8}" type="presParOf" srcId="{0FF0C016-E2B0-459B-A860-D91DECAC5E6D}" destId="{D25AF6DF-7E7A-4143-ADB7-84750394BF8F}" srcOrd="1" destOrd="0" presId="urn:microsoft.com/office/officeart/2005/8/layout/orgChart1"/>
    <dgm:cxn modelId="{D375EA57-44DE-4913-9DAC-760406516545}" type="presParOf" srcId="{A497CDAF-763B-48CE-BD68-6FADC654814E}" destId="{69431EC7-63FF-4498-98DB-6E77B5630985}" srcOrd="1" destOrd="0" presId="urn:microsoft.com/office/officeart/2005/8/layout/orgChart1"/>
    <dgm:cxn modelId="{1CCC5BC6-4488-4750-80B8-327B2A7DF6E6}" type="presParOf" srcId="{A497CDAF-763B-48CE-BD68-6FADC654814E}" destId="{94DD74BE-2CC3-4615-AEA8-C1336D09F661}" srcOrd="2" destOrd="0" presId="urn:microsoft.com/office/officeart/2005/8/layout/orgChart1"/>
    <dgm:cxn modelId="{92EC2ED0-F0EA-4CFD-98A0-B3EC9F606ED6}" type="presParOf" srcId="{835C835A-09BE-4953-AC7A-8A17BF3992CF}" destId="{8264B242-7E63-4DFE-B3B0-B76F7B3560C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2BE31-7391-42DA-9179-72317C3650A0}">
      <dsp:nvSpPr>
        <dsp:cNvPr id="0" name=""/>
        <dsp:cNvSpPr/>
      </dsp:nvSpPr>
      <dsp:spPr>
        <a:xfrm>
          <a:off x="5535758" y="2848180"/>
          <a:ext cx="4587070" cy="398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25"/>
              </a:lnTo>
              <a:lnTo>
                <a:pt x="4587070" y="199025"/>
              </a:lnTo>
              <a:lnTo>
                <a:pt x="4587070" y="39805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41DC1-616A-4A5F-8A4D-C95D0DB1A238}">
      <dsp:nvSpPr>
        <dsp:cNvPr id="0" name=""/>
        <dsp:cNvSpPr/>
      </dsp:nvSpPr>
      <dsp:spPr>
        <a:xfrm>
          <a:off x="5535758" y="2848180"/>
          <a:ext cx="2293535" cy="398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25"/>
              </a:lnTo>
              <a:lnTo>
                <a:pt x="2293535" y="199025"/>
              </a:lnTo>
              <a:lnTo>
                <a:pt x="2293535" y="39805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5A90A-3363-4FF9-A3A8-A80322683872}">
      <dsp:nvSpPr>
        <dsp:cNvPr id="0" name=""/>
        <dsp:cNvSpPr/>
      </dsp:nvSpPr>
      <dsp:spPr>
        <a:xfrm>
          <a:off x="5490038" y="2848180"/>
          <a:ext cx="91440" cy="398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05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6C567-6BE6-417E-A541-3C34EE893EF1}">
      <dsp:nvSpPr>
        <dsp:cNvPr id="0" name=""/>
        <dsp:cNvSpPr/>
      </dsp:nvSpPr>
      <dsp:spPr>
        <a:xfrm>
          <a:off x="3242222" y="2848180"/>
          <a:ext cx="2293535" cy="398051"/>
        </a:xfrm>
        <a:custGeom>
          <a:avLst/>
          <a:gdLst/>
          <a:ahLst/>
          <a:cxnLst/>
          <a:rect l="0" t="0" r="0" b="0"/>
          <a:pathLst>
            <a:path>
              <a:moveTo>
                <a:pt x="2293535" y="0"/>
              </a:moveTo>
              <a:lnTo>
                <a:pt x="2293535" y="199025"/>
              </a:lnTo>
              <a:lnTo>
                <a:pt x="0" y="199025"/>
              </a:lnTo>
              <a:lnTo>
                <a:pt x="0" y="39805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9F8DE-5216-40A9-9227-D38405536075}">
      <dsp:nvSpPr>
        <dsp:cNvPr id="0" name=""/>
        <dsp:cNvSpPr/>
      </dsp:nvSpPr>
      <dsp:spPr>
        <a:xfrm>
          <a:off x="948687" y="2848180"/>
          <a:ext cx="4587070" cy="398051"/>
        </a:xfrm>
        <a:custGeom>
          <a:avLst/>
          <a:gdLst/>
          <a:ahLst/>
          <a:cxnLst/>
          <a:rect l="0" t="0" r="0" b="0"/>
          <a:pathLst>
            <a:path>
              <a:moveTo>
                <a:pt x="4587070" y="0"/>
              </a:moveTo>
              <a:lnTo>
                <a:pt x="4587070" y="199025"/>
              </a:lnTo>
              <a:lnTo>
                <a:pt x="0" y="199025"/>
              </a:lnTo>
              <a:lnTo>
                <a:pt x="0" y="39805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6784A-2D64-46B0-AFEE-C00C435E1D60}">
      <dsp:nvSpPr>
        <dsp:cNvPr id="0" name=""/>
        <dsp:cNvSpPr/>
      </dsp:nvSpPr>
      <dsp:spPr>
        <a:xfrm>
          <a:off x="4170990" y="1900438"/>
          <a:ext cx="2729534" cy="947741"/>
        </a:xfrm>
        <a:prstGeom prst="rect">
          <a:avLst/>
        </a:prstGeom>
        <a:solidFill>
          <a:srgbClr val="0070C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TESTAMENT</a:t>
          </a:r>
        </a:p>
      </dsp:txBody>
      <dsp:txXfrm>
        <a:off x="4170990" y="1900438"/>
        <a:ext cx="2729534" cy="947741"/>
      </dsp:txXfrm>
    </dsp:sp>
    <dsp:sp modelId="{95AB043B-9A20-4625-AC28-6C4B7791D684}">
      <dsp:nvSpPr>
        <dsp:cNvPr id="0" name=""/>
        <dsp:cNvSpPr/>
      </dsp:nvSpPr>
      <dsp:spPr>
        <a:xfrm>
          <a:off x="946" y="3246232"/>
          <a:ext cx="1895483" cy="947741"/>
        </a:xfrm>
        <a:prstGeom prst="rect">
          <a:avLst/>
        </a:prstGeom>
        <a:solidFill>
          <a:srgbClr val="0070C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Gospels (4)</a:t>
          </a:r>
        </a:p>
      </dsp:txBody>
      <dsp:txXfrm>
        <a:off x="946" y="3246232"/>
        <a:ext cx="1895483" cy="947741"/>
      </dsp:txXfrm>
    </dsp:sp>
    <dsp:sp modelId="{ED03E5D0-C59B-455D-8950-061851C64240}">
      <dsp:nvSpPr>
        <dsp:cNvPr id="0" name=""/>
        <dsp:cNvSpPr/>
      </dsp:nvSpPr>
      <dsp:spPr>
        <a:xfrm>
          <a:off x="2294481" y="3246232"/>
          <a:ext cx="1895483" cy="947741"/>
        </a:xfrm>
        <a:prstGeom prst="rect">
          <a:avLst/>
        </a:prstGeom>
        <a:solidFill>
          <a:srgbClr val="0070C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Acts (1)</a:t>
          </a:r>
        </a:p>
      </dsp:txBody>
      <dsp:txXfrm>
        <a:off x="2294481" y="3246232"/>
        <a:ext cx="1895483" cy="947741"/>
      </dsp:txXfrm>
    </dsp:sp>
    <dsp:sp modelId="{DE8AEBD3-A2D1-44EA-B688-16BE58BDD60B}">
      <dsp:nvSpPr>
        <dsp:cNvPr id="0" name=""/>
        <dsp:cNvSpPr/>
      </dsp:nvSpPr>
      <dsp:spPr>
        <a:xfrm>
          <a:off x="4588016" y="3246232"/>
          <a:ext cx="1895483" cy="947741"/>
        </a:xfrm>
        <a:prstGeom prst="rect">
          <a:avLst/>
        </a:prstGeom>
        <a:solidFill>
          <a:srgbClr val="0070C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Paul’s Epistles (13)</a:t>
          </a:r>
        </a:p>
      </dsp:txBody>
      <dsp:txXfrm>
        <a:off x="4588016" y="3246232"/>
        <a:ext cx="1895483" cy="947741"/>
      </dsp:txXfrm>
    </dsp:sp>
    <dsp:sp modelId="{CD03DD89-B9F4-43B8-8107-3C4EC9F38CEA}">
      <dsp:nvSpPr>
        <dsp:cNvPr id="0" name=""/>
        <dsp:cNvSpPr/>
      </dsp:nvSpPr>
      <dsp:spPr>
        <a:xfrm>
          <a:off x="6881551" y="3246232"/>
          <a:ext cx="1895483" cy="947741"/>
        </a:xfrm>
        <a:prstGeom prst="rect">
          <a:avLst/>
        </a:prstGeom>
        <a:solidFill>
          <a:srgbClr val="FFFF00"/>
        </a:solidFill>
        <a:ln w="1079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Letters (8)</a:t>
          </a:r>
        </a:p>
      </dsp:txBody>
      <dsp:txXfrm>
        <a:off x="6881551" y="3246232"/>
        <a:ext cx="1895483" cy="947741"/>
      </dsp:txXfrm>
    </dsp:sp>
    <dsp:sp modelId="{2304D9D6-C095-4A9D-9032-DA9D7CE3F983}">
      <dsp:nvSpPr>
        <dsp:cNvPr id="0" name=""/>
        <dsp:cNvSpPr/>
      </dsp:nvSpPr>
      <dsp:spPr>
        <a:xfrm>
          <a:off x="9175086" y="3246232"/>
          <a:ext cx="1895483" cy="947741"/>
        </a:xfrm>
        <a:prstGeom prst="rect">
          <a:avLst/>
        </a:prstGeom>
        <a:solidFill>
          <a:srgbClr val="0070C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Apocalyptic (1)</a:t>
          </a:r>
        </a:p>
      </dsp:txBody>
      <dsp:txXfrm>
        <a:off x="9175086" y="3246232"/>
        <a:ext cx="1895483" cy="947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3/31/2021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096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3/31/2021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09600"/>
            <a:ext cx="4419600" cy="248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200400"/>
            <a:ext cx="5486400" cy="525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00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B045B7DE-1198-4F2F-B574-CA8CAE341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400" b="1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1pPr>
    <a:lvl2pPr marL="400050" indent="-228600" algn="l" defTabSz="1218987" rtl="0" eaLnBrk="1" latinLnBrk="0" hangingPunct="1">
      <a:spcBef>
        <a:spcPts val="600"/>
      </a:spcBef>
      <a:spcAft>
        <a:spcPts val="600"/>
      </a:spcAft>
      <a:buFont typeface="+mj-lt"/>
      <a:buAutoNum type="alphaUcPeriod"/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2pPr>
    <a:lvl3pPr marL="692150" indent="-228600" algn="l" defTabSz="1218987" rtl="0" eaLnBrk="1" latinLnBrk="0" hangingPunct="1">
      <a:spcAft>
        <a:spcPts val="600"/>
      </a:spcAft>
      <a:buFont typeface="+mj-lt"/>
      <a:buAutoNum type="arabicParenR"/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B6985-88D9-423B-BB28-AB7D0D39E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3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5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9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GENERAL EPISTLES (8)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ym typeface="Wingdings" panose="05000000000000000000" pitchFamily="2" charset="2"/>
              </a:rPr>
              <a:t>Hebrews,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ym typeface="Wingdings" panose="05000000000000000000" pitchFamily="2" charset="2"/>
              </a:rPr>
              <a:t>James,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1, 2 Peter,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1, 2, 3 John,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Jude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99820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Part 7: Peter-Jude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18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PETER (Cephas, </a:t>
            </a:r>
            <a:r>
              <a:rPr lang="el-GR" dirty="0"/>
              <a:t>Κηφᾶς</a:t>
            </a:r>
            <a:r>
              <a:rPr lang="en-US" dirty="0"/>
              <a:t>)</a:t>
            </a:r>
          </a:p>
          <a:p>
            <a:r>
              <a:rPr lang="en-US" dirty="0"/>
              <a:t>Q: </a:t>
            </a:r>
            <a:r>
              <a:rPr lang="en-US" u="sng" dirty="0"/>
              <a:t>What kind of a person was Peter?</a:t>
            </a:r>
          </a:p>
          <a:p>
            <a:pPr lvl="1"/>
            <a:r>
              <a:rPr lang="en-US" dirty="0"/>
              <a:t>A: First to speak (sometimes without thinking)</a:t>
            </a:r>
          </a:p>
          <a:p>
            <a:pPr lvl="1"/>
            <a:r>
              <a:rPr lang="en-US" dirty="0"/>
              <a:t>A: Inner circle: Peter, James, and John. (e.g. transfiguration).</a:t>
            </a:r>
          </a:p>
          <a:p>
            <a:endParaRPr lang="en-US" dirty="0"/>
          </a:p>
          <a:p>
            <a:r>
              <a:rPr lang="en-US" dirty="0"/>
              <a:t>Denied knowing Jesus to avoid being arrested himself.</a:t>
            </a:r>
          </a:p>
          <a:p>
            <a:pPr lvl="1"/>
            <a:r>
              <a:rPr lang="en-US" dirty="0"/>
              <a:t>His Galilean accent gave him away </a:t>
            </a:r>
          </a:p>
          <a:p>
            <a:pPr lvl="1"/>
            <a:r>
              <a:rPr lang="en-US" dirty="0"/>
              <a:t>When he heard a cock crow, he remembered what Jesus had said, and wept bitterly </a:t>
            </a:r>
          </a:p>
          <a:p>
            <a:pPr lvl="1"/>
            <a:r>
              <a:rPr lang="en-US" dirty="0"/>
              <a:t>Later, after Jesus' resurrection, Peter is presented as meeting the risen Jesus and reaffirms his love for his master three times. </a:t>
            </a:r>
          </a:p>
          <a:p>
            <a:endParaRPr lang="en-US" dirty="0"/>
          </a:p>
          <a:p>
            <a:r>
              <a:rPr lang="en-US" dirty="0"/>
              <a:t>Luke portrays Peter as an extremely important figure within the early Christian community. </a:t>
            </a:r>
          </a:p>
          <a:p>
            <a:pPr lvl="1"/>
            <a:r>
              <a:rPr lang="en-US" dirty="0"/>
              <a:t>He delivered a powerful speech immediately after the event of Pentecost</a:t>
            </a:r>
          </a:p>
          <a:p>
            <a:pPr lvl="1"/>
            <a:r>
              <a:rPr lang="en-US" dirty="0"/>
              <a:t>His letters are “direct” and have great literary form.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Part 7: Peter-Jude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67158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  <a:p>
            <a:pPr lvl="1"/>
            <a:r>
              <a:rPr lang="en-US" dirty="0"/>
              <a:t>Christians are to </a:t>
            </a:r>
            <a:r>
              <a:rPr lang="en-US" u="sng" dirty="0"/>
              <a:t>endure suffering</a:t>
            </a:r>
            <a:r>
              <a:rPr lang="en-US" dirty="0"/>
              <a:t> for the sake of Jesus Christ, looking </a:t>
            </a:r>
            <a:r>
              <a:rPr lang="en-US" i="1" dirty="0"/>
              <a:t>back</a:t>
            </a:r>
            <a:r>
              <a:rPr lang="en-US" dirty="0"/>
              <a:t> on his sufferings and </a:t>
            </a:r>
            <a:r>
              <a:rPr lang="en-US" i="1" dirty="0"/>
              <a:t>forward </a:t>
            </a:r>
            <a:r>
              <a:rPr lang="en-US" dirty="0"/>
              <a:t>to his second coming.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Q: Does this apply to Christians in America? Don’t we have it fairly easy today?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26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(1 Peter)</a:t>
            </a:r>
          </a:p>
          <a:p>
            <a:pPr lvl="1"/>
            <a:r>
              <a:rPr lang="en-US" dirty="0"/>
              <a:t>Apostle Peter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God's elect, strangers in the world, </a:t>
            </a:r>
            <a:r>
              <a:rPr lang="en-US" u="sng" dirty="0"/>
              <a:t>scattered</a:t>
            </a:r>
            <a:r>
              <a:rPr lang="en-US" dirty="0"/>
              <a:t> (</a:t>
            </a:r>
            <a:r>
              <a:rPr lang="el-GR" dirty="0"/>
              <a:t>διασπορᾶς</a:t>
            </a:r>
            <a:r>
              <a:rPr lang="en-US" dirty="0"/>
              <a:t>) throughout Pontus, Galatia, Cappadocia, Asia and Bithynia (1:1, 4:3-4)</a:t>
            </a:r>
          </a:p>
          <a:p>
            <a:pPr lvl="2"/>
            <a:r>
              <a:rPr lang="en-US" dirty="0"/>
              <a:t>“scattered” (diaspora, not “the” diaspora)…Assyrians </a:t>
            </a:r>
          </a:p>
          <a:p>
            <a:pPr lvl="2"/>
            <a:r>
              <a:rPr lang="en-US" dirty="0"/>
              <a:t>Written to Jews and Gentiles who were located all over the world</a:t>
            </a:r>
          </a:p>
          <a:p>
            <a:pPr lvl="2"/>
            <a:r>
              <a:rPr lang="en-US" dirty="0"/>
              <a:t>Recipients included Gentiles (4:3-4)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Peter was probably in Rome (called “Babylon in 5:31)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 62-63 (prior to Neronian persecution)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140463F0-23E4-4B47-B466-34219D2FEA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0704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God's elect, strangers in the world, </a:t>
            </a:r>
            <a:r>
              <a:rPr lang="en-US" u="sng" dirty="0"/>
              <a:t>scattered</a:t>
            </a:r>
            <a:r>
              <a:rPr lang="en-US" dirty="0"/>
              <a:t> (</a:t>
            </a:r>
            <a:r>
              <a:rPr lang="el-GR" dirty="0"/>
              <a:t>διασπορᾶς</a:t>
            </a:r>
            <a:r>
              <a:rPr lang="en-US" dirty="0"/>
              <a:t>) throughout Pontus, Galatia, Cappadocia, Asia and Bithynia (1:1) </a:t>
            </a:r>
            <a:r>
              <a:rPr lang="en-US" dirty="0">
                <a:sym typeface="Wingdings" panose="05000000000000000000" pitchFamily="2" charset="2"/>
              </a:rPr>
              <a:t> Modern day Turkey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3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0">
              <a:buNone/>
            </a:pPr>
            <a:r>
              <a:rPr lang="en-US" b="1" dirty="0"/>
              <a:t>WHAT TO LOOK FOR IN THIS BOOK</a:t>
            </a:r>
          </a:p>
          <a:p>
            <a:pPr marL="171450" lvl="1" indent="0">
              <a:buNone/>
            </a:pPr>
            <a:r>
              <a:rPr lang="en-US" b="1" dirty="0"/>
              <a:t>We are strangers in a foreign land…this is not our home!</a:t>
            </a:r>
          </a:p>
          <a:p>
            <a:pPr marL="171450" lvl="1" indent="0">
              <a:buNone/>
            </a:pPr>
            <a:endParaRPr lang="en-US" b="1" dirty="0"/>
          </a:p>
          <a:p>
            <a:pPr lvl="1"/>
            <a:r>
              <a:rPr lang="en-US" u="sng" dirty="0"/>
              <a:t>This is a letter written specifically to newer Christians (mostly Gentiles) who were experiencing persecution because of their beliefs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Peter explains how suffering for being a Christian should not surprise us…</a:t>
            </a:r>
            <a:r>
              <a:rPr lang="en-US" dirty="0"/>
              <a:t>remembering that our hope for the future is based on the certainty of Jesus Christ's return.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Difficult times (trials) refine and strengthen the believer’s faith</a:t>
            </a:r>
            <a:r>
              <a:rPr lang="en-US" dirty="0"/>
              <a:t>, which in turn brings glory and honor to Jesus (1:6-7).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Because all are accountable to God, we can leave judgment of others to him</a:t>
            </a:r>
            <a:r>
              <a:rPr lang="en-US" dirty="0"/>
              <a:t>. We must </a:t>
            </a:r>
            <a:r>
              <a:rPr lang="en-US" u="sng" dirty="0"/>
              <a:t>not hate or resent those who persecute us</a:t>
            </a:r>
            <a:r>
              <a:rPr lang="en-US" dirty="0"/>
              <a:t>. We should realize that </a:t>
            </a:r>
            <a:r>
              <a:rPr lang="en-US" u="sng" dirty="0"/>
              <a:t>we will be held responsible </a:t>
            </a:r>
            <a:r>
              <a:rPr lang="en-US" dirty="0"/>
              <a:t>for how we live each 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Hermeneutics Class…May 5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Do you have the right Bible?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Bible translations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+mj-lt"/>
              <a:buAutoNum type="arabicPeriod"/>
            </a:pPr>
            <a:r>
              <a:rPr lang="en-US" dirty="0"/>
              <a:t>Is your Bible the only Bible?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Why some Bibles have more books than others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+mj-lt"/>
              <a:buAutoNum type="arabicPeriod"/>
            </a:pPr>
            <a:r>
              <a:rPr lang="en-US" dirty="0"/>
              <a:t>How you can get the most out of your Bible.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How to use the O-I-A Method for interpreting the Bible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+mj-lt"/>
              <a:buAutoNum type="arabicPeriod"/>
            </a:pPr>
            <a:r>
              <a:rPr lang="en-US" dirty="0"/>
              <a:t>How you can keep your Bible study fresh.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Various ways to read and enjoy God’s Word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Slide Image Placeholder 12">
            <a:extLst>
              <a:ext uri="{FF2B5EF4-FFF2-40B4-BE49-F238E27FC236}">
                <a16:creationId xmlns:a16="http://schemas.microsoft.com/office/drawing/2014/main" id="{744A7417-2877-49E4-8F76-8765CDD08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84300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C064-BA99-45EE-AED7-60CCB6C6F6B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KEY VERSE 1 Peter 1:3-4  </a:t>
            </a:r>
          </a:p>
          <a:p>
            <a:pPr lvl="1"/>
            <a:r>
              <a:rPr lang="en-US" dirty="0"/>
              <a:t>“Praise be to the God and Father of our Lord Jesus Christ! In his </a:t>
            </a:r>
            <a:r>
              <a:rPr lang="en-US" u="sng" dirty="0"/>
              <a:t>great mercy he has given us new birth into a living hope through the resurrection of Jesus Christ from the dead,  and into </a:t>
            </a:r>
            <a:r>
              <a:rPr lang="en-US" dirty="0"/>
              <a:t>an inheritance that can never perish, spoil or fade-- kept in heaven for you…”</a:t>
            </a:r>
          </a:p>
          <a:p>
            <a:endParaRPr lang="en-US" u="sng" dirty="0"/>
          </a:p>
          <a:p>
            <a:r>
              <a:rPr lang="en-US" u="sng" dirty="0"/>
              <a:t>INHERITANCE (Randy Alcorn)</a:t>
            </a:r>
          </a:p>
          <a:p>
            <a:pPr lvl="1"/>
            <a:r>
              <a:rPr lang="en-US" dirty="0"/>
              <a:t>“It’s something very tangible belonging to you as a believer”</a:t>
            </a:r>
          </a:p>
          <a:p>
            <a:pPr lvl="1"/>
            <a:r>
              <a:rPr lang="en-US" dirty="0"/>
              <a:t>Curious? (You’ll have to wait)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Part 7: Peter-Jude</a:t>
            </a:r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42811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Anxieties</a:t>
            </a:r>
          </a:p>
          <a:p>
            <a:pPr lvl="1"/>
            <a:r>
              <a:rPr lang="en-US" dirty="0"/>
              <a:t>Financial anxiety</a:t>
            </a:r>
          </a:p>
          <a:p>
            <a:pPr lvl="1"/>
            <a:r>
              <a:rPr lang="en-US" dirty="0"/>
              <a:t>Anxiety over health</a:t>
            </a:r>
          </a:p>
          <a:p>
            <a:pPr lvl="1"/>
            <a:r>
              <a:rPr lang="en-US" dirty="0"/>
              <a:t>Anxiety over job</a:t>
            </a:r>
          </a:p>
          <a:p>
            <a:pPr lvl="1"/>
            <a:r>
              <a:rPr lang="en-US" dirty="0"/>
              <a:t>Anxiety over relationships</a:t>
            </a:r>
          </a:p>
          <a:p>
            <a:pPr lvl="1"/>
            <a:r>
              <a:rPr lang="en-US" dirty="0"/>
              <a:t>Anxiety about the future</a:t>
            </a:r>
          </a:p>
          <a:p>
            <a:r>
              <a:rPr lang="en-US" dirty="0"/>
              <a:t>REMEMBER…GOD GENUINELY CARES ABOUT YOU!</a:t>
            </a:r>
          </a:p>
          <a:p>
            <a:endParaRPr lang="en-US" dirty="0"/>
          </a:p>
          <a:p>
            <a:r>
              <a:rPr lang="en-US" dirty="0"/>
              <a:t>Peter had great anxiety when he denied know Jesus…how did Jesus respond?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E5238DE-9EE0-40FE-B5CB-77CB678D95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9961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Peter 2:6 “See, I lay a stone in Zion, a chosen and precious </a:t>
            </a:r>
            <a:r>
              <a:rPr lang="en-US" u="sng" dirty="0"/>
              <a:t>cornerstone</a:t>
            </a:r>
            <a:r>
              <a:rPr lang="en-US" dirty="0"/>
              <a:t>, and the one who trusts in him will never be put to shame.“ </a:t>
            </a:r>
          </a:p>
          <a:p>
            <a:r>
              <a:rPr lang="en-US" dirty="0"/>
              <a:t>Q: </a:t>
            </a:r>
            <a:r>
              <a:rPr lang="en-US" u="sng" dirty="0"/>
              <a:t>Why did Peter liken Jesus to a cornerstone?</a:t>
            </a:r>
          </a:p>
          <a:p>
            <a:pPr lvl="1"/>
            <a:r>
              <a:rPr lang="en-US" dirty="0"/>
              <a:t>The first stone set in the construction of a masonry foundation</a:t>
            </a:r>
          </a:p>
          <a:p>
            <a:pPr lvl="1"/>
            <a:r>
              <a:rPr lang="en-US" dirty="0"/>
              <a:t>All other stones will be set in reference to this stone, </a:t>
            </a:r>
          </a:p>
          <a:p>
            <a:pPr lvl="1"/>
            <a:r>
              <a:rPr lang="en-US" dirty="0"/>
              <a:t>Determines the position of the entire structure.</a:t>
            </a:r>
          </a:p>
          <a:p>
            <a:pPr lvl="1"/>
            <a:endParaRPr lang="en-US" dirty="0"/>
          </a:p>
          <a:p>
            <a:r>
              <a:rPr lang="en-US" dirty="0"/>
              <a:t>Jesus is metaphorically like a Cornerstone in that </a:t>
            </a:r>
            <a:r>
              <a:rPr lang="en-US" u="sng" dirty="0"/>
              <a:t>His church </a:t>
            </a:r>
            <a:r>
              <a:rPr lang="en-US" dirty="0"/>
              <a:t>would be built upon, a unified body of believers, both Jew and Gentile. </a:t>
            </a:r>
          </a:p>
          <a:p>
            <a:pPr lvl="1"/>
            <a:r>
              <a:rPr lang="en-US" dirty="0"/>
              <a:t>Peter was quoting Isaiah 28:16-17 where the Messiah is likened to a cornerstone...the Jews would have seen the connection between the metaphor and the Messiah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E5238DE-9EE0-40FE-B5CB-77CB678D95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76027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1 Peter 3:15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US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be prepared to </a:t>
            </a:r>
            <a:r>
              <a:rPr lang="en-US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 an answer </a:t>
            </a:r>
            <a:r>
              <a:rPr lang="en-US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everyone who asks you to give the reason for the hope that you have. But do this with </a:t>
            </a:r>
            <a:r>
              <a:rPr lang="en-US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gentleness and respect</a:t>
            </a:r>
            <a:r>
              <a:rPr lang="en-US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1"/>
            <a:r>
              <a:rPr lang="en-US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dirty="0"/>
              <a:t>We need to give an answer to those who believe differently than us…</a:t>
            </a:r>
          </a:p>
          <a:p>
            <a:pPr lvl="1"/>
            <a:r>
              <a:rPr lang="en-US" u="sng" dirty="0"/>
              <a:t>Scientism</a:t>
            </a:r>
            <a:r>
              <a:rPr lang="en-US" dirty="0"/>
              <a:t>: “The only real truth is that which can be proved scientifically!”</a:t>
            </a:r>
          </a:p>
          <a:p>
            <a:pPr lvl="1"/>
            <a:r>
              <a:rPr lang="en-US" u="sng" dirty="0"/>
              <a:t>Moral relativism</a:t>
            </a:r>
            <a:r>
              <a:rPr lang="en-US" dirty="0"/>
              <a:t>: “What may be truth for you may not be truth for me.”</a:t>
            </a:r>
          </a:p>
          <a:p>
            <a:pPr lvl="1"/>
            <a:r>
              <a:rPr lang="en-US" u="sng" dirty="0"/>
              <a:t>Skepticism</a:t>
            </a:r>
            <a:r>
              <a:rPr lang="en-US" dirty="0"/>
              <a:t>: “How do you know the Bible is really God’s Word?”</a:t>
            </a:r>
          </a:p>
          <a:p>
            <a:pPr lvl="1"/>
            <a:endParaRPr lang="en-US" dirty="0"/>
          </a:p>
          <a:p>
            <a:r>
              <a:rPr lang="en-US" dirty="0"/>
              <a:t>These ABT Classes are designed to help you with this.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Part 7: Peter-Jude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63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PETER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Part 7: Peter-Jude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48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It is God’s grace, through Jesus Christ, that truly </a:t>
            </a:r>
            <a:r>
              <a:rPr lang="en-US" sz="1400" b="1" u="sng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transforms and empowers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Christians to live righteously, even in the face of opposition and false teachings.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42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609600"/>
            <a:ext cx="4419600" cy="248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description of the book</a:t>
            </a:r>
          </a:p>
          <a:p>
            <a:pPr lvl="1"/>
            <a:r>
              <a:rPr lang="en-US" u="sng" dirty="0"/>
              <a:t>This is somewhat of a “farewell letter”</a:t>
            </a:r>
            <a:r>
              <a:rPr lang="en-US" dirty="0"/>
              <a:t> </a:t>
            </a:r>
            <a:r>
              <a:rPr lang="en-US" u="sng" dirty="0"/>
              <a:t>urging Christians to grow and mature spiritually </a:t>
            </a:r>
            <a:r>
              <a:rPr lang="en-US" dirty="0"/>
              <a:t>depending on God’s divine power as their source for living the Christian life (1:3-11).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False teachers, who denied the second coming of Jesus Christ</a:t>
            </a:r>
            <a:r>
              <a:rPr lang="en-US" dirty="0"/>
              <a:t> were creating </a:t>
            </a:r>
            <a:r>
              <a:rPr lang="en-US" u="sng" dirty="0"/>
              <a:t>confusion</a:t>
            </a:r>
            <a:r>
              <a:rPr lang="en-US" dirty="0"/>
              <a:t> among a specific, but unidentified group of believers. </a:t>
            </a:r>
          </a:p>
          <a:p>
            <a:pPr lvl="2"/>
            <a:r>
              <a:rPr lang="en-US" dirty="0"/>
              <a:t>These greedy teachers were </a:t>
            </a:r>
            <a:r>
              <a:rPr lang="en-US" u="sng" dirty="0"/>
              <a:t>secretly introducing destructive </a:t>
            </a:r>
            <a:r>
              <a:rPr lang="en-US" dirty="0"/>
              <a:t>heresies, made up stories, and even denying the sovereign Lord (2:1-3). </a:t>
            </a:r>
          </a:p>
          <a:p>
            <a:pPr lvl="2"/>
            <a:r>
              <a:rPr lang="en-US" dirty="0"/>
              <a:t>Apparently, these false teachers were more interested in </a:t>
            </a:r>
            <a:r>
              <a:rPr lang="en-US" u="sng" dirty="0"/>
              <a:t>making money </a:t>
            </a:r>
            <a:r>
              <a:rPr lang="en-US" dirty="0"/>
              <a:t>by distorting the truth. </a:t>
            </a:r>
          </a:p>
          <a:p>
            <a:pPr lvl="2"/>
            <a:r>
              <a:rPr lang="en-US" dirty="0"/>
              <a:t>Peter warns these Christians about these false teachers and encourages them to </a:t>
            </a:r>
            <a:r>
              <a:rPr lang="en-US" u="sng" dirty="0"/>
              <a:t>grow in their faith and knowledge </a:t>
            </a:r>
            <a:r>
              <a:rPr lang="en-US" dirty="0"/>
              <a:t>of Jesus Christ (1:5-8).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89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Q: Ever feel like you can’t live the Christian life?</a:t>
            </a:r>
          </a:p>
          <a:p>
            <a:pPr lvl="0"/>
            <a:endParaRPr lang="en-US" dirty="0"/>
          </a:p>
          <a:p>
            <a:r>
              <a:rPr lang="en-US" dirty="0"/>
              <a:t>Q: Does God expect us to live the Christian life in our own strength?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Next slide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86448DC2-A803-4B6E-8535-67D010C27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6165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Peter 1:3  </a:t>
            </a:r>
          </a:p>
          <a:p>
            <a:pPr lvl="1"/>
            <a:r>
              <a:rPr lang="en-US" dirty="0"/>
              <a:t>“His divine power (Jesus) has given us everything we need for life and godliness through our knowledge of him who called us by his own glory and goodness.” </a:t>
            </a:r>
          </a:p>
          <a:p>
            <a:endParaRPr lang="en-US" dirty="0"/>
          </a:p>
          <a:p>
            <a:r>
              <a:rPr lang="en-US" dirty="0"/>
              <a:t>This power comes from:</a:t>
            </a:r>
          </a:p>
          <a:p>
            <a:pPr lvl="1"/>
            <a:r>
              <a:rPr lang="en-US" dirty="0"/>
              <a:t>Knowing what the Bible says about life, temptations, trust, etc.</a:t>
            </a:r>
          </a:p>
          <a:p>
            <a:pPr lvl="1"/>
            <a:r>
              <a:rPr lang="en-US" dirty="0"/>
              <a:t>The Holy Spirit </a:t>
            </a:r>
          </a:p>
          <a:p>
            <a:pPr lvl="1"/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Next slide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Part 7: Peter-Jude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87A57050-4295-4337-BFFB-D02E013E3E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36676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metaphor for the Christian life…bench pressing</a:t>
            </a:r>
          </a:p>
          <a:p>
            <a:pPr lvl="1"/>
            <a:r>
              <a:rPr lang="en-US" dirty="0"/>
              <a:t>Someone “spots” the lifter when it the weight gets too heavy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As we live the Christian life, God gives us the power to live it, when we need it.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are not passive.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4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muting yourself…to speak, press and hold the space bar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Words &amp; Works of Jesus the 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34984-9479-48EE-871D-7398725B9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C064-BA99-45EE-AED7-60CCB6C6F6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0CC64CDE-8152-417E-A9EA-7ADEB2479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7638" y="617538"/>
            <a:ext cx="3875087" cy="2179637"/>
          </a:xfrm>
        </p:spPr>
      </p:sp>
    </p:spTree>
    <p:extLst>
      <p:ext uri="{BB962C8B-B14F-4D97-AF65-F5344CB8AC3E}">
        <p14:creationId xmlns:p14="http://schemas.microsoft.com/office/powerpoint/2010/main" val="29774468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8AAAB0A-62FF-4C71-8B73-AB2981356C9F}" type="slidenum">
              <a:rPr lang="en-US"/>
              <a:pPr/>
              <a:t>31</a:t>
            </a:fld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name these people?</a:t>
            </a:r>
          </a:p>
          <a:p>
            <a:endParaRPr lang="en-US" dirty="0"/>
          </a:p>
          <a:p>
            <a:r>
              <a:rPr lang="en-US" dirty="0"/>
              <a:t>They are all imposters</a:t>
            </a:r>
          </a:p>
          <a:p>
            <a:pPr lvl="1"/>
            <a:r>
              <a:rPr lang="en-US" dirty="0"/>
              <a:t>Angelina Jolie look-alike/</a:t>
            </a:r>
            <a:r>
              <a:rPr lang="en-US" dirty="0" err="1"/>
              <a:t>Impersonator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Tiffany</a:t>
            </a:r>
            <a:r>
              <a:rPr lang="en-US" dirty="0"/>
              <a:t> Claus </a:t>
            </a:r>
          </a:p>
          <a:p>
            <a:pPr lvl="1"/>
            <a:r>
              <a:rPr lang="en-US" dirty="0"/>
              <a:t>Pierce </a:t>
            </a:r>
            <a:r>
              <a:rPr lang="en-US" dirty="0" err="1"/>
              <a:t>Brosnan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Glenn </a:t>
            </a:r>
            <a:r>
              <a:rPr lang="en-US" dirty="0" err="1"/>
              <a:t>Reichle</a:t>
            </a:r>
            <a:endParaRPr lang="en-US" dirty="0"/>
          </a:p>
          <a:p>
            <a:pPr lvl="1"/>
            <a:r>
              <a:rPr lang="en-US" dirty="0"/>
              <a:t>Reba </a:t>
            </a:r>
            <a:r>
              <a:rPr lang="en-US" dirty="0" err="1"/>
              <a:t>MacEntire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“Marie”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/>
              <a:t>2 Peter 2:1 </a:t>
            </a:r>
          </a:p>
          <a:p>
            <a:pPr lvl="1"/>
            <a:r>
              <a:rPr lang="en-US" dirty="0"/>
              <a:t>But there were also </a:t>
            </a:r>
            <a:r>
              <a:rPr lang="en-US" u="sng" dirty="0"/>
              <a:t>false prophets among the people</a:t>
            </a:r>
            <a:r>
              <a:rPr lang="en-US" dirty="0"/>
              <a:t>, just as there will be false teachers among you.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will </a:t>
            </a:r>
            <a:r>
              <a:rPr lang="en-US" u="sng" dirty="0"/>
              <a:t>secretly introduce destructive heresies</a:t>
            </a:r>
            <a:r>
              <a:rPr lang="en-US" dirty="0"/>
              <a:t>, even denying the sovereign Lord who bought them-- bringing swift destruction on themselves.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2D47789-B19D-437D-A44E-74DB6E5B6A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70467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Why is Jesus taking so long to come back?</a:t>
            </a:r>
          </a:p>
          <a:p>
            <a:r>
              <a:rPr lang="en-US" dirty="0"/>
              <a:t>READ 2 Peter 3:8-10  </a:t>
            </a:r>
          </a:p>
          <a:p>
            <a:pPr lvl="1"/>
            <a:r>
              <a:rPr lang="en-US" dirty="0"/>
              <a:t>But do not forget this one thing, dear friends: With the Lord </a:t>
            </a:r>
            <a:r>
              <a:rPr lang="en-US" u="sng" dirty="0"/>
              <a:t>a day is like a thousand years,</a:t>
            </a:r>
            <a:r>
              <a:rPr lang="en-US" dirty="0"/>
              <a:t> and a thousand years are like a day.  </a:t>
            </a:r>
          </a:p>
          <a:p>
            <a:pPr lvl="1"/>
            <a:r>
              <a:rPr lang="en-US" dirty="0"/>
              <a:t>9 The Lord is not slow in keeping his promise, as some understand slowness. He is patient with you, </a:t>
            </a:r>
            <a:r>
              <a:rPr lang="en-US" u="sng" dirty="0"/>
              <a:t>not wanting anyone to perish</a:t>
            </a:r>
            <a:r>
              <a:rPr lang="en-US" dirty="0"/>
              <a:t>, but everyone to come to repentance.  </a:t>
            </a:r>
          </a:p>
          <a:p>
            <a:pPr lvl="1"/>
            <a:r>
              <a:rPr lang="en-US" dirty="0"/>
              <a:t>10 </a:t>
            </a:r>
            <a:r>
              <a:rPr lang="en-US" u="sng" dirty="0"/>
              <a:t>But the day of the Lord will come </a:t>
            </a:r>
            <a:r>
              <a:rPr lang="en-US" dirty="0"/>
              <a:t>like a thief. The heavens will disappear with a roar; the elements will be destroyed by fire, and the earth and everything in it will be laid bare.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Part 7: Peter-Jude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180273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 2, 3 John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Only 5 Chapters </a:t>
            </a:r>
            <a:r>
              <a:rPr lang="en-US" dirty="0">
                <a:sym typeface="Wingdings" panose="05000000000000000000" pitchFamily="2" charset="2"/>
              </a:rPr>
              <a:t> “1 cappuccino”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2 John = 13 verses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3 John = 14 verses (less than 2 minutes)</a:t>
            </a:r>
          </a:p>
          <a:p>
            <a:pPr lvl="0"/>
            <a:r>
              <a:rPr lang="en-US" dirty="0">
                <a:sym typeface="Wingdings" panose="05000000000000000000" pitchFamily="2" charset="2"/>
              </a:rPr>
              <a:t>I’m going to cover all three books together—they are very short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Part 7: Peter-Jude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16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the Apostle (not half-brother of Jesus)</a:t>
            </a:r>
          </a:p>
          <a:p>
            <a:pPr lvl="1"/>
            <a:r>
              <a:rPr lang="en-US" baseline="0" dirty="0"/>
              <a:t>Ordinary fisherman</a:t>
            </a:r>
          </a:p>
          <a:p>
            <a:pPr lvl="1"/>
            <a:endParaRPr lang="en-US" baseline="0" dirty="0"/>
          </a:p>
          <a:p>
            <a:pPr lvl="1"/>
            <a:r>
              <a:rPr lang="en-US" baseline="0" dirty="0"/>
              <a:t>Inner circle of Jesus…Peter, James and John</a:t>
            </a:r>
          </a:p>
          <a:p>
            <a:pPr lvl="1"/>
            <a:endParaRPr lang="en-US" baseline="0" dirty="0"/>
          </a:p>
          <a:p>
            <a:pPr lvl="1"/>
            <a:r>
              <a:rPr lang="en-US" baseline="0" dirty="0"/>
              <a:t>Referred to himself as “the disciple whom Jesus loved”</a:t>
            </a:r>
          </a:p>
          <a:p>
            <a:pPr lvl="1"/>
            <a:endParaRPr lang="en-US" baseline="0" dirty="0"/>
          </a:p>
          <a:p>
            <a:pPr lvl="1"/>
            <a:r>
              <a:rPr lang="en-US" baseline="0" dirty="0"/>
              <a:t>Probably the youngest of the apostles</a:t>
            </a:r>
          </a:p>
          <a:p>
            <a:pPr lvl="1"/>
            <a:endParaRPr lang="en-US" baseline="0" dirty="0"/>
          </a:p>
          <a:p>
            <a:pPr lvl="1" defTabSz="914400">
              <a:spcBef>
                <a:spcPts val="600"/>
              </a:spcBef>
              <a:defRPr/>
            </a:pPr>
            <a:r>
              <a:rPr lang="en-US" dirty="0"/>
              <a:t>A leader in the Jerusalem church</a:t>
            </a:r>
          </a:p>
          <a:p>
            <a:pPr lvl="1" defTabSz="914400">
              <a:spcBef>
                <a:spcPts val="600"/>
              </a:spcBef>
              <a:defRPr/>
            </a:pPr>
            <a:endParaRPr lang="en-US" baseline="0" dirty="0"/>
          </a:p>
          <a:p>
            <a:pPr lvl="1"/>
            <a:r>
              <a:rPr lang="en-US" baseline="0" dirty="0"/>
              <a:t>Wrote the latest books of the NT (~AD 90-95)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07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 (1 John)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John calls the readers back to the three basics of the Christian life: </a:t>
            </a:r>
          </a:p>
          <a:p>
            <a:pPr lvl="1"/>
            <a:r>
              <a:rPr lang="en-US" dirty="0"/>
              <a:t>knowing biblical truths, </a:t>
            </a:r>
          </a:p>
          <a:p>
            <a:pPr lvl="1"/>
            <a:r>
              <a:rPr lang="en-US" dirty="0"/>
              <a:t>living obedient lives, </a:t>
            </a:r>
          </a:p>
          <a:p>
            <a:pPr lvl="1"/>
            <a:r>
              <a:rPr lang="en-US" dirty="0"/>
              <a:t>and being completely devoted to God.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6578D8F-9F23-4B17-8076-D09227BCC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885508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 (2 John)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Live in God’s </a:t>
            </a:r>
            <a:r>
              <a:rPr lang="en-US" sz="1400" b="1" u="sng" dirty="0">
                <a:solidFill>
                  <a:srgbClr val="FFFF00"/>
                </a:solidFill>
              </a:rPr>
              <a:t>amazing love</a:t>
            </a:r>
            <a:r>
              <a:rPr lang="en-US" sz="1400" dirty="0">
                <a:solidFill>
                  <a:schemeClr val="bg1"/>
                </a:solidFill>
              </a:rPr>
              <a:t>, and not to God only but to other people as well.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569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 ( 3 John)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Live your life in the </a:t>
            </a:r>
            <a:r>
              <a:rPr lang="en-US" sz="1400" b="1" u="sng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truth of God’s Word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, and let your love for fellow believers be expressed openly, especially through hospitality to itinerant Christian workers.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125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John: </a:t>
            </a:r>
          </a:p>
          <a:p>
            <a:pPr lvl="1"/>
            <a:r>
              <a:rPr lang="en-US" dirty="0"/>
              <a:t>Give them the “Jesus test.” (1 John 4:1-3; 2 John 1:10) </a:t>
            </a:r>
            <a:r>
              <a:rPr lang="en-US" dirty="0">
                <a:sym typeface="Wingdings" panose="05000000000000000000" pitchFamily="2" charset="2"/>
              </a:rPr>
              <a:t> do you believe Jesus is from God?</a:t>
            </a:r>
            <a:endParaRPr lang="en-US" dirty="0"/>
          </a:p>
          <a:p>
            <a:pPr lvl="1"/>
            <a:r>
              <a:rPr lang="en-US" dirty="0"/>
              <a:t>Early church </a:t>
            </a:r>
            <a:r>
              <a:rPr lang="en-US" dirty="0">
                <a:sym typeface="Wingdings" panose="05000000000000000000" pitchFamily="2" charset="2"/>
              </a:rPr>
              <a:t> Docetists (1 John 1:1 -&gt; “touched”)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Jesus was from God (fully God) + Jesus was fully human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2 John</a:t>
            </a:r>
          </a:p>
          <a:p>
            <a:pPr lvl="1"/>
            <a:r>
              <a:rPr lang="en-US" dirty="0"/>
              <a:t>Genuinely </a:t>
            </a:r>
            <a:r>
              <a:rPr lang="en-US" u="sng" dirty="0"/>
              <a:t>care for and love </a:t>
            </a:r>
            <a:r>
              <a:rPr lang="en-US" dirty="0"/>
              <a:t>fellow Christians (2 John 5-6) </a:t>
            </a:r>
          </a:p>
          <a:p>
            <a:pPr lvl="1"/>
            <a:endParaRPr lang="en-US" dirty="0"/>
          </a:p>
          <a:p>
            <a:r>
              <a:rPr lang="en-US" dirty="0"/>
              <a:t>3 John</a:t>
            </a:r>
          </a:p>
          <a:p>
            <a:pPr lvl="1"/>
            <a:r>
              <a:rPr lang="en-US" dirty="0"/>
              <a:t>"It was for the sake of the Name that they went out, receiving no help from the pagans.  We ought therefore to </a:t>
            </a:r>
            <a:r>
              <a:rPr lang="en-US" u="sng" dirty="0"/>
              <a:t>show hospitality </a:t>
            </a:r>
            <a:r>
              <a:rPr lang="en-US" dirty="0"/>
              <a:t>to such people so that we may work together for the truth"  (3 Jn. 1:7-8 NIV)</a:t>
            </a:r>
          </a:p>
          <a:p>
            <a:pPr lvl="1"/>
            <a:r>
              <a:rPr lang="en-US" dirty="0"/>
              <a:t>Johan &amp; Christa </a:t>
            </a:r>
            <a:r>
              <a:rPr lang="en-US" dirty="0" err="1"/>
              <a:t>Combrinck</a:t>
            </a:r>
            <a:r>
              <a:rPr lang="en-US" dirty="0"/>
              <a:t> – </a:t>
            </a:r>
            <a:r>
              <a:rPr lang="en-US" dirty="0" err="1"/>
              <a:t>AfNet</a:t>
            </a:r>
            <a:r>
              <a:rPr lang="en-US" dirty="0"/>
              <a:t> South Africa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3" name="Slide Image Placeholder 12">
            <a:extLst>
              <a:ext uri="{FF2B5EF4-FFF2-40B4-BE49-F238E27FC236}">
                <a16:creationId xmlns:a16="http://schemas.microsoft.com/office/drawing/2014/main" id="{8EA0B52C-E136-416D-86CE-763D41377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598772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Part 7: Peter-Jude</a:t>
            </a:r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461312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JUDE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An apostle of Jesus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Half-brother of Jesus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Probably became a believer after Jesus’ resurrection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Part 7: Peter-Jude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5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3525" y="617538"/>
            <a:ext cx="3940175" cy="221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type in your name each week (credit toward certificate)</a:t>
            </a:r>
          </a:p>
          <a:p>
            <a:endParaRPr lang="en-US" dirty="0"/>
          </a:p>
          <a:p>
            <a:r>
              <a:rPr lang="en-US" dirty="0"/>
              <a:t>Handouts (me)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89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IDEA (Jude)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Be careful about following </a:t>
            </a:r>
            <a:r>
              <a:rPr lang="en-US" sz="1400" b="1" u="sng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false teachers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who have surreptitiously infiltrated the church and perverted the truth of God’s Word. The church is to defend the truth aggressively against such false teachers.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329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Q: Is this statement true?</a:t>
            </a:r>
          </a:p>
          <a:p>
            <a:pPr lvl="1"/>
            <a:r>
              <a:rPr lang="en-US" dirty="0"/>
              <a:t>“I’m under God’s grace so I can live any way I want”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Q: What do these verses say about this?</a:t>
            </a:r>
          </a:p>
          <a:p>
            <a:pPr lvl="1"/>
            <a:r>
              <a:rPr lang="en-US" u="sng" dirty="0"/>
              <a:t>Jude 4</a:t>
            </a:r>
            <a:r>
              <a:rPr lang="en-US" dirty="0"/>
              <a:t> For certain men whose condemnation was written about long ago have secretly slipped in among you. They are godless men, who change the grace of our God into a license for immorality and deny Jesus Christ our only Sovereign and Lord. </a:t>
            </a:r>
          </a:p>
          <a:p>
            <a:pPr lvl="1"/>
            <a:r>
              <a:rPr lang="en-US" u="sng" dirty="0"/>
              <a:t>Romans 6:1 </a:t>
            </a:r>
            <a:r>
              <a:rPr lang="en-US" dirty="0"/>
              <a:t>What shall we say, then? Shall we go on sinning so that grace may increase?  2 By no means! We are those who have died to sin; how can we live in it any longer?"  (Rom. 6:1-2 NIV)</a:t>
            </a:r>
          </a:p>
          <a:p>
            <a:pPr lvl="1"/>
            <a:endParaRPr lang="en-US" dirty="0"/>
          </a:p>
          <a:p>
            <a:r>
              <a:rPr lang="en-US" dirty="0"/>
              <a:t>God wants us to experience the best life possible!</a:t>
            </a:r>
          </a:p>
          <a:p>
            <a:pPr lvl="1"/>
            <a:r>
              <a:rPr lang="en-US" dirty="0"/>
              <a:t>Obedience to him always produces the best there is!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E5238DE-9EE0-40FE-B5CB-77CB678D950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463AFA28-1D23-494E-804C-27BA0B282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87268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Revelation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91F46453-9B4D-4733-810F-F9A202727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088024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3525" y="617538"/>
            <a:ext cx="3940175" cy="221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5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3-Minute huddle</a:t>
            </a:r>
          </a:p>
          <a:p>
            <a:pPr lvl="1"/>
            <a:r>
              <a:rPr lang="en-US" dirty="0"/>
              <a:t>What’s your favorite book in the Bible?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4B26-0164-4A20-A401-8D342DC6DCD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Part 6: Titus-James</a:t>
            </a:r>
            <a:endParaRPr lang="en-US" dirty="0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B4EA923D-5D2A-4BE8-8401-70EE60B45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2820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617538"/>
            <a:ext cx="3875087" cy="2179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take out your notes.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1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TONIGHT</a:t>
            </a:r>
          </a:p>
          <a:p>
            <a:pPr lvl="1"/>
            <a:r>
              <a:rPr lang="en-US" dirty="0"/>
              <a:t>What advice did the Apostle Peter give to Christians going through tough times?</a:t>
            </a:r>
          </a:p>
          <a:p>
            <a:pPr lvl="1"/>
            <a:r>
              <a:rPr lang="en-US" dirty="0"/>
              <a:t>Who was telling everyone that Jesus was only a “ghost”?</a:t>
            </a:r>
          </a:p>
          <a:p>
            <a:pPr lvl="1"/>
            <a:r>
              <a:rPr lang="en-US" dirty="0"/>
              <a:t>How can I recognize “fake” Christians?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Slide Image Placeholder 12">
            <a:extLst>
              <a:ext uri="{FF2B5EF4-FFF2-40B4-BE49-F238E27FC236}">
                <a16:creationId xmlns:a16="http://schemas.microsoft.com/office/drawing/2014/main" id="{15CE93CB-AE4B-44C3-840D-A42ACE199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3241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5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fedifrago1.wordpress.com/2016/09/02/immagina-puoi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FA9603-89F1-4C43-9FAF-019BF115ADC4}"/>
              </a:ext>
            </a:extLst>
          </p:cNvPr>
          <p:cNvSpPr/>
          <p:nvPr userDrawn="1"/>
        </p:nvSpPr>
        <p:spPr>
          <a:xfrm>
            <a:off x="-23665" y="-32759"/>
            <a:ext cx="12188825" cy="30807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609600"/>
            <a:ext cx="9141619" cy="1676400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3/31/2021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D9C07C-EFC1-4E97-947A-7ED7806C6A5D}"/>
              </a:ext>
            </a:extLst>
          </p:cNvPr>
          <p:cNvSpPr/>
          <p:nvPr userDrawn="1"/>
        </p:nvSpPr>
        <p:spPr>
          <a:xfrm>
            <a:off x="0" y="3048000"/>
            <a:ext cx="12188825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8EA836-4100-48C8-913B-A42621423D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1012" y="3352800"/>
            <a:ext cx="9751060" cy="4572000"/>
          </a:xfrm>
        </p:spPr>
        <p:txBody>
          <a:bodyPr>
            <a:normAutofit/>
          </a:bodyPr>
          <a:lstStyle>
            <a:lvl1pPr marL="304747" indent="-304747">
              <a:lnSpc>
                <a:spcPct val="108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110000"/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854075" indent="-341313">
              <a:buClr>
                <a:schemeClr val="bg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2pPr>
            <a:lvl3pP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3pPr>
            <a:lvl4pP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4pPr>
            <a:lvl5pP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3/31/2021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3/31/2021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3/31/2021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2514600"/>
            <a:ext cx="9296400" cy="2105367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3/31/2021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9A5DC1-7851-4F13-8772-E1FCDF999885}"/>
              </a:ext>
            </a:extLst>
          </p:cNvPr>
          <p:cNvSpPr/>
          <p:nvPr userDrawn="1"/>
        </p:nvSpPr>
        <p:spPr>
          <a:xfrm>
            <a:off x="1" y="0"/>
            <a:ext cx="568494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773F33-7350-45FB-8534-C0B65291D0B2}"/>
              </a:ext>
            </a:extLst>
          </p:cNvPr>
          <p:cNvSpPr/>
          <p:nvPr userDrawn="1"/>
        </p:nvSpPr>
        <p:spPr>
          <a:xfrm>
            <a:off x="5675422" y="0"/>
            <a:ext cx="6492048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31100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914162" y="496343"/>
            <a:ext cx="10258928" cy="1371600"/>
          </a:xfrm>
        </p:spPr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r>
              <a:rPr lang="en-US"/>
              <a:t>11/26/2012</a:t>
            </a:r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/>
              <a:t>New Testament Survey</a:t>
            </a:r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609441" y="2057401"/>
            <a:ext cx="914162" cy="656397"/>
          </a:xfrm>
          <a:prstGeom prst="rect">
            <a:avLst/>
          </a:prstGeom>
          <a:noFill/>
        </p:spPr>
        <p:txBody>
          <a:bodyPr wrap="square" tIns="121888" bIns="121888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666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523603" y="4800600"/>
            <a:ext cx="9446339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an incorrect answer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523603" y="4114800"/>
            <a:ext cx="9446339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an incorrect answer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523603" y="3429000"/>
            <a:ext cx="9446339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an incorrect answer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523603" y="2743200"/>
            <a:ext cx="9446339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an incorrect answer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23603" y="2057400"/>
            <a:ext cx="9446339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 correct answer (then rearrange the choices)</a:t>
            </a: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09441" y="2707957"/>
            <a:ext cx="914162" cy="656397"/>
          </a:xfrm>
          <a:prstGeom prst="rect">
            <a:avLst/>
          </a:prstGeom>
          <a:noFill/>
        </p:spPr>
        <p:txBody>
          <a:bodyPr wrap="square" tIns="121888" bIns="121888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666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9441" y="3429001"/>
            <a:ext cx="914162" cy="656397"/>
          </a:xfrm>
          <a:prstGeom prst="rect">
            <a:avLst/>
          </a:prstGeom>
          <a:noFill/>
        </p:spPr>
        <p:txBody>
          <a:bodyPr wrap="square" tIns="121888" bIns="121888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666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09441" y="4114801"/>
            <a:ext cx="914162" cy="656397"/>
          </a:xfrm>
          <a:prstGeom prst="rect">
            <a:avLst/>
          </a:prstGeom>
          <a:noFill/>
        </p:spPr>
        <p:txBody>
          <a:bodyPr wrap="square" tIns="121888" bIns="121888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666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09441" y="4800600"/>
            <a:ext cx="914162" cy="656397"/>
          </a:xfrm>
          <a:prstGeom prst="rect">
            <a:avLst/>
          </a:prstGeom>
          <a:noFill/>
        </p:spPr>
        <p:txBody>
          <a:bodyPr wrap="square" tIns="121888" bIns="121888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666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22448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3/31/2021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743B0-358F-4D6D-A85A-42EEA50A8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531812" y="1981200"/>
            <a:ext cx="1266825" cy="12668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CEA62C-3407-4990-BB07-FF405F2C3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7612" y="228600"/>
            <a:ext cx="9751060" cy="12954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10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28600"/>
            <a:ext cx="9751060" cy="1295400"/>
          </a:xfrm>
        </p:spPr>
        <p:txBody>
          <a:bodyPr>
            <a:normAutofit/>
          </a:bodyPr>
          <a:lstStyle>
            <a:lvl1pPr>
              <a:defRPr sz="54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3/31/2021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61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414" y="1905002"/>
            <a:ext cx="1023988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413" y="4344990"/>
            <a:ext cx="1023988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715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150" y="649805"/>
            <a:ext cx="938849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8" y="4344990"/>
            <a:ext cx="938849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482" y="2355850"/>
            <a:ext cx="1025081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9997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3942757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F93F8E-AF5C-4339-84DF-73201A6A5773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8000"/>
              </a:lnSpc>
              <a:buClr>
                <a:schemeClr val="bg1"/>
              </a:buCl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854075" indent="-341313">
              <a:buClr>
                <a:schemeClr val="bg1"/>
              </a:buCl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2pPr>
            <a:lvl3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3pPr>
            <a:lvl4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4pPr>
            <a:lvl5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3/31/2021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7868" y="1411552"/>
            <a:ext cx="1117309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129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68" y="1412875"/>
            <a:ext cx="1117309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449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8" y="1411554"/>
            <a:ext cx="5484971" cy="1742015"/>
          </a:xfrm>
        </p:spPr>
        <p:txBody>
          <a:bodyPr/>
          <a:lstStyle>
            <a:lvl1pPr marL="339874" indent="-339874">
              <a:lnSpc>
                <a:spcPct val="90000"/>
              </a:lnSpc>
              <a:defRPr sz="2799"/>
            </a:lvl1pPr>
            <a:lvl2pPr marL="673136" indent="-325326">
              <a:lnSpc>
                <a:spcPct val="90000"/>
              </a:lnSpc>
              <a:defRPr sz="2399"/>
            </a:lvl2pPr>
            <a:lvl3pPr marL="953499" indent="-288297">
              <a:lnSpc>
                <a:spcPct val="90000"/>
              </a:lnSpc>
              <a:defRPr sz="1999"/>
            </a:lvl3pPr>
            <a:lvl4pPr marL="1227250" indent="-273751">
              <a:lnSpc>
                <a:spcPct val="90000"/>
              </a:lnSpc>
              <a:defRPr sz="1799"/>
            </a:lvl4pPr>
            <a:lvl5pPr marL="1515547" indent="-280363">
              <a:lnSpc>
                <a:spcPct val="90000"/>
              </a:lnSpc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411554"/>
            <a:ext cx="5484971" cy="1742015"/>
          </a:xfrm>
        </p:spPr>
        <p:txBody>
          <a:bodyPr/>
          <a:lstStyle>
            <a:lvl1pPr marL="347810" indent="-347810">
              <a:lnSpc>
                <a:spcPct val="90000"/>
              </a:lnSpc>
              <a:defRPr sz="2799"/>
            </a:lvl1pPr>
            <a:lvl2pPr marL="673136" indent="-339874">
              <a:lnSpc>
                <a:spcPct val="90000"/>
              </a:lnSpc>
              <a:defRPr sz="2399"/>
            </a:lvl2pPr>
            <a:lvl3pPr marL="961433" indent="-302845">
              <a:lnSpc>
                <a:spcPct val="90000"/>
              </a:lnSpc>
              <a:defRPr sz="1999"/>
            </a:lvl3pPr>
            <a:lvl4pPr marL="1227250" indent="-265816">
              <a:lnSpc>
                <a:spcPct val="90000"/>
              </a:lnSpc>
              <a:defRPr sz="1799"/>
            </a:lvl4pPr>
            <a:lvl5pPr marL="1515547" indent="-273751">
              <a:lnSpc>
                <a:spcPct val="90000"/>
              </a:lnSpc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4824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68" y="1757803"/>
            <a:ext cx="5484971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99" b="1"/>
            </a:lvl1pPr>
            <a:lvl2pPr marL="457045" indent="0">
              <a:buNone/>
              <a:defRPr sz="1999" b="1"/>
            </a:lvl2pPr>
            <a:lvl3pPr marL="914089" indent="0">
              <a:buNone/>
              <a:defRPr sz="1799" b="1"/>
            </a:lvl3pPr>
            <a:lvl4pPr marL="1371134" indent="0">
              <a:buNone/>
              <a:defRPr sz="1600" b="1"/>
            </a:lvl4pPr>
            <a:lvl5pPr marL="1828178" indent="0">
              <a:buNone/>
              <a:defRPr sz="1600" b="1"/>
            </a:lvl5pPr>
            <a:lvl6pPr marL="2285223" indent="0">
              <a:buNone/>
              <a:defRPr sz="1600" b="1"/>
            </a:lvl6pPr>
            <a:lvl7pPr marL="2742267" indent="0">
              <a:buNone/>
              <a:defRPr sz="1600" b="1"/>
            </a:lvl7pPr>
            <a:lvl8pPr marL="3199312" indent="0">
              <a:buNone/>
              <a:defRPr sz="1600" b="1"/>
            </a:lvl8pPr>
            <a:lvl9pPr marL="36563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867" y="2174875"/>
            <a:ext cx="5484971" cy="1537344"/>
          </a:xfrm>
        </p:spPr>
        <p:txBody>
          <a:bodyPr/>
          <a:lstStyle>
            <a:lvl1pPr marL="281685" indent="-281685">
              <a:defRPr sz="2299"/>
            </a:lvl1pPr>
            <a:lvl2pPr marL="562049" indent="-265816">
              <a:defRPr sz="1999"/>
            </a:lvl2pPr>
            <a:lvl3pPr marL="813318" indent="-243334">
              <a:defRPr sz="1799"/>
            </a:lvl3pPr>
            <a:lvl4pPr marL="1050039" indent="-228787">
              <a:defRPr sz="1699"/>
            </a:lvl4pPr>
            <a:lvl5pPr marL="1278826" indent="-206305">
              <a:defRPr sz="169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30" y="1757803"/>
            <a:ext cx="548792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99" b="1"/>
            </a:lvl1pPr>
            <a:lvl2pPr marL="457045" indent="0">
              <a:buNone/>
              <a:defRPr sz="1999" b="1"/>
            </a:lvl2pPr>
            <a:lvl3pPr marL="914089" indent="0">
              <a:buNone/>
              <a:defRPr sz="1799" b="1"/>
            </a:lvl3pPr>
            <a:lvl4pPr marL="1371134" indent="0">
              <a:buNone/>
              <a:defRPr sz="1600" b="1"/>
            </a:lvl4pPr>
            <a:lvl5pPr marL="1828178" indent="0">
              <a:buNone/>
              <a:defRPr sz="1600" b="1"/>
            </a:lvl5pPr>
            <a:lvl6pPr marL="2285223" indent="0">
              <a:buNone/>
              <a:defRPr sz="1600" b="1"/>
            </a:lvl6pPr>
            <a:lvl7pPr marL="2742267" indent="0">
              <a:buNone/>
              <a:defRPr sz="1600" b="1"/>
            </a:lvl7pPr>
            <a:lvl8pPr marL="3199312" indent="0">
              <a:buNone/>
              <a:defRPr sz="1600" b="1"/>
            </a:lvl8pPr>
            <a:lvl9pPr marL="36563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489202" cy="1537344"/>
          </a:xfrm>
        </p:spPr>
        <p:txBody>
          <a:bodyPr/>
          <a:lstStyle>
            <a:lvl1pPr marL="296232" indent="-296232">
              <a:defRPr sz="2299"/>
            </a:lvl1pPr>
            <a:lvl2pPr marL="569984" indent="-273751">
              <a:defRPr sz="1999"/>
            </a:lvl2pPr>
            <a:lvl3pPr marL="821253" indent="-244657">
              <a:defRPr sz="1799"/>
            </a:lvl3pPr>
            <a:lvl4pPr marL="1050039" indent="-236722">
              <a:defRPr sz="1699"/>
            </a:lvl4pPr>
            <a:lvl5pPr marL="1278826" indent="-220853">
              <a:defRPr sz="169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2596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29774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0778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06498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7868" y="1411553"/>
            <a:ext cx="1117309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6643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7868" y="1411553"/>
            <a:ext cx="1117309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12188826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046812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150" y="649805"/>
            <a:ext cx="938849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8" y="4344990"/>
            <a:ext cx="938849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482" y="2355850"/>
            <a:ext cx="1025081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9997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0167751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583B6D-B6E1-494A-B39B-CBDB6916DDFD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209800"/>
            <a:ext cx="10209531" cy="2105367"/>
          </a:xfrm>
        </p:spPr>
        <p:txBody>
          <a:bodyPr anchor="ctr">
            <a:noAutofit/>
          </a:bodyPr>
          <a:lstStyle>
            <a:lvl1pPr algn="ctr">
              <a:defRPr sz="72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3/31/2021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0F9C48-E281-4A72-B40F-5D1FD7996AB7}"/>
              </a:ext>
            </a:extLst>
          </p:cNvPr>
          <p:cNvCxnSpPr/>
          <p:nvPr userDrawn="1"/>
        </p:nvCxnSpPr>
        <p:spPr>
          <a:xfrm>
            <a:off x="912812" y="2209800"/>
            <a:ext cx="10210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19EF98-AFD8-4F09-8E64-F684108532A7}"/>
              </a:ext>
            </a:extLst>
          </p:cNvPr>
          <p:cNvCxnSpPr>
            <a:cxnSpLocks/>
          </p:cNvCxnSpPr>
          <p:nvPr userDrawn="1"/>
        </p:nvCxnSpPr>
        <p:spPr>
          <a:xfrm>
            <a:off x="836612" y="4267200"/>
            <a:ext cx="10210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3/31/2021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E3CBF-E84E-4FA5-B7A5-E00223A5F659}"/>
              </a:ext>
            </a:extLst>
          </p:cNvPr>
          <p:cNvSpPr/>
          <p:nvPr userDrawn="1"/>
        </p:nvSpPr>
        <p:spPr>
          <a:xfrm>
            <a:off x="0" y="0"/>
            <a:ext cx="6170612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1C2733-471F-477C-9905-DE7E11B37DEC}"/>
              </a:ext>
            </a:extLst>
          </p:cNvPr>
          <p:cNvSpPr/>
          <p:nvPr userDrawn="1"/>
        </p:nvSpPr>
        <p:spPr>
          <a:xfrm>
            <a:off x="6153785" y="0"/>
            <a:ext cx="603504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67AE7C-2044-4112-9FA6-880D6C79D54A}"/>
              </a:ext>
            </a:extLst>
          </p:cNvPr>
          <p:cNvSpPr/>
          <p:nvPr userDrawn="1"/>
        </p:nvSpPr>
        <p:spPr>
          <a:xfrm>
            <a:off x="0" y="0"/>
            <a:ext cx="12188825" cy="228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2D8F0-8364-4241-9B76-340BA6905011}"/>
              </a:ext>
            </a:extLst>
          </p:cNvPr>
          <p:cNvSpPr/>
          <p:nvPr userDrawn="1"/>
        </p:nvSpPr>
        <p:spPr>
          <a:xfrm>
            <a:off x="0" y="2286000"/>
            <a:ext cx="12188825" cy="228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71083-7F9A-4290-ADC5-AFC556B68F2F}"/>
              </a:ext>
            </a:extLst>
          </p:cNvPr>
          <p:cNvSpPr/>
          <p:nvPr userDrawn="1"/>
        </p:nvSpPr>
        <p:spPr>
          <a:xfrm>
            <a:off x="0" y="4548499"/>
            <a:ext cx="12188825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EAC323D-C311-4486-8E3F-D93908656EC2}"/>
              </a:ext>
            </a:extLst>
          </p:cNvPr>
          <p:cNvSpPr/>
          <p:nvPr userDrawn="1"/>
        </p:nvSpPr>
        <p:spPr>
          <a:xfrm>
            <a:off x="0" y="0"/>
            <a:ext cx="6018212" cy="6858000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3/31/2021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5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3/31/2021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D2ADD-DB91-4074-85C5-188ECD2D4D9F}"/>
              </a:ext>
            </a:extLst>
          </p:cNvPr>
          <p:cNvSpPr/>
          <p:nvPr userDrawn="1"/>
        </p:nvSpPr>
        <p:spPr>
          <a:xfrm>
            <a:off x="0" y="0"/>
            <a:ext cx="12188825" cy="2743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9BC49-AF62-4348-BE0A-A938EC548F89}"/>
              </a:ext>
            </a:extLst>
          </p:cNvPr>
          <p:cNvSpPr/>
          <p:nvPr userDrawn="1"/>
        </p:nvSpPr>
        <p:spPr>
          <a:xfrm>
            <a:off x="0" y="2743200"/>
            <a:ext cx="12188825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3/31/2021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3/31/2021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77" r:id="rId14"/>
    <p:sldLayoutId id="2147483678" r:id="rId15"/>
    <p:sldLayoutId id="2147483679" r:id="rId16"/>
    <p:sldLayoutId id="214748368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868" y="230190"/>
            <a:ext cx="1117309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68" y="1412877"/>
            <a:ext cx="1117309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0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>
    <p:fade/>
  </p:transition>
  <p:txStyles>
    <p:titleStyle>
      <a:lvl1pPr algn="l" defTabSz="914089" rtl="0" eaLnBrk="1" latinLnBrk="0" hangingPunct="1">
        <a:lnSpc>
          <a:spcPct val="90000"/>
        </a:lnSpc>
        <a:spcBef>
          <a:spcPct val="0"/>
        </a:spcBef>
        <a:buNone/>
        <a:defRPr lang="en-US" sz="4799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756" indent="-396756" algn="l" defTabSz="914089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26" indent="-396756" algn="l" defTabSz="914089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258510" indent="-344385" algn="l" defTabSz="914089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4482" indent="-345971" algn="l" defTabSz="914089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1940931" indent="-336449" algn="l" defTabSz="914089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5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4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9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89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4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8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3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7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12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7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79AF9-8FBB-43AF-A0BD-7C8855AA979B}"/>
              </a:ext>
            </a:extLst>
          </p:cNvPr>
          <p:cNvSpPr/>
          <p:nvPr/>
        </p:nvSpPr>
        <p:spPr>
          <a:xfrm>
            <a:off x="0" y="893"/>
            <a:ext cx="5700815" cy="68562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4DBE9-A72B-432F-B1E9-2D3EF6FA06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3603" y="1122964"/>
            <a:ext cx="9141619" cy="2386978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sz="7198" dirty="0">
                <a:latin typeface="Aharoni" panose="02010803020104030203" pitchFamily="2" charset="-79"/>
                <a:cs typeface="Aharoni" panose="02010803020104030203" pitchFamily="2" charset="-79"/>
              </a:rPr>
              <a:t>NEW TESTAMENT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921C9-23C9-4E7D-8ED5-3018A3E0550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98209" y="3944804"/>
            <a:ext cx="9141619" cy="1655331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5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PART 7</a:t>
            </a:r>
          </a:p>
          <a:p>
            <a:pPr marL="0" indent="0" algn="ctr">
              <a:buNone/>
            </a:pPr>
            <a:r>
              <a:rPr lang="en-US" sz="3599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1,2 Peter   1,2,3 John   Jude</a:t>
            </a:r>
          </a:p>
        </p:txBody>
      </p:sp>
    </p:spTree>
    <p:extLst>
      <p:ext uri="{BB962C8B-B14F-4D97-AF65-F5344CB8AC3E}">
        <p14:creationId xmlns:p14="http://schemas.microsoft.com/office/powerpoint/2010/main" val="38502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1065212" y="609600"/>
            <a:ext cx="10590212" cy="1371600"/>
          </a:xfrm>
        </p:spPr>
        <p:txBody>
          <a:bodyPr>
            <a:noAutofit/>
          </a:bodyPr>
          <a:lstStyle/>
          <a:p>
            <a:r>
              <a:rPr lang="en-US" sz="4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was to appoint elders on Crete?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4294967295"/>
          </p:nvPr>
        </p:nvSpPr>
        <p:spPr>
          <a:xfrm>
            <a:off x="2055812" y="5867400"/>
            <a:ext cx="9445625" cy="457200"/>
          </a:xfrm>
        </p:spPr>
        <p:txBody>
          <a:bodyPr>
            <a:noAutofit/>
          </a:bodyPr>
          <a:lstStyle/>
          <a:p>
            <a:r>
              <a:rPr lang="en-US" sz="2666" dirty="0"/>
              <a:t>Caesar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4294967295"/>
          </p:nvPr>
        </p:nvSpPr>
        <p:spPr>
          <a:xfrm>
            <a:off x="2055812" y="5130800"/>
            <a:ext cx="9445625" cy="457200"/>
          </a:xfrm>
        </p:spPr>
        <p:txBody>
          <a:bodyPr>
            <a:normAutofit lnSpcReduction="10000"/>
          </a:bodyPr>
          <a:lstStyle/>
          <a:p>
            <a:r>
              <a:rPr lang="en-US" sz="2666" dirty="0"/>
              <a:t>James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2055812" y="3124200"/>
            <a:ext cx="9445625" cy="457200"/>
          </a:xfrm>
        </p:spPr>
        <p:txBody>
          <a:bodyPr>
            <a:normAutofit lnSpcReduction="10000"/>
          </a:bodyPr>
          <a:lstStyle/>
          <a:p>
            <a:r>
              <a:rPr lang="en-US" sz="2666" dirty="0"/>
              <a:t>Timothy</a:t>
            </a:r>
          </a:p>
        </p:txBody>
      </p:sp>
      <p:sp>
        <p:nvSpPr>
          <p:cNvPr id="16" name="Rectangle 16"/>
          <p:cNvSpPr>
            <a:spLocks noGrp="1"/>
          </p:cNvSpPr>
          <p:nvPr>
            <p:ph type="body" sz="quarter" idx="4294967295"/>
          </p:nvPr>
        </p:nvSpPr>
        <p:spPr>
          <a:xfrm>
            <a:off x="2055812" y="3759200"/>
            <a:ext cx="9445625" cy="457200"/>
          </a:xfrm>
        </p:spPr>
        <p:txBody>
          <a:bodyPr>
            <a:normAutofit lnSpcReduction="10000"/>
          </a:bodyPr>
          <a:lstStyle/>
          <a:p>
            <a:r>
              <a:rPr lang="en-US" sz="2666" dirty="0"/>
              <a:t>Philemon</a:t>
            </a:r>
          </a:p>
        </p:txBody>
      </p:sp>
      <p:sp>
        <p:nvSpPr>
          <p:cNvPr id="17" name="Rectangle 17"/>
          <p:cNvSpPr>
            <a:spLocks noGrp="1"/>
          </p:cNvSpPr>
          <p:nvPr>
            <p:ph type="body" sz="quarter" idx="4294967295"/>
          </p:nvPr>
        </p:nvSpPr>
        <p:spPr>
          <a:xfrm>
            <a:off x="2055812" y="4495800"/>
            <a:ext cx="9445625" cy="457200"/>
          </a:xfrm>
        </p:spPr>
        <p:txBody>
          <a:bodyPr>
            <a:normAutofit lnSpcReduction="10000"/>
          </a:bodyPr>
          <a:lstStyle/>
          <a:p>
            <a:r>
              <a:rPr lang="en-US" sz="2666" dirty="0"/>
              <a:t>Titus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EBDE88-44B9-413A-A723-5561B1672A04}"/>
              </a:ext>
            </a:extLst>
          </p:cNvPr>
          <p:cNvSpPr/>
          <p:nvPr/>
        </p:nvSpPr>
        <p:spPr>
          <a:xfrm>
            <a:off x="1827212" y="4343400"/>
            <a:ext cx="29718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1370012" y="838200"/>
            <a:ext cx="9802812" cy="1371600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was Onesimus?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4294967295"/>
          </p:nvPr>
        </p:nvSpPr>
        <p:spPr>
          <a:xfrm>
            <a:off x="1827212" y="5943600"/>
            <a:ext cx="9445625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Third baseman for Red Sox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4294967295"/>
          </p:nvPr>
        </p:nvSpPr>
        <p:spPr>
          <a:xfrm>
            <a:off x="1827212" y="5257800"/>
            <a:ext cx="9445625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wealthy slave owner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1827212" y="4572000"/>
            <a:ext cx="9445625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apostle</a:t>
            </a:r>
          </a:p>
        </p:txBody>
      </p:sp>
      <p:sp>
        <p:nvSpPr>
          <p:cNvPr id="16" name="Rectangle 16"/>
          <p:cNvSpPr>
            <a:spLocks noGrp="1"/>
          </p:cNvSpPr>
          <p:nvPr>
            <p:ph type="body" sz="quarter" idx="4294967295"/>
          </p:nvPr>
        </p:nvSpPr>
        <p:spPr>
          <a:xfrm>
            <a:off x="1827212" y="3886200"/>
            <a:ext cx="9445625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elder on Crete</a:t>
            </a:r>
          </a:p>
        </p:txBody>
      </p:sp>
      <p:sp>
        <p:nvSpPr>
          <p:cNvPr id="17" name="Rectangle 17"/>
          <p:cNvSpPr>
            <a:spLocks noGrp="1"/>
          </p:cNvSpPr>
          <p:nvPr>
            <p:ph type="body" sz="quarter" idx="4294967295"/>
          </p:nvPr>
        </p:nvSpPr>
        <p:spPr>
          <a:xfrm>
            <a:off x="1827212" y="3200400"/>
            <a:ext cx="9445625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runaway slave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E287E8-58D1-49F2-B850-3F00E7003BE9}"/>
              </a:ext>
            </a:extLst>
          </p:cNvPr>
          <p:cNvSpPr/>
          <p:nvPr/>
        </p:nvSpPr>
        <p:spPr>
          <a:xfrm>
            <a:off x="1903412" y="3048000"/>
            <a:ext cx="32766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1446212" y="685800"/>
            <a:ext cx="10258425" cy="1371600"/>
          </a:xfrm>
        </p:spPr>
        <p:txBody>
          <a:bodyPr>
            <a:normAutofit/>
          </a:bodyPr>
          <a:lstStyle/>
          <a:p>
            <a:r>
              <a:rPr lang="en-US" i="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to the Hebrews was written because the recipients were…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4294967295"/>
          </p:nvPr>
        </p:nvSpPr>
        <p:spPr>
          <a:xfrm>
            <a:off x="2284412" y="4473575"/>
            <a:ext cx="9445625" cy="457200"/>
          </a:xfrm>
        </p:spPr>
        <p:txBody>
          <a:bodyPr>
            <a:normAutofit lnSpcReduction="10000"/>
          </a:bodyPr>
          <a:lstStyle/>
          <a:p>
            <a:r>
              <a:rPr lang="en-US" sz="2666" dirty="0"/>
              <a:t>Feeling neglected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4294967295"/>
          </p:nvPr>
        </p:nvSpPr>
        <p:spPr>
          <a:xfrm>
            <a:off x="2284412" y="5200650"/>
            <a:ext cx="9445625" cy="457200"/>
          </a:xfrm>
        </p:spPr>
        <p:txBody>
          <a:bodyPr>
            <a:normAutofit lnSpcReduction="10000"/>
          </a:bodyPr>
          <a:lstStyle/>
          <a:p>
            <a:r>
              <a:rPr lang="en-US" sz="2666" dirty="0"/>
              <a:t>Not getting their email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2284412" y="3124200"/>
            <a:ext cx="9445625" cy="457200"/>
          </a:xfrm>
        </p:spPr>
        <p:txBody>
          <a:bodyPr>
            <a:normAutofit lnSpcReduction="10000"/>
          </a:bodyPr>
          <a:lstStyle/>
          <a:p>
            <a:r>
              <a:rPr lang="en-US" sz="2666" dirty="0"/>
              <a:t>Without a Hebrew Bible</a:t>
            </a:r>
          </a:p>
        </p:txBody>
      </p:sp>
      <p:sp>
        <p:nvSpPr>
          <p:cNvPr id="16" name="Rectangle 16"/>
          <p:cNvSpPr>
            <a:spLocks noGrp="1"/>
          </p:cNvSpPr>
          <p:nvPr>
            <p:ph type="body" sz="quarter" idx="4294967295"/>
          </p:nvPr>
        </p:nvSpPr>
        <p:spPr>
          <a:xfrm>
            <a:off x="2284412" y="3759200"/>
            <a:ext cx="9445625" cy="457200"/>
          </a:xfrm>
        </p:spPr>
        <p:txBody>
          <a:bodyPr>
            <a:noAutofit/>
          </a:bodyPr>
          <a:lstStyle/>
          <a:p>
            <a:r>
              <a:rPr lang="en-US" sz="2666" dirty="0"/>
              <a:t>Without kosher food</a:t>
            </a:r>
          </a:p>
        </p:txBody>
      </p:sp>
      <p:sp>
        <p:nvSpPr>
          <p:cNvPr id="17" name="Rectangle 17"/>
          <p:cNvSpPr>
            <a:spLocks noGrp="1"/>
          </p:cNvSpPr>
          <p:nvPr>
            <p:ph type="body" sz="quarter" idx="4294967295"/>
          </p:nvPr>
        </p:nvSpPr>
        <p:spPr>
          <a:xfrm>
            <a:off x="2284412" y="5867400"/>
            <a:ext cx="9445625" cy="457200"/>
          </a:xfrm>
        </p:spPr>
        <p:txBody>
          <a:bodyPr>
            <a:noAutofit/>
          </a:bodyPr>
          <a:lstStyle/>
          <a:p>
            <a:r>
              <a:rPr lang="en-US" sz="2666" dirty="0"/>
              <a:t>Going back to the Mosaic Law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2252D5-B7C4-491A-A5EA-77DA6DB1444A}"/>
              </a:ext>
            </a:extLst>
          </p:cNvPr>
          <p:cNvSpPr/>
          <p:nvPr/>
        </p:nvSpPr>
        <p:spPr>
          <a:xfrm>
            <a:off x="2284412" y="5791200"/>
            <a:ext cx="58674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1293812" y="685800"/>
            <a:ext cx="10258425" cy="1371600"/>
          </a:xfrm>
        </p:spPr>
        <p:txBody>
          <a:bodyPr>
            <a:noAutofit/>
          </a:bodyPr>
          <a:lstStyle/>
          <a:p>
            <a:r>
              <a:rPr lang="en-US" sz="4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of James teaches us…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4294967295"/>
          </p:nvPr>
        </p:nvSpPr>
        <p:spPr>
          <a:xfrm>
            <a:off x="2284412" y="5943600"/>
            <a:ext cx="9445625" cy="457200"/>
          </a:xfrm>
        </p:spPr>
        <p:txBody>
          <a:bodyPr>
            <a:noAutofit/>
          </a:bodyPr>
          <a:lstStyle/>
          <a:p>
            <a:r>
              <a:rPr lang="en-US" sz="2666" dirty="0"/>
              <a:t>How to be indifferent toward apathy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4294967295"/>
          </p:nvPr>
        </p:nvSpPr>
        <p:spPr>
          <a:xfrm>
            <a:off x="2284412" y="5207000"/>
            <a:ext cx="9445625" cy="457200"/>
          </a:xfrm>
        </p:spPr>
        <p:txBody>
          <a:bodyPr>
            <a:normAutofit lnSpcReduction="10000"/>
          </a:bodyPr>
          <a:lstStyle/>
          <a:p>
            <a:r>
              <a:rPr lang="en-US" sz="2666" dirty="0"/>
              <a:t>How to speak Greek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2284412" y="3221038"/>
            <a:ext cx="9445625" cy="457200"/>
          </a:xfrm>
        </p:spPr>
        <p:txBody>
          <a:bodyPr>
            <a:normAutofit lnSpcReduction="10000"/>
          </a:bodyPr>
          <a:lstStyle/>
          <a:p>
            <a:r>
              <a:rPr lang="en-US" sz="2666" dirty="0"/>
              <a:t>How to witness to Gentiles</a:t>
            </a:r>
          </a:p>
        </p:txBody>
      </p:sp>
      <p:sp>
        <p:nvSpPr>
          <p:cNvPr id="16" name="Rectangle 16"/>
          <p:cNvSpPr>
            <a:spLocks noGrp="1"/>
          </p:cNvSpPr>
          <p:nvPr>
            <p:ph type="body" sz="quarter" idx="4294967295"/>
          </p:nvPr>
        </p:nvSpPr>
        <p:spPr>
          <a:xfrm>
            <a:off x="2284412" y="3835400"/>
            <a:ext cx="9445625" cy="457200"/>
          </a:xfrm>
        </p:spPr>
        <p:txBody>
          <a:bodyPr>
            <a:normAutofit lnSpcReduction="10000"/>
          </a:bodyPr>
          <a:lstStyle/>
          <a:p>
            <a:r>
              <a:rPr lang="en-US" sz="2666" dirty="0"/>
              <a:t>How to find a good astrologer</a:t>
            </a:r>
          </a:p>
        </p:txBody>
      </p:sp>
      <p:sp>
        <p:nvSpPr>
          <p:cNvPr id="17" name="Rectangle 17"/>
          <p:cNvSpPr>
            <a:spLocks noGrp="1"/>
          </p:cNvSpPr>
          <p:nvPr>
            <p:ph type="body" sz="quarter" idx="4294967295"/>
          </p:nvPr>
        </p:nvSpPr>
        <p:spPr>
          <a:xfrm>
            <a:off x="2284412" y="4552950"/>
            <a:ext cx="9445625" cy="457200"/>
          </a:xfrm>
        </p:spPr>
        <p:txBody>
          <a:bodyPr>
            <a:normAutofit lnSpcReduction="10000"/>
          </a:bodyPr>
          <a:lstStyle/>
          <a:p>
            <a:r>
              <a:rPr lang="en-US" sz="2666" dirty="0"/>
              <a:t>How to walk the talk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E5704-965B-4018-81F0-00E96168CB74}"/>
              </a:ext>
            </a:extLst>
          </p:cNvPr>
          <p:cNvSpPr/>
          <p:nvPr/>
        </p:nvSpPr>
        <p:spPr>
          <a:xfrm>
            <a:off x="2208212" y="4419600"/>
            <a:ext cx="42672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F904D0-2069-4FC5-B513-79DE3ABA129D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72054" y="3234711"/>
            <a:ext cx="507868" cy="1015735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graphicFrame>
        <p:nvGraphicFramePr>
          <p:cNvPr id="2" name="Diagram 1"/>
          <p:cNvGraphicFramePr/>
          <p:nvPr/>
        </p:nvGraphicFramePr>
        <p:xfrm>
          <a:off x="455612" y="-744373"/>
          <a:ext cx="11071516" cy="609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own Arrow 2"/>
          <p:cNvSpPr/>
          <p:nvPr/>
        </p:nvSpPr>
        <p:spPr>
          <a:xfrm>
            <a:off x="7870481" y="1033164"/>
            <a:ext cx="812588" cy="1117309"/>
          </a:xfrm>
          <a:prstGeom prst="downArrow">
            <a:avLst/>
          </a:prstGeom>
          <a:solidFill>
            <a:srgbClr val="FF66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4" name="Rectangle 3"/>
          <p:cNvSpPr/>
          <p:nvPr/>
        </p:nvSpPr>
        <p:spPr>
          <a:xfrm>
            <a:off x="1166627" y="3928010"/>
            <a:ext cx="10157354" cy="9141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>
                <a:solidFill>
                  <a:schemeClr val="tx1"/>
                </a:solidFill>
              </a:rPr>
              <a:t>Hebrews, James, </a:t>
            </a:r>
            <a:r>
              <a:rPr lang="en-US" sz="3199" b="1" u="sng" dirty="0">
                <a:solidFill>
                  <a:schemeClr val="tx1"/>
                </a:solidFill>
              </a:rPr>
              <a:t>1, 2 Peter, 1,2, 3 John, Jude</a:t>
            </a:r>
          </a:p>
        </p:txBody>
      </p:sp>
    </p:spTree>
    <p:extLst>
      <p:ext uri="{BB962C8B-B14F-4D97-AF65-F5344CB8AC3E}">
        <p14:creationId xmlns:p14="http://schemas.microsoft.com/office/powerpoint/2010/main" val="30356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</a:t>
            </a:r>
          </a:p>
        </p:txBody>
      </p:sp>
    </p:spTree>
    <p:extLst>
      <p:ext uri="{BB962C8B-B14F-4D97-AF65-F5344CB8AC3E}">
        <p14:creationId xmlns:p14="http://schemas.microsoft.com/office/powerpoint/2010/main" val="2208509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5985" y="4140015"/>
            <a:ext cx="4469236" cy="107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98" dirty="0"/>
              <a:t>PETER</a:t>
            </a:r>
          </a:p>
        </p:txBody>
      </p:sp>
      <p:pic>
        <p:nvPicPr>
          <p:cNvPr id="2050" name="Picture 2" descr="Image result for who was apostle peter">
            <a:extLst>
              <a:ext uri="{FF2B5EF4-FFF2-40B4-BE49-F238E27FC236}">
                <a16:creationId xmlns:a16="http://schemas.microsoft.com/office/drawing/2014/main" id="{E95BAFC2-FA77-4F91-BEE6-DA1935015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2"/>
          <a:stretch/>
        </p:blipFill>
        <p:spPr bwMode="auto">
          <a:xfrm>
            <a:off x="0" y="-18276"/>
            <a:ext cx="4947138" cy="68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42800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A30762-7E67-4B58-AA43-D2853124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B8DEA-B892-476B-8F7E-4A0CBFC88B2D}"/>
              </a:ext>
            </a:extLst>
          </p:cNvPr>
          <p:cNvSpPr txBox="1"/>
          <p:nvPr/>
        </p:nvSpPr>
        <p:spPr>
          <a:xfrm>
            <a:off x="1979612" y="22098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Christians are to </a:t>
            </a:r>
            <a:r>
              <a:rPr lang="en-US" sz="3600" b="1" u="sng" dirty="0">
                <a:solidFill>
                  <a:srgbClr val="FFFF00"/>
                </a:solidFill>
              </a:rPr>
              <a:t>endure suffering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for the sake of Jesus Christ, looking </a:t>
            </a:r>
            <a:r>
              <a:rPr lang="en-US" sz="3600" i="1" dirty="0">
                <a:solidFill>
                  <a:schemeClr val="bg1"/>
                </a:solidFill>
              </a:rPr>
              <a:t>back</a:t>
            </a:r>
            <a:r>
              <a:rPr lang="en-US" sz="3600" dirty="0">
                <a:solidFill>
                  <a:schemeClr val="bg1"/>
                </a:solidFill>
              </a:rPr>
              <a:t> on his sufferings and </a:t>
            </a:r>
            <a:r>
              <a:rPr lang="en-US" sz="3600" i="1" dirty="0">
                <a:solidFill>
                  <a:schemeClr val="bg1"/>
                </a:solidFill>
              </a:rPr>
              <a:t>forward </a:t>
            </a:r>
            <a:r>
              <a:rPr lang="en-US" sz="3600" dirty="0">
                <a:solidFill>
                  <a:schemeClr val="bg1"/>
                </a:solidFill>
              </a:rPr>
              <a:t>to his second coming.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3EC4C-E6B8-4F94-A066-85EB29030AC3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4DF710-A001-4DA7-831F-50E2596C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CC7C86-FBA6-4577-8AD9-1DF23E475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93566"/>
              </p:ext>
            </p:extLst>
          </p:nvPr>
        </p:nvGraphicFramePr>
        <p:xfrm>
          <a:off x="912812" y="1752600"/>
          <a:ext cx="9906000" cy="447387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780854">
                  <a:extLst>
                    <a:ext uri="{9D8B030D-6E8A-4147-A177-3AD203B41FA5}">
                      <a16:colId xmlns:a16="http://schemas.microsoft.com/office/drawing/2014/main" val="3803611023"/>
                    </a:ext>
                  </a:extLst>
                </a:gridCol>
                <a:gridCol w="8125146">
                  <a:extLst>
                    <a:ext uri="{9D8B030D-6E8A-4147-A177-3AD203B41FA5}">
                      <a16:colId xmlns:a16="http://schemas.microsoft.com/office/drawing/2014/main" val="2981327309"/>
                    </a:ext>
                  </a:extLst>
                </a:gridCol>
              </a:tblGrid>
              <a:tr h="108357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Author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Apostle Peter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704190"/>
                  </a:ext>
                </a:extLst>
              </a:tr>
              <a:tr h="121708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Recipients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God's elect, strangers in the world, scattered throughout Pontus, Galatia, Cappadocia, Asia and Bithynia (1:1, 4:3-4)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19351"/>
                  </a:ext>
                </a:extLst>
              </a:tr>
              <a:tr h="10866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Where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 was probably in Rome (called “Babylon” in 5:31)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32452"/>
                  </a:ext>
                </a:extLst>
              </a:tr>
              <a:tr h="10866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When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 62-63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01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2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ble maps galatia">
            <a:extLst>
              <a:ext uri="{FF2B5EF4-FFF2-40B4-BE49-F238E27FC236}">
                <a16:creationId xmlns:a16="http://schemas.microsoft.com/office/drawing/2014/main" id="{EC80FC03-659E-4272-8270-66DDE6ACB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88" y="0"/>
            <a:ext cx="1223436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16AD4D1-38C0-4F21-8354-29104895AB18}"/>
              </a:ext>
            </a:extLst>
          </p:cNvPr>
          <p:cNvGrpSpPr/>
          <p:nvPr/>
        </p:nvGrpSpPr>
        <p:grpSpPr>
          <a:xfrm>
            <a:off x="4494212" y="1676400"/>
            <a:ext cx="7467600" cy="4191000"/>
            <a:chOff x="4494212" y="1600200"/>
            <a:chExt cx="7467600" cy="41910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3C19FBD-9BFD-410C-A800-B49C712813CE}"/>
                </a:ext>
              </a:extLst>
            </p:cNvPr>
            <p:cNvSpPr/>
            <p:nvPr/>
          </p:nvSpPr>
          <p:spPr>
            <a:xfrm>
              <a:off x="4494212" y="1600200"/>
              <a:ext cx="7467600" cy="41910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C7B8252-C6D7-4241-8874-12EBE9E28AD1}"/>
                </a:ext>
              </a:extLst>
            </p:cNvPr>
            <p:cNvCxnSpPr/>
            <p:nvPr/>
          </p:nvCxnSpPr>
          <p:spPr>
            <a:xfrm>
              <a:off x="9904412" y="3048000"/>
              <a:ext cx="1371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7D2D196-4FF1-4A36-9324-9DDE48185D99}"/>
                </a:ext>
              </a:extLst>
            </p:cNvPr>
            <p:cNvCxnSpPr>
              <a:cxnSpLocks/>
            </p:cNvCxnSpPr>
            <p:nvPr/>
          </p:nvCxnSpPr>
          <p:spPr>
            <a:xfrm rot="-960000">
              <a:off x="8049045" y="3389431"/>
              <a:ext cx="1371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453883-59ED-4C16-B79B-4AF7BA4B62FA}"/>
                </a:ext>
              </a:extLst>
            </p:cNvPr>
            <p:cNvCxnSpPr/>
            <p:nvPr/>
          </p:nvCxnSpPr>
          <p:spPr>
            <a:xfrm>
              <a:off x="9142412" y="4267200"/>
              <a:ext cx="201168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9DC9474-4631-46CE-A077-C3E5CF9B7BB3}"/>
                </a:ext>
              </a:extLst>
            </p:cNvPr>
            <p:cNvCxnSpPr>
              <a:cxnSpLocks/>
            </p:cNvCxnSpPr>
            <p:nvPr/>
          </p:nvCxnSpPr>
          <p:spPr>
            <a:xfrm rot="-360000">
              <a:off x="6634486" y="2738686"/>
              <a:ext cx="1371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3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042BC6-034A-466F-B488-DCBEBD93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914400"/>
            <a:ext cx="8867776" cy="4800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F9D598-3A46-40DB-BD61-8BD419C471FF}"/>
              </a:ext>
            </a:extLst>
          </p:cNvPr>
          <p:cNvSpPr/>
          <p:nvPr/>
        </p:nvSpPr>
        <p:spPr>
          <a:xfrm>
            <a:off x="1674812" y="4495800"/>
            <a:ext cx="8839200" cy="609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8B7FF5-CFBE-443E-BEBD-7E179FAE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 in this 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A15B8-DAB2-4BAE-9EE4-7703A15C03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8012" y="1600200"/>
            <a:ext cx="100584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49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8612" y="685800"/>
            <a:ext cx="8711142" cy="640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“Praise be to the God and Father of our Lord Jesus Christ! In his great mercy he has given us new birth into a living hope through the resurrection of Jesus Christ from the dead,  and into an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inheritance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can never perish, spoil or fade-- kept in heaven for you…”</a:t>
            </a: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1:3-4</a:t>
            </a: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24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huffingtonpost.com/2015-01-20-GeneralisedAnxietyDisorder1080pwallpaperdeskt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-152400"/>
            <a:ext cx="10652525" cy="798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4412" y="457200"/>
            <a:ext cx="5057805" cy="279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2" dirty="0"/>
              <a:t>Cast all your </a:t>
            </a:r>
            <a:r>
              <a:rPr lang="en-US" sz="3732" b="1" dirty="0"/>
              <a:t>ANXIETY</a:t>
            </a:r>
            <a:r>
              <a:rPr lang="en-US" sz="3732" dirty="0"/>
              <a:t> </a:t>
            </a:r>
          </a:p>
          <a:p>
            <a:pPr algn="ctr"/>
            <a:r>
              <a:rPr lang="en-US" sz="3732" dirty="0"/>
              <a:t>on him because he cares for you.</a:t>
            </a:r>
          </a:p>
          <a:p>
            <a:pPr algn="ctr"/>
            <a:r>
              <a:rPr lang="en-US" sz="2666" dirty="0"/>
              <a:t>1 Peter 5:7</a:t>
            </a:r>
          </a:p>
          <a:p>
            <a:pPr algn="ctr"/>
            <a:endParaRPr lang="en-US" sz="3732" dirty="0"/>
          </a:p>
        </p:txBody>
      </p:sp>
    </p:spTree>
    <p:extLst>
      <p:ext uri="{BB962C8B-B14F-4D97-AF65-F5344CB8AC3E}">
        <p14:creationId xmlns:p14="http://schemas.microsoft.com/office/powerpoint/2010/main" val="13144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orner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2209800"/>
            <a:ext cx="690187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4212" y="381000"/>
            <a:ext cx="10134838" cy="2585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JESUS the </a:t>
            </a:r>
            <a:r>
              <a:rPr lang="en-US" sz="6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cornerstone</a:t>
            </a:r>
            <a:r>
              <a:rPr lang="en-US" sz="6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en-US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en-US" sz="4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426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Peter 2:6</a:t>
            </a:r>
            <a:endParaRPr lang="en-US" sz="319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en-US" sz="479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0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46812" y="304800"/>
            <a:ext cx="5100127" cy="427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Always be prepared to     </a:t>
            </a:r>
            <a:r>
              <a:rPr lang="en-US" sz="4799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give an answer </a:t>
            </a:r>
          </a:p>
          <a:p>
            <a:endParaRPr lang="en-US" sz="4799" i="1" u="sng" dirty="0">
              <a:cs typeface="Arial" pitchFamily="34" charset="0"/>
            </a:endParaRPr>
          </a:p>
          <a:p>
            <a:pPr algn="ctr"/>
            <a:r>
              <a:rPr lang="en-US" sz="3199" i="1" dirty="0">
                <a:cs typeface="Arial" pitchFamily="34" charset="0"/>
              </a:rPr>
              <a:t>1 Peter 3:15</a:t>
            </a:r>
            <a:endParaRPr lang="en-US" sz="4266" i="1" dirty="0">
              <a:cs typeface="Arial" pitchFamily="34" charset="0"/>
            </a:endParaRPr>
          </a:p>
          <a:p>
            <a:endParaRPr lang="en-US" sz="4799" dirty="0">
              <a:cs typeface="Arial" pitchFamily="34" charset="0"/>
            </a:endParaRPr>
          </a:p>
        </p:txBody>
      </p:sp>
      <p:pic>
        <p:nvPicPr>
          <p:cNvPr id="1026" name="Picture 2" descr="http://www.thegrowthcoachhouston.com/wp-content/uploads/2012/07/Selling-Conversation-2-people-0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-152400"/>
            <a:ext cx="6030929" cy="798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92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11730" b="1" dirty="0"/>
              <a:t>2 Peter</a:t>
            </a:r>
          </a:p>
        </p:txBody>
      </p:sp>
    </p:spTree>
    <p:extLst>
      <p:ext uri="{BB962C8B-B14F-4D97-AF65-F5344CB8AC3E}">
        <p14:creationId xmlns:p14="http://schemas.microsoft.com/office/powerpoint/2010/main" val="3705951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3B1A42-51E0-4A0C-BEEA-16A22E28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32DB8-4103-4762-A632-36B1D62DFAFE}"/>
              </a:ext>
            </a:extLst>
          </p:cNvPr>
          <p:cNvSpPr txBox="1"/>
          <p:nvPr/>
        </p:nvSpPr>
        <p:spPr>
          <a:xfrm>
            <a:off x="2284412" y="19812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It is God’s grace, through Jesus Christ, that truly </a:t>
            </a:r>
            <a:r>
              <a:rPr lang="en-US" sz="3600" b="1" u="sng" dirty="0">
                <a:solidFill>
                  <a:srgbClr val="FFFF00"/>
                </a:solidFill>
              </a:rPr>
              <a:t>transforms and empowers</a:t>
            </a:r>
            <a:r>
              <a:rPr lang="en-US" sz="3600" dirty="0">
                <a:solidFill>
                  <a:schemeClr val="bg1"/>
                </a:solidFill>
              </a:rPr>
              <a:t> Christians to live righteously, even in the face of opposition and false teachings.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3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E20F8-986A-4846-87AF-19B6E33A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 in this 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52A80-2BA2-4EC1-B858-B6B6FFF6CD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447800"/>
            <a:ext cx="7530783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6365F0AE-56AB-4BC2-9C9C-B6F2B7F4D80C}"/>
              </a:ext>
            </a:extLst>
          </p:cNvPr>
          <p:cNvSpPr/>
          <p:nvPr/>
        </p:nvSpPr>
        <p:spPr>
          <a:xfrm>
            <a:off x="6704012" y="3810000"/>
            <a:ext cx="4724400" cy="2286000"/>
          </a:xfrm>
          <a:prstGeom prst="flowChartAlternateProcess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 and mature spiritually </a:t>
            </a:r>
          </a:p>
        </p:txBody>
      </p:sp>
    </p:spTree>
    <p:extLst>
      <p:ext uri="{BB962C8B-B14F-4D97-AF65-F5344CB8AC3E}">
        <p14:creationId xmlns:p14="http://schemas.microsoft.com/office/powerpoint/2010/main" val="7515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8B5B60-75AD-4A1E-BDA6-2CA5189789DB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give 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95" y="18019"/>
            <a:ext cx="10468897" cy="676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3612" y="2895600"/>
            <a:ext cx="4266089" cy="3046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99" dirty="0">
                <a:solidFill>
                  <a:schemeClr val="bg1"/>
                </a:solidFill>
                <a:latin typeface="Aegyptus" panose="020405020508060A0203" pitchFamily="18" charset="0"/>
                <a:ea typeface="Aegyptus" panose="020405020508060A0203" pitchFamily="18" charset="0"/>
              </a:rPr>
              <a:t>Ever feel like you can’t live the Christian life?</a:t>
            </a:r>
          </a:p>
        </p:txBody>
      </p:sp>
    </p:spTree>
    <p:extLst>
      <p:ext uri="{BB962C8B-B14F-4D97-AF65-F5344CB8AC3E}">
        <p14:creationId xmlns:p14="http://schemas.microsoft.com/office/powerpoint/2010/main" val="200571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ke\Pictures\Other Pics\Biblical\Help, hand, friendshi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b="29543"/>
          <a:stretch/>
        </p:blipFill>
        <p:spPr bwMode="auto">
          <a:xfrm>
            <a:off x="1919278" y="2971800"/>
            <a:ext cx="7958799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4212" y="533400"/>
            <a:ext cx="10428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cs typeface="Arial" pitchFamily="34" charset="0"/>
              </a:rPr>
              <a:t> “</a:t>
            </a:r>
            <a:r>
              <a:rPr lang="en-US" sz="3600" u="sng" dirty="0">
                <a:solidFill>
                  <a:schemeClr val="bg1"/>
                </a:solidFill>
                <a:cs typeface="Arial" pitchFamily="34" charset="0"/>
              </a:rPr>
              <a:t>His divine power has given us everything we need</a:t>
            </a:r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 for life and godliness through our knowledge of him who called us by his own glory and goodness.” </a:t>
            </a:r>
            <a:r>
              <a:rPr lang="en-US" i="1" dirty="0">
                <a:solidFill>
                  <a:schemeClr val="bg1"/>
                </a:solidFill>
                <a:cs typeface="Arial" pitchFamily="34" charset="0"/>
              </a:rPr>
              <a:t>2 Peter 1:3</a:t>
            </a:r>
          </a:p>
        </p:txBody>
      </p:sp>
    </p:spTree>
    <p:extLst>
      <p:ext uri="{BB962C8B-B14F-4D97-AF65-F5344CB8AC3E}">
        <p14:creationId xmlns:p14="http://schemas.microsoft.com/office/powerpoint/2010/main" val="1936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B92B5E-BDE2-4496-82DA-86CE61B5B219}"/>
              </a:ext>
            </a:extLst>
          </p:cNvPr>
          <p:cNvSpPr/>
          <p:nvPr/>
        </p:nvSpPr>
        <p:spPr>
          <a:xfrm>
            <a:off x="0" y="-34247"/>
            <a:ext cx="6170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571B0-32BA-4C78-8CD3-4261E7990F37}"/>
              </a:ext>
            </a:extLst>
          </p:cNvPr>
          <p:cNvSpPr/>
          <p:nvPr/>
        </p:nvSpPr>
        <p:spPr>
          <a:xfrm>
            <a:off x="379412" y="1567458"/>
            <a:ext cx="5257799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HERMENEUTICS CLASS</a:t>
            </a:r>
          </a:p>
          <a:p>
            <a:pPr algn="ctr"/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MAY 5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F132C30-AAA2-48D7-AE36-8755B3F5B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6727743" y="533440"/>
            <a:ext cx="4470400" cy="5804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EB8F67-1EA5-46C0-AE7E-71F1E6E87C80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bench press 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1786"/>
            <a:ext cx="9141619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73661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065212" y="152400"/>
            <a:ext cx="8651876" cy="13208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 you name them?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317" y="1854094"/>
            <a:ext cx="3163211" cy="4164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6" name="Picture 8" descr="http://www.extrasformovies.com/images/angelina_joli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1174" y="1854095"/>
            <a:ext cx="3154934" cy="4164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8" name="Picture 10" descr="http://www.aboutfacesentertainers.com/images/impersonators/reichle_g/reichle_g_pierc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9395" y="1854096"/>
            <a:ext cx="2787326" cy="4164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51612" y="1524000"/>
            <a:ext cx="5463476" cy="370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Why is Jesus taking so long to come back?</a:t>
            </a:r>
            <a:endParaRPr lang="en-US" sz="3732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en-US" sz="3732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(Hint: 2 Pet. 3:8-10)</a:t>
            </a:r>
          </a:p>
        </p:txBody>
      </p:sp>
      <p:pic>
        <p:nvPicPr>
          <p:cNvPr id="3074" name="Picture 2" descr="http://melissafrei.com/wp-content/uploads/2011/09/woman-waiting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304800"/>
            <a:ext cx="4114800" cy="617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3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1, 2, 3 John</a:t>
            </a:r>
          </a:p>
        </p:txBody>
      </p:sp>
      <p:pic>
        <p:nvPicPr>
          <p:cNvPr id="2" name="Picture 2" descr="Cappuccino PNG alpha channel clipart images (pictures) with transparent  background. Free downloading.">
            <a:extLst>
              <a:ext uri="{FF2B5EF4-FFF2-40B4-BE49-F238E27FC236}">
                <a16:creationId xmlns:a16="http://schemas.microsoft.com/office/drawing/2014/main" id="{533E4600-34D3-4F71-B0F4-1C99D8AF3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58" y="3429000"/>
            <a:ext cx="472225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9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r="6190"/>
          <a:stretch/>
        </p:blipFill>
        <p:spPr bwMode="auto">
          <a:xfrm>
            <a:off x="6270415" y="762000"/>
            <a:ext cx="5897986" cy="5070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7212" y="1676400"/>
            <a:ext cx="2640912" cy="99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5" b="1" dirty="0"/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2289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0B9FE1-96DE-47AC-B6F0-E2FFC3A8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 (1 John)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B215D-C9B6-4170-8F99-F6252E00E16F}"/>
              </a:ext>
            </a:extLst>
          </p:cNvPr>
          <p:cNvSpPr txBox="1"/>
          <p:nvPr/>
        </p:nvSpPr>
        <p:spPr>
          <a:xfrm>
            <a:off x="2132012" y="1905000"/>
            <a:ext cx="8001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John calls the readers back to the </a:t>
            </a:r>
            <a:r>
              <a:rPr lang="en-US" sz="3600" b="1" u="sng" dirty="0">
                <a:solidFill>
                  <a:srgbClr val="FFFF00"/>
                </a:solidFill>
              </a:rPr>
              <a:t>three basics of the Christian life</a:t>
            </a:r>
            <a:r>
              <a:rPr lang="en-US" sz="3600" dirty="0">
                <a:solidFill>
                  <a:schemeClr val="bg1"/>
                </a:solidFill>
              </a:rPr>
              <a:t>:    1) knowing biblical truths, 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2) living obedient lives, 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3) and being completely devoted to God. 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1A4A-3A99-4337-9E6B-6508269E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 (2 John)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0009F-7129-4943-8E58-0C24F2C812F4}"/>
              </a:ext>
            </a:extLst>
          </p:cNvPr>
          <p:cNvSpPr txBox="1"/>
          <p:nvPr/>
        </p:nvSpPr>
        <p:spPr>
          <a:xfrm>
            <a:off x="2360612" y="2438400"/>
            <a:ext cx="7086600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US" sz="4000" dirty="0">
                <a:solidFill>
                  <a:schemeClr val="bg1"/>
                </a:solidFill>
              </a:rPr>
              <a:t>Live in God’s </a:t>
            </a:r>
            <a:r>
              <a:rPr lang="en-US" sz="4000" b="1" u="sng" dirty="0">
                <a:solidFill>
                  <a:srgbClr val="FFFF00"/>
                </a:solidFill>
              </a:rPr>
              <a:t>amazing love</a:t>
            </a:r>
            <a:r>
              <a:rPr lang="en-US" sz="4000" dirty="0">
                <a:solidFill>
                  <a:schemeClr val="bg1"/>
                </a:solidFill>
              </a:rPr>
              <a:t>, and not to God only but to other people as well.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43D1-ED6B-414A-96D6-25131340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 (3 John)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1C1F5-8ED8-4B4D-8E11-7B438C41919A}"/>
              </a:ext>
            </a:extLst>
          </p:cNvPr>
          <p:cNvSpPr txBox="1"/>
          <p:nvPr/>
        </p:nvSpPr>
        <p:spPr>
          <a:xfrm>
            <a:off x="2132012" y="23622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Live your life in the </a:t>
            </a:r>
            <a:r>
              <a:rPr lang="en-US" sz="3200" b="1" u="sng" dirty="0">
                <a:solidFill>
                  <a:srgbClr val="FFFF00"/>
                </a:solidFill>
              </a:rPr>
              <a:t>truth of God’s Word</a:t>
            </a:r>
            <a:r>
              <a:rPr lang="en-US" sz="3200" dirty="0">
                <a:solidFill>
                  <a:schemeClr val="bg1"/>
                </a:solidFill>
              </a:rPr>
              <a:t>, and let your love for fellow believers be expressed openly, especially through hospitality to itinerant Christian workers.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669BCE-4E44-498B-9B82-129469885D4E}"/>
              </a:ext>
            </a:extLst>
          </p:cNvPr>
          <p:cNvSpPr/>
          <p:nvPr/>
        </p:nvSpPr>
        <p:spPr>
          <a:xfrm>
            <a:off x="0" y="0"/>
            <a:ext cx="411321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5063FB-E60C-42D1-BD2B-418F91261696}"/>
              </a:ext>
            </a:extLst>
          </p:cNvPr>
          <p:cNvSpPr/>
          <p:nvPr/>
        </p:nvSpPr>
        <p:spPr>
          <a:xfrm>
            <a:off x="4113212" y="0"/>
            <a:ext cx="35052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7EB57-6B57-42B4-8E83-D26D56A82638}"/>
              </a:ext>
            </a:extLst>
          </p:cNvPr>
          <p:cNvSpPr/>
          <p:nvPr/>
        </p:nvSpPr>
        <p:spPr>
          <a:xfrm>
            <a:off x="7618411" y="0"/>
            <a:ext cx="457041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4703D9-900C-4097-96CD-00D52778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788" y="-152400"/>
            <a:ext cx="118872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1, 2, 3 John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5A3B20-449C-44DC-B941-D802E9B6601B}"/>
              </a:ext>
            </a:extLst>
          </p:cNvPr>
          <p:cNvGrpSpPr/>
          <p:nvPr/>
        </p:nvGrpSpPr>
        <p:grpSpPr>
          <a:xfrm>
            <a:off x="150812" y="990600"/>
            <a:ext cx="3810000" cy="4998660"/>
            <a:chOff x="227012" y="1447800"/>
            <a:chExt cx="3810000" cy="4998660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1ECF25C6-B185-47E4-ACC3-A432815B41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3" t="13252" r="8626" b="10727"/>
            <a:stretch/>
          </p:blipFill>
          <p:spPr bwMode="auto">
            <a:xfrm>
              <a:off x="265112" y="2057400"/>
              <a:ext cx="3733800" cy="2723913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6C2E0B-AE6C-4A1A-9166-42DC3A7C9153}"/>
                </a:ext>
              </a:extLst>
            </p:cNvPr>
            <p:cNvSpPr txBox="1"/>
            <p:nvPr/>
          </p:nvSpPr>
          <p:spPr>
            <a:xfrm>
              <a:off x="227012" y="4876800"/>
              <a:ext cx="3810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Give them the “Jesus test” </a:t>
              </a:r>
            </a:p>
            <a:p>
              <a:pPr algn="ctr"/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(1 John 4:1-3)</a:t>
              </a:r>
              <a:r>
                <a:rPr lang="en-US" dirty="0"/>
                <a:t> </a:t>
              </a:r>
            </a:p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E58B51-0105-4219-A93A-5E1D0569CFBD}"/>
                </a:ext>
              </a:extLst>
            </p:cNvPr>
            <p:cNvSpPr/>
            <p:nvPr/>
          </p:nvSpPr>
          <p:spPr>
            <a:xfrm>
              <a:off x="1499304" y="1447800"/>
              <a:ext cx="914400" cy="83820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C092B6-B63F-4C89-9BD8-5E7376A5D34E}"/>
              </a:ext>
            </a:extLst>
          </p:cNvPr>
          <p:cNvGrpSpPr/>
          <p:nvPr/>
        </p:nvGrpSpPr>
        <p:grpSpPr>
          <a:xfrm>
            <a:off x="4113212" y="1371600"/>
            <a:ext cx="3429000" cy="5499243"/>
            <a:chOff x="4113212" y="1358757"/>
            <a:chExt cx="3429000" cy="5499243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CAC87CC1-7317-4085-9F81-734E720893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2"/>
            <a:stretch/>
          </p:blipFill>
          <p:spPr bwMode="auto">
            <a:xfrm>
              <a:off x="4277166" y="2057400"/>
              <a:ext cx="3101092" cy="2743200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D51248-A5A3-41CF-8E75-9D723DB4CD50}"/>
                </a:ext>
              </a:extLst>
            </p:cNvPr>
            <p:cNvSpPr txBox="1"/>
            <p:nvPr/>
          </p:nvSpPr>
          <p:spPr>
            <a:xfrm>
              <a:off x="4113212" y="4919008"/>
              <a:ext cx="3429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Genuinely care for and love fellow Christians </a:t>
              </a:r>
            </a:p>
            <a:p>
              <a:pPr algn="ctr"/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(2 John 5-6) </a:t>
              </a:r>
            </a:p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D54781E-F46F-4C49-8F42-A6872A03C3CC}"/>
                </a:ext>
              </a:extLst>
            </p:cNvPr>
            <p:cNvSpPr/>
            <p:nvPr/>
          </p:nvSpPr>
          <p:spPr>
            <a:xfrm>
              <a:off x="5256212" y="1358757"/>
              <a:ext cx="914400" cy="83820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2FEE5B-C3BC-4B13-BBF4-010CF0CFC354}"/>
              </a:ext>
            </a:extLst>
          </p:cNvPr>
          <p:cNvGrpSpPr/>
          <p:nvPr/>
        </p:nvGrpSpPr>
        <p:grpSpPr>
          <a:xfrm>
            <a:off x="7847012" y="1828800"/>
            <a:ext cx="3901257" cy="4876800"/>
            <a:chOff x="7770812" y="1295400"/>
            <a:chExt cx="3901257" cy="4876800"/>
          </a:xfrm>
        </p:grpSpPr>
        <p:pic>
          <p:nvPicPr>
            <p:cNvPr id="2054" name="Picture 6" descr="This is what Christmas is about.">
              <a:extLst>
                <a:ext uri="{FF2B5EF4-FFF2-40B4-BE49-F238E27FC236}">
                  <a16:creationId xmlns:a16="http://schemas.microsoft.com/office/drawing/2014/main" id="{F6FE8846-32F7-48F6-ACFB-F5174D518A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99"/>
            <a:stretch/>
          </p:blipFill>
          <p:spPr bwMode="auto">
            <a:xfrm>
              <a:off x="7770812" y="2057400"/>
              <a:ext cx="3901257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3D838B-278E-4A30-86F0-E939BD6E13DC}"/>
                </a:ext>
              </a:extLst>
            </p:cNvPr>
            <p:cNvSpPr txBox="1"/>
            <p:nvPr/>
          </p:nvSpPr>
          <p:spPr>
            <a:xfrm>
              <a:off x="8197440" y="4971871"/>
              <a:ext cx="304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Show hospitality to missionaries </a:t>
              </a:r>
            </a:p>
            <a:p>
              <a:pPr algn="ctr"/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(3 John 8)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1BDF863-F8A1-409A-A6FE-CAB346D07993}"/>
                </a:ext>
              </a:extLst>
            </p:cNvPr>
            <p:cNvSpPr/>
            <p:nvPr/>
          </p:nvSpPr>
          <p:spPr>
            <a:xfrm>
              <a:off x="9294812" y="1295400"/>
              <a:ext cx="914400" cy="838200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9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Jude</a:t>
            </a:r>
          </a:p>
        </p:txBody>
      </p:sp>
    </p:spTree>
    <p:extLst>
      <p:ext uri="{BB962C8B-B14F-4D97-AF65-F5344CB8AC3E}">
        <p14:creationId xmlns:p14="http://schemas.microsoft.com/office/powerpoint/2010/main" val="219291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ger pushing space bar button on laptop keyboard | Premium Photo">
            <a:extLst>
              <a:ext uri="{FF2B5EF4-FFF2-40B4-BE49-F238E27FC236}">
                <a16:creationId xmlns:a16="http://schemas.microsoft.com/office/drawing/2014/main" id="{9C7E25A3-CA83-4D27-8F14-822B7124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59" y="1296511"/>
            <a:ext cx="5788184" cy="3855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89AFA-9D98-4A7C-A985-8B44045DE14D}"/>
              </a:ext>
            </a:extLst>
          </p:cNvPr>
          <p:cNvSpPr txBox="1"/>
          <p:nvPr/>
        </p:nvSpPr>
        <p:spPr>
          <a:xfrm>
            <a:off x="6094412" y="5155300"/>
            <a:ext cx="5381996" cy="115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9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…to speak, press and hold the </a:t>
            </a:r>
            <a:r>
              <a:rPr lang="en-US" sz="373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bar</a:t>
            </a:r>
            <a:r>
              <a:rPr lang="en-US" sz="373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19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DC4BC7-0A0C-44EF-81DB-6586CD58AF1C}"/>
              </a:ext>
            </a:extLst>
          </p:cNvPr>
          <p:cNvGrpSpPr/>
          <p:nvPr/>
        </p:nvGrpSpPr>
        <p:grpSpPr>
          <a:xfrm>
            <a:off x="610871" y="-27662"/>
            <a:ext cx="4671166" cy="6096887"/>
            <a:chOff x="2647950" y="0"/>
            <a:chExt cx="3846910" cy="5143500"/>
          </a:xfrm>
        </p:grpSpPr>
        <p:pic>
          <p:nvPicPr>
            <p:cNvPr id="5" name="Picture 2" descr="Clip.Cookdiary.net - Sign Clipart man 6 - 1795 X 2400 for Android ...">
              <a:extLst>
                <a:ext uri="{FF2B5EF4-FFF2-40B4-BE49-F238E27FC236}">
                  <a16:creationId xmlns:a16="http://schemas.microsoft.com/office/drawing/2014/main" id="{8878EE72-BD3B-4991-8516-CF1EEC986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0"/>
              <a:ext cx="3846910" cy="5143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448478-90F1-46AD-83C9-E9F6A44396DC}"/>
                </a:ext>
              </a:extLst>
            </p:cNvPr>
            <p:cNvSpPr txBox="1"/>
            <p:nvPr/>
          </p:nvSpPr>
          <p:spPr>
            <a:xfrm>
              <a:off x="3287486" y="1447801"/>
              <a:ext cx="2688771" cy="1461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5" dirty="0"/>
                <a:t>Please mute your mic until you are ready to speak. Thanks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-153988" y="4876800"/>
            <a:ext cx="6170612" cy="1295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Jude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475412" y="1905000"/>
            <a:ext cx="5334000" cy="400367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Clr>
                <a:srgbClr val="FFFF00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apostle of Jesus</a:t>
            </a:r>
          </a:p>
          <a:p>
            <a:pPr>
              <a:spcAft>
                <a:spcPts val="800"/>
              </a:spcAft>
              <a:buClr>
                <a:srgbClr val="FFFF00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Half-brother of Jesus, and brother of James</a:t>
            </a:r>
          </a:p>
          <a:p>
            <a:pPr>
              <a:spcAft>
                <a:spcPts val="800"/>
              </a:spcAft>
              <a:buClr>
                <a:srgbClr val="FFFF00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Probably became a believer after Jesus’ resurrection</a:t>
            </a:r>
          </a:p>
          <a:p>
            <a:pPr>
              <a:spcAft>
                <a:spcPts val="800"/>
              </a:spcAft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212" y="152400"/>
            <a:ext cx="4114800" cy="522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0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1CDD46-6C32-422F-979C-43E31C6E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CDD9F-A28E-4914-9331-1E35707AA8A4}"/>
              </a:ext>
            </a:extLst>
          </p:cNvPr>
          <p:cNvSpPr txBox="1"/>
          <p:nvPr/>
        </p:nvSpPr>
        <p:spPr>
          <a:xfrm>
            <a:off x="2055812" y="21336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 careful about following </a:t>
            </a:r>
            <a:r>
              <a:rPr lang="en-US" sz="3200" b="1" u="sng" dirty="0">
                <a:solidFill>
                  <a:srgbClr val="FFFF00"/>
                </a:solidFill>
              </a:rPr>
              <a:t>false teachers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who have surreptitiously infiltrated the church and perverted the truth of God’s Word. The church is to defend the truth aggressively against such false teachers.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272CAE-7D70-4AEF-80EA-4893B21F7859}"/>
              </a:ext>
            </a:extLst>
          </p:cNvPr>
          <p:cNvSpPr/>
          <p:nvPr/>
        </p:nvSpPr>
        <p:spPr>
          <a:xfrm>
            <a:off x="-4216" y="0"/>
            <a:ext cx="12188825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8012" y="502920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“I’m under God’s grace so I can live any way I want”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Image result for party people">
            <a:extLst>
              <a:ext uri="{FF2B5EF4-FFF2-40B4-BE49-F238E27FC236}">
                <a16:creationId xmlns:a16="http://schemas.microsoft.com/office/drawing/2014/main" id="{FAFA0218-CC29-4026-8A60-8327FA88B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457199"/>
            <a:ext cx="9601200" cy="41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968FA-C53D-4EC4-AAE8-72F0C8E676C8}"/>
              </a:ext>
            </a:extLst>
          </p:cNvPr>
          <p:cNvSpPr/>
          <p:nvPr/>
        </p:nvSpPr>
        <p:spPr>
          <a:xfrm>
            <a:off x="6170612" y="0"/>
            <a:ext cx="6018213" cy="6858000"/>
          </a:xfrm>
          <a:prstGeom prst="rect">
            <a:avLst/>
          </a:prstGeom>
          <a:solidFill>
            <a:srgbClr val="1A5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A6421F-306A-4ED9-A2B3-30AA2DAB6969}"/>
              </a:ext>
            </a:extLst>
          </p:cNvPr>
          <p:cNvSpPr/>
          <p:nvPr/>
        </p:nvSpPr>
        <p:spPr>
          <a:xfrm>
            <a:off x="0" y="0"/>
            <a:ext cx="6170612" cy="6858000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78B16-D2E5-454D-99F5-9C99EE1B2B7C}"/>
              </a:ext>
            </a:extLst>
          </p:cNvPr>
          <p:cNvSpPr txBox="1"/>
          <p:nvPr/>
        </p:nvSpPr>
        <p:spPr>
          <a:xfrm>
            <a:off x="684212" y="13716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to look for in this book</a:t>
            </a:r>
          </a:p>
        </p:txBody>
      </p:sp>
      <p:pic>
        <p:nvPicPr>
          <p:cNvPr id="5" name="Picture 4" descr="REAL DEAL MANHOOD: Men and Friendship">
            <a:extLst>
              <a:ext uri="{FF2B5EF4-FFF2-40B4-BE49-F238E27FC236}">
                <a16:creationId xmlns:a16="http://schemas.microsoft.com/office/drawing/2014/main" id="{6C552F1E-CFBD-4F19-9CE9-296812DC2BE2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838200"/>
            <a:ext cx="55626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BAF1F9-4623-499C-943E-C04343E455D6}"/>
              </a:ext>
            </a:extLst>
          </p:cNvPr>
          <p:cNvSpPr txBox="1"/>
          <p:nvPr/>
        </p:nvSpPr>
        <p:spPr>
          <a:xfrm>
            <a:off x="6704012" y="40386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those who have been influenced by these heresies</a:t>
            </a:r>
          </a:p>
        </p:txBody>
      </p:sp>
    </p:spTree>
    <p:extLst>
      <p:ext uri="{BB962C8B-B14F-4D97-AF65-F5344CB8AC3E}">
        <p14:creationId xmlns:p14="http://schemas.microsoft.com/office/powerpoint/2010/main" val="16126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8256" y="377952"/>
            <a:ext cx="5448886" cy="132521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539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 Next Week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8212" y="2590800"/>
            <a:ext cx="5472941" cy="175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</a:t>
            </a:r>
          </a:p>
          <a:p>
            <a:pPr algn="ctr"/>
            <a:r>
              <a:rPr lang="en-US" sz="53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B3881-CB34-4162-A724-4223119F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8" y="1817202"/>
            <a:ext cx="5270464" cy="35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9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AF02E6-DA55-44AC-A0A9-7290870B17AB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D20B9-696B-4B1F-827F-96799E254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6" y="483367"/>
            <a:ext cx="11418607" cy="48501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F75CB1-F280-443D-B8DE-CE1204C0F9AA}"/>
              </a:ext>
            </a:extLst>
          </p:cNvPr>
          <p:cNvSpPr/>
          <p:nvPr/>
        </p:nvSpPr>
        <p:spPr>
          <a:xfrm>
            <a:off x="-1" y="5180532"/>
            <a:ext cx="12188825" cy="101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2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 </a:t>
            </a:r>
            <a:r>
              <a:rPr lang="en-US" sz="3732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Eddow</a:t>
            </a:r>
            <a:endParaRPr lang="en-US" sz="3732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CAB00-2617-4D3C-8BE9-E6C0AEE86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02"/>
          <a:stretch/>
        </p:blipFill>
        <p:spPr>
          <a:xfrm>
            <a:off x="407775" y="1601155"/>
            <a:ext cx="8834597" cy="48601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2C0F80-D0C0-43A6-9BE4-B2AF41093B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789" y="365923"/>
            <a:ext cx="10987144" cy="1188410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Please sign in each week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6CC95-E8BC-492F-90E7-D397541C4AD3}"/>
              </a:ext>
            </a:extLst>
          </p:cNvPr>
          <p:cNvSpPr/>
          <p:nvPr/>
        </p:nvSpPr>
        <p:spPr>
          <a:xfrm>
            <a:off x="9343920" y="1600676"/>
            <a:ext cx="2538678" cy="4874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3714" rtlCol="0" anchor="t"/>
          <a:lstStyle/>
          <a:p>
            <a:pPr algn="ctr"/>
            <a:r>
              <a:rPr lang="en-US" sz="1865" dirty="0">
                <a:solidFill>
                  <a:schemeClr val="tx1"/>
                </a:solidFill>
              </a:rPr>
              <a:t>George Thompson</a:t>
            </a:r>
          </a:p>
          <a:p>
            <a:pPr algn="ctr"/>
            <a:r>
              <a:rPr lang="en-US" sz="1865" dirty="0">
                <a:solidFill>
                  <a:schemeClr val="tx1"/>
                </a:solidFill>
              </a:rPr>
              <a:t>Betty White</a:t>
            </a:r>
          </a:p>
          <a:p>
            <a:pPr algn="ctr"/>
            <a:r>
              <a:rPr lang="en-US" sz="1865" dirty="0">
                <a:solidFill>
                  <a:schemeClr val="tx1"/>
                </a:solidFill>
              </a:rPr>
              <a:t>Warren </a:t>
            </a:r>
            <a:r>
              <a:rPr lang="en-US" sz="1865" dirty="0" err="1">
                <a:solidFill>
                  <a:schemeClr val="tx1"/>
                </a:solidFill>
              </a:rPr>
              <a:t>Willsby</a:t>
            </a:r>
            <a:endParaRPr lang="en-US" sz="1865" dirty="0">
              <a:solidFill>
                <a:schemeClr val="tx1"/>
              </a:solidFill>
            </a:endParaRPr>
          </a:p>
          <a:p>
            <a:pPr algn="ctr"/>
            <a:r>
              <a:rPr lang="en-US" sz="1865" dirty="0">
                <a:solidFill>
                  <a:schemeClr val="tx1"/>
                </a:solidFill>
              </a:rPr>
              <a:t>Ed Asner</a:t>
            </a:r>
          </a:p>
          <a:p>
            <a:pPr algn="ctr"/>
            <a:r>
              <a:rPr lang="en-US" sz="1865" dirty="0">
                <a:solidFill>
                  <a:schemeClr val="tx1"/>
                </a:solidFill>
              </a:rPr>
              <a:t>Sue Thompson</a:t>
            </a:r>
          </a:p>
          <a:p>
            <a:pPr algn="ctr"/>
            <a:r>
              <a:rPr lang="en-US" sz="1865" dirty="0">
                <a:solidFill>
                  <a:schemeClr val="tx1"/>
                </a:solidFill>
              </a:rPr>
              <a:t>Don Schultz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1D516E-A941-484E-B36C-2A5F0D84AB19}"/>
              </a:ext>
            </a:extLst>
          </p:cNvPr>
          <p:cNvSpPr/>
          <p:nvPr/>
        </p:nvSpPr>
        <p:spPr>
          <a:xfrm>
            <a:off x="407775" y="1690030"/>
            <a:ext cx="8834597" cy="42649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2EF4D01-3B1D-405A-AC5E-9A24CA593B62}"/>
              </a:ext>
            </a:extLst>
          </p:cNvPr>
          <p:cNvSpPr/>
          <p:nvPr/>
        </p:nvSpPr>
        <p:spPr>
          <a:xfrm>
            <a:off x="4875849" y="2718172"/>
            <a:ext cx="2843318" cy="1523206"/>
          </a:xfrm>
          <a:prstGeom prst="wedgeRectCallout">
            <a:avLst>
              <a:gd name="adj1" fmla="val -1121"/>
              <a:gd name="adj2" fmla="val 1585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i="1" dirty="0">
                <a:solidFill>
                  <a:schemeClr val="tx1"/>
                </a:solidFill>
              </a:rPr>
              <a:t>Please type in your name each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0E55D-7CD3-4367-8108-F6C0A5FBF2C1}"/>
              </a:ext>
            </a:extLst>
          </p:cNvPr>
          <p:cNvSpPr txBox="1"/>
          <p:nvPr/>
        </p:nvSpPr>
        <p:spPr>
          <a:xfrm>
            <a:off x="9370160" y="5333505"/>
            <a:ext cx="2437130" cy="37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CHAT BOX</a:t>
            </a:r>
          </a:p>
        </p:txBody>
      </p:sp>
    </p:spTree>
    <p:extLst>
      <p:ext uri="{BB962C8B-B14F-4D97-AF65-F5344CB8AC3E}">
        <p14:creationId xmlns:p14="http://schemas.microsoft.com/office/powerpoint/2010/main" val="23444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051BE1-DF4C-4EB8-A6A3-799B7B88ADDA}"/>
              </a:ext>
            </a:extLst>
          </p:cNvPr>
          <p:cNvSpPr/>
          <p:nvPr/>
        </p:nvSpPr>
        <p:spPr>
          <a:xfrm>
            <a:off x="0" y="0"/>
            <a:ext cx="6170612" cy="693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5412" y="3200400"/>
            <a:ext cx="5586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gyptus" panose="020405020508060A0203" pitchFamily="18" charset="0"/>
                <a:ea typeface="Aegyptus" panose="020405020508060A0203" pitchFamily="18" charset="0"/>
              </a:rPr>
              <a:t>What’s your favorite book in the Bible?</a:t>
            </a:r>
          </a:p>
        </p:txBody>
      </p:sp>
      <p:pic>
        <p:nvPicPr>
          <p:cNvPr id="4098" name="Picture 2" descr="Care Team Huddle | Forcey Bible Church">
            <a:extLst>
              <a:ext uri="{FF2B5EF4-FFF2-40B4-BE49-F238E27FC236}">
                <a16:creationId xmlns:a16="http://schemas.microsoft.com/office/drawing/2014/main" id="{D9477D16-09E7-4ACB-AC0F-1A485F0B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8" b="100000" l="772" r="98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1447800"/>
            <a:ext cx="531886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2EE65-F6D4-4EE2-8DA9-00DBAC40A94C}"/>
              </a:ext>
            </a:extLst>
          </p:cNvPr>
          <p:cNvSpPr txBox="1"/>
          <p:nvPr/>
        </p:nvSpPr>
        <p:spPr>
          <a:xfrm>
            <a:off x="608012" y="6858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3-Minute huddle</a:t>
            </a:r>
          </a:p>
        </p:txBody>
      </p:sp>
    </p:spTree>
    <p:extLst>
      <p:ext uri="{BB962C8B-B14F-4D97-AF65-F5344CB8AC3E}">
        <p14:creationId xmlns:p14="http://schemas.microsoft.com/office/powerpoint/2010/main" val="27701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7F82F1-261C-4592-8CF7-FE875906F855}"/>
              </a:ext>
            </a:extLst>
          </p:cNvPr>
          <p:cNvSpPr/>
          <p:nvPr/>
        </p:nvSpPr>
        <p:spPr>
          <a:xfrm>
            <a:off x="0" y="2209800"/>
            <a:ext cx="12188825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ownload Paper Clipart Note Taking - Clip Art Take Note - Full Size PNG  Image - PNGkit">
            <a:extLst>
              <a:ext uri="{FF2B5EF4-FFF2-40B4-BE49-F238E27FC236}">
                <a16:creationId xmlns:a16="http://schemas.microsoft.com/office/drawing/2014/main" id="{1C875CDF-CA58-4EAD-AC4A-6267DED3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2" y="1015808"/>
            <a:ext cx="4992129" cy="4736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1A4E59-144C-4D9B-B107-4CDFD68C4CAC}"/>
              </a:ext>
            </a:extLst>
          </p:cNvPr>
          <p:cNvSpPr txBox="1"/>
          <p:nvPr/>
        </p:nvSpPr>
        <p:spPr>
          <a:xfrm>
            <a:off x="608012" y="2286000"/>
            <a:ext cx="4113728" cy="230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799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take out your notes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8E7A07-B025-455B-8C07-5070E80280CF}"/>
              </a:ext>
            </a:extLst>
          </p:cNvPr>
          <p:cNvSpPr txBox="1"/>
          <p:nvPr/>
        </p:nvSpPr>
        <p:spPr>
          <a:xfrm>
            <a:off x="5761626" y="6039173"/>
            <a:ext cx="501586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dirty="0" err="1">
                <a:solidFill>
                  <a:schemeClr val="bg1"/>
                </a:solidFill>
              </a:rPr>
              <a:t>TaylorNotes.Info</a:t>
            </a:r>
            <a:r>
              <a:rPr lang="en-US" sz="2399" dirty="0">
                <a:solidFill>
                  <a:schemeClr val="bg1"/>
                </a:solidFill>
              </a:rPr>
              <a:t>/</a:t>
            </a:r>
            <a:r>
              <a:rPr lang="en-US" sz="2399" dirty="0" err="1">
                <a:solidFill>
                  <a:schemeClr val="bg1"/>
                </a:solidFill>
              </a:rPr>
              <a:t>abt</a:t>
            </a:r>
            <a:endParaRPr lang="en-US" sz="239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89012" y="304800"/>
            <a:ext cx="9750425" cy="12954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TONIGHT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265612" y="1752600"/>
            <a:ext cx="6702425" cy="45720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advice did the Apostle Peter give to Christians going through tough times?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was telling everyone that Jesus was only a “ghost”?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recognize “fake” Christians?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8F8531A4-CF5F-4E31-89BD-8C18C771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2" y="2057400"/>
            <a:ext cx="437031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76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09E71A-0648-4E20-9CA6-4FAC65C4AC8C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gizmodo.fr/wp-content/uploads/2013/03/shutterstock_123364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52400"/>
            <a:ext cx="6925081" cy="526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lip Art Pin By Prolook Studio - Scared Emoji, HD Png Download ,  Transparent Png Image - PNGitem">
            <a:extLst>
              <a:ext uri="{FF2B5EF4-FFF2-40B4-BE49-F238E27FC236}">
                <a16:creationId xmlns:a16="http://schemas.microsoft.com/office/drawing/2014/main" id="{5E204251-42B9-458C-B6BE-79BE2E03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3124200"/>
            <a:ext cx="3200400" cy="311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1_White Template with blue-green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www.w3.org/XML/1998/namespace"/>
    <ds:schemaRef ds:uri="http://schemas.microsoft.com/office/2006/documentManagement/types"/>
    <ds:schemaRef ds:uri="40262f94-9f35-4ac3-9a90-690165a166b7"/>
    <ds:schemaRef ds:uri="http://purl.org/dc/elements/1.1/"/>
    <ds:schemaRef ds:uri="http://schemas.microsoft.com/office/infopath/2007/PartnerControls"/>
    <ds:schemaRef ds:uri="http://purl.org/dc/terms/"/>
    <ds:schemaRef ds:uri="a4f35948-e619-41b3-aa29-22878b09cfd2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1850</TotalTime>
  <Words>2900</Words>
  <Application>Microsoft Office PowerPoint</Application>
  <PresentationFormat>Custom</PresentationFormat>
  <Paragraphs>394</Paragraphs>
  <Slides>45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Aegyptus</vt:lpstr>
      <vt:lpstr>Aharoni</vt:lpstr>
      <vt:lpstr>Arial</vt:lpstr>
      <vt:lpstr>Calibri</vt:lpstr>
      <vt:lpstr>Cambria</vt:lpstr>
      <vt:lpstr>Century Gothic</vt:lpstr>
      <vt:lpstr>Constantia</vt:lpstr>
      <vt:lpstr>Times New Roman</vt:lpstr>
      <vt:lpstr>Wingdings</vt:lpstr>
      <vt:lpstr>Cooking 16x9</vt:lpstr>
      <vt:lpstr>1_White Template with blue-green Segoe</vt:lpstr>
      <vt:lpstr>NEW TESTAMENT SURVEY</vt:lpstr>
      <vt:lpstr>PowerPoint Presentation</vt:lpstr>
      <vt:lpstr>PowerPoint Presentation</vt:lpstr>
      <vt:lpstr>PowerPoint Presentation</vt:lpstr>
      <vt:lpstr>Please sign in each week</vt:lpstr>
      <vt:lpstr>PowerPoint Presentation</vt:lpstr>
      <vt:lpstr>PowerPoint Presentation</vt:lpstr>
      <vt:lpstr>TONIGHT</vt:lpstr>
      <vt:lpstr>PowerPoint Presentation</vt:lpstr>
      <vt:lpstr>Who was to appoint elders on Crete?</vt:lpstr>
      <vt:lpstr>Who was Onesimus?</vt:lpstr>
      <vt:lpstr>The book to the Hebrews was written because the recipients were…</vt:lpstr>
      <vt:lpstr>The book of James teaches us…</vt:lpstr>
      <vt:lpstr>PowerPoint Presentation</vt:lpstr>
      <vt:lpstr>1 Peter</vt:lpstr>
      <vt:lpstr>PowerPoint Presentation</vt:lpstr>
      <vt:lpstr>MAIN POINT</vt:lpstr>
      <vt:lpstr>Background</vt:lpstr>
      <vt:lpstr>PowerPoint Presentation</vt:lpstr>
      <vt:lpstr>What to look for in this book</vt:lpstr>
      <vt:lpstr>PowerPoint Presentation</vt:lpstr>
      <vt:lpstr>PowerPoint Presentation</vt:lpstr>
      <vt:lpstr>PowerPoint Presentation</vt:lpstr>
      <vt:lpstr>PowerPoint Presentation</vt:lpstr>
      <vt:lpstr>2 Peter</vt:lpstr>
      <vt:lpstr>Main Point</vt:lpstr>
      <vt:lpstr>What to look for in this book</vt:lpstr>
      <vt:lpstr>PowerPoint Presentation</vt:lpstr>
      <vt:lpstr>PowerPoint Presentation</vt:lpstr>
      <vt:lpstr>PowerPoint Presentation</vt:lpstr>
      <vt:lpstr>Can you name them?</vt:lpstr>
      <vt:lpstr>PowerPoint Presentation</vt:lpstr>
      <vt:lpstr>1, 2, 3 John</vt:lpstr>
      <vt:lpstr>PowerPoint Presentation</vt:lpstr>
      <vt:lpstr>Main Point (1 John)</vt:lpstr>
      <vt:lpstr>Main Point (2 John)</vt:lpstr>
      <vt:lpstr>Main Point (3 John)</vt:lpstr>
      <vt:lpstr>1, 2, 3 John</vt:lpstr>
      <vt:lpstr>Jude</vt:lpstr>
      <vt:lpstr>Jude</vt:lpstr>
      <vt:lpstr>Main Point</vt:lpstr>
      <vt:lpstr>PowerPoint Presentation</vt:lpstr>
      <vt:lpstr>PowerPoint Presentation</vt:lpstr>
      <vt:lpstr>For Next Week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3: Acts of the Early Church</dc:title>
  <dc:creator>Mike Taylor</dc:creator>
  <cp:lastModifiedBy>Mike Taylor</cp:lastModifiedBy>
  <cp:revision>249</cp:revision>
  <dcterms:created xsi:type="dcterms:W3CDTF">2019-02-26T19:31:33Z</dcterms:created>
  <dcterms:modified xsi:type="dcterms:W3CDTF">2021-03-31T21:10:11Z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