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4"/>
    <p:sldMasterId id="2147483664" r:id="rId5"/>
  </p:sldMasterIdLst>
  <p:notesMasterIdLst>
    <p:notesMasterId r:id="rId46"/>
  </p:notesMasterIdLst>
  <p:handoutMasterIdLst>
    <p:handoutMasterId r:id="rId47"/>
  </p:handoutMasterIdLst>
  <p:sldIdLst>
    <p:sldId id="256" r:id="rId6"/>
    <p:sldId id="747" r:id="rId7"/>
    <p:sldId id="825" r:id="rId8"/>
    <p:sldId id="826" r:id="rId9"/>
    <p:sldId id="474" r:id="rId10"/>
    <p:sldId id="828" r:id="rId11"/>
    <p:sldId id="389" r:id="rId12"/>
    <p:sldId id="507" r:id="rId13"/>
    <p:sldId id="501" r:id="rId14"/>
    <p:sldId id="502" r:id="rId15"/>
    <p:sldId id="503" r:id="rId16"/>
    <p:sldId id="504" r:id="rId17"/>
    <p:sldId id="505" r:id="rId18"/>
    <p:sldId id="475" r:id="rId19"/>
    <p:sldId id="726" r:id="rId20"/>
    <p:sldId id="729" r:id="rId21"/>
    <p:sldId id="480" r:id="rId22"/>
    <p:sldId id="745" r:id="rId23"/>
    <p:sldId id="482" r:id="rId24"/>
    <p:sldId id="718" r:id="rId25"/>
    <p:sldId id="748" r:id="rId26"/>
    <p:sldId id="731" r:id="rId27"/>
    <p:sldId id="732" r:id="rId28"/>
    <p:sldId id="734" r:id="rId29"/>
    <p:sldId id="483" r:id="rId30"/>
    <p:sldId id="749" r:id="rId31"/>
    <p:sldId id="750" r:id="rId32"/>
    <p:sldId id="751" r:id="rId33"/>
    <p:sldId id="488" r:id="rId34"/>
    <p:sldId id="489" r:id="rId35"/>
    <p:sldId id="740" r:id="rId36"/>
    <p:sldId id="753" r:id="rId37"/>
    <p:sldId id="752" r:id="rId38"/>
    <p:sldId id="493" r:id="rId39"/>
    <p:sldId id="497" r:id="rId40"/>
    <p:sldId id="499" r:id="rId41"/>
    <p:sldId id="743" r:id="rId42"/>
    <p:sldId id="498" r:id="rId43"/>
    <p:sldId id="829" r:id="rId44"/>
    <p:sldId id="814" r:id="rId4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 6 Thessalonians Timothy" id="{949ECA46-1570-4946-BABA-D0D24F2099BF}">
          <p14:sldIdLst>
            <p14:sldId id="256"/>
            <p14:sldId id="747"/>
            <p14:sldId id="825"/>
            <p14:sldId id="826"/>
            <p14:sldId id="474"/>
            <p14:sldId id="828"/>
            <p14:sldId id="389"/>
            <p14:sldId id="507"/>
            <p14:sldId id="501"/>
            <p14:sldId id="502"/>
            <p14:sldId id="503"/>
            <p14:sldId id="504"/>
            <p14:sldId id="505"/>
            <p14:sldId id="475"/>
            <p14:sldId id="726"/>
            <p14:sldId id="729"/>
            <p14:sldId id="480"/>
            <p14:sldId id="745"/>
            <p14:sldId id="482"/>
            <p14:sldId id="718"/>
            <p14:sldId id="748"/>
            <p14:sldId id="731"/>
            <p14:sldId id="732"/>
            <p14:sldId id="734"/>
            <p14:sldId id="483"/>
            <p14:sldId id="749"/>
            <p14:sldId id="750"/>
            <p14:sldId id="751"/>
            <p14:sldId id="488"/>
            <p14:sldId id="489"/>
            <p14:sldId id="740"/>
            <p14:sldId id="753"/>
            <p14:sldId id="752"/>
            <p14:sldId id="493"/>
            <p14:sldId id="497"/>
            <p14:sldId id="499"/>
            <p14:sldId id="743"/>
            <p14:sldId id="498"/>
            <p14:sldId id="829"/>
            <p14:sldId id="8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A3FFA3"/>
    <a:srgbClr val="33CCCC"/>
    <a:srgbClr val="ACEBEA"/>
    <a:srgbClr val="1A5EF6"/>
    <a:srgbClr val="7AAB19"/>
    <a:srgbClr val="E8F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18" autoAdjust="0"/>
  </p:normalViewPr>
  <p:slideViewPr>
    <p:cSldViewPr>
      <p:cViewPr varScale="1">
        <p:scale>
          <a:sx n="104" d="100"/>
          <a:sy n="104" d="100"/>
        </p:scale>
        <p:origin x="792" y="10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120" d="100"/>
          <a:sy n="120" d="100"/>
        </p:scale>
        <p:origin x="3042" y="-7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E00BF-019A-4200-8AF0-1AC4653E235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B44274-592C-4732-AEED-7755CA6FC3FA}">
      <dgm:prSet phldrT="[Text]"/>
      <dgm:spPr>
        <a:solidFill>
          <a:srgbClr val="FFFF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CHRISTIAN LOVE</a:t>
          </a:r>
        </a:p>
      </dgm:t>
    </dgm:pt>
    <dgm:pt modelId="{5916F455-DA09-4640-9665-55E6B1FF6F7E}" type="parTrans" cxnId="{4C51FA2E-9F0E-42BF-AE88-C548ACD5E15C}">
      <dgm:prSet/>
      <dgm:spPr/>
      <dgm:t>
        <a:bodyPr/>
        <a:lstStyle/>
        <a:p>
          <a:endParaRPr lang="en-US"/>
        </a:p>
      </dgm:t>
    </dgm:pt>
    <dgm:pt modelId="{B95A5D9B-1059-4DB4-BEC0-3150423BBFFE}" type="sibTrans" cxnId="{4C51FA2E-9F0E-42BF-AE88-C548ACD5E15C}">
      <dgm:prSet/>
      <dgm:spPr/>
      <dgm:t>
        <a:bodyPr/>
        <a:lstStyle/>
        <a:p>
          <a:endParaRPr lang="en-US"/>
        </a:p>
      </dgm:t>
    </dgm:pt>
    <dgm:pt modelId="{A29AA1CD-F7B8-4597-8558-733923C8302E}">
      <dgm:prSet phldrT="[Text]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Grateful for the best in others (v. 4)</a:t>
          </a:r>
        </a:p>
      </dgm:t>
    </dgm:pt>
    <dgm:pt modelId="{BC4344F5-5F45-4676-A8BE-4807ABED453E}" type="parTrans" cxnId="{5D7598A1-0FE8-4B4B-9C40-15BF693B828F}">
      <dgm:prSet/>
      <dgm:spPr>
        <a:ln w="57150"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AD8C9629-F2B4-4489-89AC-2D1E45A96AA8}" type="sibTrans" cxnId="{5D7598A1-0FE8-4B4B-9C40-15BF693B828F}">
      <dgm:prSet/>
      <dgm:spPr/>
      <dgm:t>
        <a:bodyPr/>
        <a:lstStyle/>
        <a:p>
          <a:endParaRPr lang="en-US"/>
        </a:p>
      </dgm:t>
    </dgm:pt>
    <dgm:pt modelId="{15B3189B-5D2B-467D-BE4E-DF1F7C50701F}">
      <dgm:prSet phldrT="[Text]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Seeks welfare of others      (v. 10)</a:t>
          </a:r>
        </a:p>
      </dgm:t>
    </dgm:pt>
    <dgm:pt modelId="{B06B2816-6500-4ED1-812E-074341D81B55}" type="parTrans" cxnId="{585C0331-6C4F-42E2-9727-77FCA145F3BD}">
      <dgm:prSet/>
      <dgm:spPr>
        <a:ln w="57150"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F48E084A-91E9-4568-B0E4-738A10AB2E11}" type="sibTrans" cxnId="{585C0331-6C4F-42E2-9727-77FCA145F3BD}">
      <dgm:prSet/>
      <dgm:spPr/>
      <dgm:t>
        <a:bodyPr/>
        <a:lstStyle/>
        <a:p>
          <a:endParaRPr lang="en-US"/>
        </a:p>
      </dgm:t>
    </dgm:pt>
    <dgm:pt modelId="{8A0F5182-94B1-4309-B91A-41724826F88C}">
      <dgm:prSet phldrT="[Text]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Believes the best in others (v. 21)</a:t>
          </a:r>
        </a:p>
      </dgm:t>
    </dgm:pt>
    <dgm:pt modelId="{81A43FE7-5B3F-4156-B48D-F1D6E5C28319}" type="parTrans" cxnId="{D382B6CA-32BF-4262-9198-B81810C36E2A}">
      <dgm:prSet/>
      <dgm:spPr>
        <a:ln w="57150"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450728F9-4777-49ED-8F87-29EA6B9ED601}" type="sibTrans" cxnId="{D382B6CA-32BF-4262-9198-B81810C36E2A}">
      <dgm:prSet/>
      <dgm:spPr/>
      <dgm:t>
        <a:bodyPr/>
        <a:lstStyle/>
        <a:p>
          <a:endParaRPr lang="en-US"/>
        </a:p>
      </dgm:t>
    </dgm:pt>
    <dgm:pt modelId="{317A6298-200A-4B85-A80B-E432D581E1E8}">
      <dgm:prSet phldrT="[Text]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Bears the burdens of others (v. 18)</a:t>
          </a:r>
        </a:p>
      </dgm:t>
    </dgm:pt>
    <dgm:pt modelId="{8781DA60-7EDB-4CB6-BAB4-353577975C80}" type="parTrans" cxnId="{A85F10FA-B269-4380-8FCE-3F346834B23F}">
      <dgm:prSet/>
      <dgm:spPr>
        <a:ln w="57150"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98DFF05D-A1D8-44AC-8C51-41BF58388CEA}" type="sibTrans" cxnId="{A85F10FA-B269-4380-8FCE-3F346834B23F}">
      <dgm:prSet/>
      <dgm:spPr/>
      <dgm:t>
        <a:bodyPr/>
        <a:lstStyle/>
        <a:p>
          <a:endParaRPr lang="en-US"/>
        </a:p>
      </dgm:t>
    </dgm:pt>
    <dgm:pt modelId="{25FEF854-4EBD-4467-9446-7A6921AC2962}">
      <dgm:prSet phldrT="[Text]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Deals honestly with others   (v. 12)</a:t>
          </a:r>
        </a:p>
      </dgm:t>
    </dgm:pt>
    <dgm:pt modelId="{D582BAB7-A520-490B-9C66-9E46CF65349C}" type="parTrans" cxnId="{FCABA416-36E4-4D29-A704-C5CD7C6861EE}">
      <dgm:prSet/>
      <dgm:spPr>
        <a:ln w="57150"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C53C13A3-79A5-460F-9517-7EAF7343184D}" type="sibTrans" cxnId="{FCABA416-36E4-4D29-A704-C5CD7C6861EE}">
      <dgm:prSet/>
      <dgm:spPr/>
      <dgm:t>
        <a:bodyPr/>
        <a:lstStyle/>
        <a:p>
          <a:endParaRPr lang="en-US"/>
        </a:p>
      </dgm:t>
    </dgm:pt>
    <dgm:pt modelId="{C3E110EB-1013-4EEE-8316-F66D6758486B}" type="pres">
      <dgm:prSet presAssocID="{40DE00BF-019A-4200-8AF0-1AC4653E235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CF4B425-59FA-49BA-9AB5-0EC1DEDEB5CF}" type="pres">
      <dgm:prSet presAssocID="{93B44274-592C-4732-AEED-7755CA6FC3FA}" presName="singleCycle" presStyleCnt="0"/>
      <dgm:spPr/>
    </dgm:pt>
    <dgm:pt modelId="{A28E8B5F-3C36-4F6F-907A-1080DBEA3DC0}" type="pres">
      <dgm:prSet presAssocID="{93B44274-592C-4732-AEED-7755CA6FC3FA}" presName="singleCenter" presStyleLbl="node1" presStyleIdx="0" presStyleCnt="6" custScaleX="157658">
        <dgm:presLayoutVars>
          <dgm:chMax val="7"/>
          <dgm:chPref val="7"/>
        </dgm:presLayoutVars>
      </dgm:prSet>
      <dgm:spPr/>
    </dgm:pt>
    <dgm:pt modelId="{B9B30A0F-E364-434B-94F5-49BECBDFCF32}" type="pres">
      <dgm:prSet presAssocID="{BC4344F5-5F45-4676-A8BE-4807ABED453E}" presName="Name56" presStyleLbl="parChTrans1D2" presStyleIdx="0" presStyleCnt="5"/>
      <dgm:spPr/>
    </dgm:pt>
    <dgm:pt modelId="{38C4623C-A3D7-4F9C-A97F-29DEB593B117}" type="pres">
      <dgm:prSet presAssocID="{A29AA1CD-F7B8-4597-8558-733923C8302E}" presName="text0" presStyleLbl="node1" presStyleIdx="1" presStyleCnt="6" custScaleX="184750">
        <dgm:presLayoutVars>
          <dgm:bulletEnabled val="1"/>
        </dgm:presLayoutVars>
      </dgm:prSet>
      <dgm:spPr/>
    </dgm:pt>
    <dgm:pt modelId="{94EDD8D3-CD0E-4B21-8877-AC9466FFE9F9}" type="pres">
      <dgm:prSet presAssocID="{B06B2816-6500-4ED1-812E-074341D81B55}" presName="Name56" presStyleLbl="parChTrans1D2" presStyleIdx="1" presStyleCnt="5"/>
      <dgm:spPr/>
    </dgm:pt>
    <dgm:pt modelId="{21B11500-9595-400B-92E1-90E6D1B196EF}" type="pres">
      <dgm:prSet presAssocID="{15B3189B-5D2B-467D-BE4E-DF1F7C50701F}" presName="text0" presStyleLbl="node1" presStyleIdx="2" presStyleCnt="6" custScaleX="184750" custRadScaleRad="172882" custRadScaleInc="12533">
        <dgm:presLayoutVars>
          <dgm:bulletEnabled val="1"/>
        </dgm:presLayoutVars>
      </dgm:prSet>
      <dgm:spPr/>
    </dgm:pt>
    <dgm:pt modelId="{C468D32D-55DC-4EB6-A493-A2E0BD411B4E}" type="pres">
      <dgm:prSet presAssocID="{81A43FE7-5B3F-4156-B48D-F1D6E5C28319}" presName="Name56" presStyleLbl="parChTrans1D2" presStyleIdx="2" presStyleCnt="5"/>
      <dgm:spPr/>
    </dgm:pt>
    <dgm:pt modelId="{5B70E1F5-9E19-45A9-B52F-716A8C92ED51}" type="pres">
      <dgm:prSet presAssocID="{8A0F5182-94B1-4309-B91A-41724826F88C}" presName="text0" presStyleLbl="node1" presStyleIdx="3" presStyleCnt="6" custScaleX="184750" custRadScaleRad="144420" custRadScaleInc="-49599">
        <dgm:presLayoutVars>
          <dgm:bulletEnabled val="1"/>
        </dgm:presLayoutVars>
      </dgm:prSet>
      <dgm:spPr/>
    </dgm:pt>
    <dgm:pt modelId="{ED713F98-A28A-4CEA-84C3-A0D98BC5E3C7}" type="pres">
      <dgm:prSet presAssocID="{8781DA60-7EDB-4CB6-BAB4-353577975C80}" presName="Name56" presStyleLbl="parChTrans1D2" presStyleIdx="3" presStyleCnt="5"/>
      <dgm:spPr/>
    </dgm:pt>
    <dgm:pt modelId="{8C92DE7B-E33E-4BA3-B3F9-3B37472FDDBF}" type="pres">
      <dgm:prSet presAssocID="{317A6298-200A-4B85-A80B-E432D581E1E8}" presName="text0" presStyleLbl="node1" presStyleIdx="4" presStyleCnt="6" custScaleX="184750" custRadScaleRad="143918" custRadScaleInc="53565">
        <dgm:presLayoutVars>
          <dgm:bulletEnabled val="1"/>
        </dgm:presLayoutVars>
      </dgm:prSet>
      <dgm:spPr/>
    </dgm:pt>
    <dgm:pt modelId="{FCA8A652-3260-446D-B599-D8746F0A5921}" type="pres">
      <dgm:prSet presAssocID="{D582BAB7-A520-490B-9C66-9E46CF65349C}" presName="Name56" presStyleLbl="parChTrans1D2" presStyleIdx="4" presStyleCnt="5"/>
      <dgm:spPr/>
    </dgm:pt>
    <dgm:pt modelId="{0CB167EB-E15E-4660-B629-25233367BAE7}" type="pres">
      <dgm:prSet presAssocID="{25FEF854-4EBD-4467-9446-7A6921AC2962}" presName="text0" presStyleLbl="node1" presStyleIdx="5" presStyleCnt="6" custScaleX="184750" custRadScaleRad="156652" custRadScaleInc="-5172">
        <dgm:presLayoutVars>
          <dgm:bulletEnabled val="1"/>
        </dgm:presLayoutVars>
      </dgm:prSet>
      <dgm:spPr/>
    </dgm:pt>
  </dgm:ptLst>
  <dgm:cxnLst>
    <dgm:cxn modelId="{5D437013-6A74-4C3B-9CFE-9D23248E997D}" type="presOf" srcId="{317A6298-200A-4B85-A80B-E432D581E1E8}" destId="{8C92DE7B-E33E-4BA3-B3F9-3B37472FDDBF}" srcOrd="0" destOrd="0" presId="urn:microsoft.com/office/officeart/2008/layout/RadialCluster"/>
    <dgm:cxn modelId="{FCABA416-36E4-4D29-A704-C5CD7C6861EE}" srcId="{93B44274-592C-4732-AEED-7755CA6FC3FA}" destId="{25FEF854-4EBD-4467-9446-7A6921AC2962}" srcOrd="4" destOrd="0" parTransId="{D582BAB7-A520-490B-9C66-9E46CF65349C}" sibTransId="{C53C13A3-79A5-460F-9517-7EAF7343184D}"/>
    <dgm:cxn modelId="{BACEE91E-BD4F-422D-A4F5-494F1A0A5CB9}" type="presOf" srcId="{93B44274-592C-4732-AEED-7755CA6FC3FA}" destId="{A28E8B5F-3C36-4F6F-907A-1080DBEA3DC0}" srcOrd="0" destOrd="0" presId="urn:microsoft.com/office/officeart/2008/layout/RadialCluster"/>
    <dgm:cxn modelId="{06DE4525-103B-47D7-BFA7-7AA9103F480F}" type="presOf" srcId="{81A43FE7-5B3F-4156-B48D-F1D6E5C28319}" destId="{C468D32D-55DC-4EB6-A493-A2E0BD411B4E}" srcOrd="0" destOrd="0" presId="urn:microsoft.com/office/officeart/2008/layout/RadialCluster"/>
    <dgm:cxn modelId="{4C51FA2E-9F0E-42BF-AE88-C548ACD5E15C}" srcId="{40DE00BF-019A-4200-8AF0-1AC4653E2358}" destId="{93B44274-592C-4732-AEED-7755CA6FC3FA}" srcOrd="0" destOrd="0" parTransId="{5916F455-DA09-4640-9665-55E6B1FF6F7E}" sibTransId="{B95A5D9B-1059-4DB4-BEC0-3150423BBFFE}"/>
    <dgm:cxn modelId="{585C0331-6C4F-42E2-9727-77FCA145F3BD}" srcId="{93B44274-592C-4732-AEED-7755CA6FC3FA}" destId="{15B3189B-5D2B-467D-BE4E-DF1F7C50701F}" srcOrd="1" destOrd="0" parTransId="{B06B2816-6500-4ED1-812E-074341D81B55}" sibTransId="{F48E084A-91E9-4568-B0E4-738A10AB2E11}"/>
    <dgm:cxn modelId="{95DDBF52-A347-4908-A178-FB3FAF45E3DF}" type="presOf" srcId="{8781DA60-7EDB-4CB6-BAB4-353577975C80}" destId="{ED713F98-A28A-4CEA-84C3-A0D98BC5E3C7}" srcOrd="0" destOrd="0" presId="urn:microsoft.com/office/officeart/2008/layout/RadialCluster"/>
    <dgm:cxn modelId="{3464117B-B48F-4071-AAEB-1250685FF07D}" type="presOf" srcId="{40DE00BF-019A-4200-8AF0-1AC4653E2358}" destId="{C3E110EB-1013-4EEE-8316-F66D6758486B}" srcOrd="0" destOrd="0" presId="urn:microsoft.com/office/officeart/2008/layout/RadialCluster"/>
    <dgm:cxn modelId="{75BD5F86-34D9-47E3-9C0E-1C59FC4D8C84}" type="presOf" srcId="{D582BAB7-A520-490B-9C66-9E46CF65349C}" destId="{FCA8A652-3260-446D-B599-D8746F0A5921}" srcOrd="0" destOrd="0" presId="urn:microsoft.com/office/officeart/2008/layout/RadialCluster"/>
    <dgm:cxn modelId="{654CEC8E-76BD-46C5-A6B9-1465BB9EE085}" type="presOf" srcId="{B06B2816-6500-4ED1-812E-074341D81B55}" destId="{94EDD8D3-CD0E-4B21-8877-AC9466FFE9F9}" srcOrd="0" destOrd="0" presId="urn:microsoft.com/office/officeart/2008/layout/RadialCluster"/>
    <dgm:cxn modelId="{9F7C9996-2758-4BB6-8C8D-F95C1884B382}" type="presOf" srcId="{A29AA1CD-F7B8-4597-8558-733923C8302E}" destId="{38C4623C-A3D7-4F9C-A97F-29DEB593B117}" srcOrd="0" destOrd="0" presId="urn:microsoft.com/office/officeart/2008/layout/RadialCluster"/>
    <dgm:cxn modelId="{5D7598A1-0FE8-4B4B-9C40-15BF693B828F}" srcId="{93B44274-592C-4732-AEED-7755CA6FC3FA}" destId="{A29AA1CD-F7B8-4597-8558-733923C8302E}" srcOrd="0" destOrd="0" parTransId="{BC4344F5-5F45-4676-A8BE-4807ABED453E}" sibTransId="{AD8C9629-F2B4-4489-89AC-2D1E45A96AA8}"/>
    <dgm:cxn modelId="{BC5FFEB0-870A-4340-9AF8-863A54C80B52}" type="presOf" srcId="{BC4344F5-5F45-4676-A8BE-4807ABED453E}" destId="{B9B30A0F-E364-434B-94F5-49BECBDFCF32}" srcOrd="0" destOrd="0" presId="urn:microsoft.com/office/officeart/2008/layout/RadialCluster"/>
    <dgm:cxn modelId="{6E238AC3-B172-4B38-99E6-3B1C6CBDBDB6}" type="presOf" srcId="{15B3189B-5D2B-467D-BE4E-DF1F7C50701F}" destId="{21B11500-9595-400B-92E1-90E6D1B196EF}" srcOrd="0" destOrd="0" presId="urn:microsoft.com/office/officeart/2008/layout/RadialCluster"/>
    <dgm:cxn modelId="{D382B6CA-32BF-4262-9198-B81810C36E2A}" srcId="{93B44274-592C-4732-AEED-7755CA6FC3FA}" destId="{8A0F5182-94B1-4309-B91A-41724826F88C}" srcOrd="2" destOrd="0" parTransId="{81A43FE7-5B3F-4156-B48D-F1D6E5C28319}" sibTransId="{450728F9-4777-49ED-8F87-29EA6B9ED601}"/>
    <dgm:cxn modelId="{7D0052D5-8E2F-4ADC-B514-6F00C40B05C5}" type="presOf" srcId="{25FEF854-4EBD-4467-9446-7A6921AC2962}" destId="{0CB167EB-E15E-4660-B629-25233367BAE7}" srcOrd="0" destOrd="0" presId="urn:microsoft.com/office/officeart/2008/layout/RadialCluster"/>
    <dgm:cxn modelId="{23DCDDF3-E68F-4916-BC2B-5BDC98D0CB34}" type="presOf" srcId="{8A0F5182-94B1-4309-B91A-41724826F88C}" destId="{5B70E1F5-9E19-45A9-B52F-716A8C92ED51}" srcOrd="0" destOrd="0" presId="urn:microsoft.com/office/officeart/2008/layout/RadialCluster"/>
    <dgm:cxn modelId="{A85F10FA-B269-4380-8FCE-3F346834B23F}" srcId="{93B44274-592C-4732-AEED-7755CA6FC3FA}" destId="{317A6298-200A-4B85-A80B-E432D581E1E8}" srcOrd="3" destOrd="0" parTransId="{8781DA60-7EDB-4CB6-BAB4-353577975C80}" sibTransId="{98DFF05D-A1D8-44AC-8C51-41BF58388CEA}"/>
    <dgm:cxn modelId="{C22ED7FE-7FA0-488E-B583-ED403EAD8EB3}" type="presParOf" srcId="{C3E110EB-1013-4EEE-8316-F66D6758486B}" destId="{2CF4B425-59FA-49BA-9AB5-0EC1DEDEB5CF}" srcOrd="0" destOrd="0" presId="urn:microsoft.com/office/officeart/2008/layout/RadialCluster"/>
    <dgm:cxn modelId="{AF60B3D5-F0D8-4FB2-A116-CF935B4E74C3}" type="presParOf" srcId="{2CF4B425-59FA-49BA-9AB5-0EC1DEDEB5CF}" destId="{A28E8B5F-3C36-4F6F-907A-1080DBEA3DC0}" srcOrd="0" destOrd="0" presId="urn:microsoft.com/office/officeart/2008/layout/RadialCluster"/>
    <dgm:cxn modelId="{34E6FCBF-1F15-4A6F-8B7A-BAA9EAD5CED7}" type="presParOf" srcId="{2CF4B425-59FA-49BA-9AB5-0EC1DEDEB5CF}" destId="{B9B30A0F-E364-434B-94F5-49BECBDFCF32}" srcOrd="1" destOrd="0" presId="urn:microsoft.com/office/officeart/2008/layout/RadialCluster"/>
    <dgm:cxn modelId="{8293A6EA-E572-4281-AC27-5E2B72EB4684}" type="presParOf" srcId="{2CF4B425-59FA-49BA-9AB5-0EC1DEDEB5CF}" destId="{38C4623C-A3D7-4F9C-A97F-29DEB593B117}" srcOrd="2" destOrd="0" presId="urn:microsoft.com/office/officeart/2008/layout/RadialCluster"/>
    <dgm:cxn modelId="{4CD06A8E-F17A-4BF6-B5C1-A50C7AF91425}" type="presParOf" srcId="{2CF4B425-59FA-49BA-9AB5-0EC1DEDEB5CF}" destId="{94EDD8D3-CD0E-4B21-8877-AC9466FFE9F9}" srcOrd="3" destOrd="0" presId="urn:microsoft.com/office/officeart/2008/layout/RadialCluster"/>
    <dgm:cxn modelId="{308ACDC0-F06A-402E-918C-9CE3A82BB881}" type="presParOf" srcId="{2CF4B425-59FA-49BA-9AB5-0EC1DEDEB5CF}" destId="{21B11500-9595-400B-92E1-90E6D1B196EF}" srcOrd="4" destOrd="0" presId="urn:microsoft.com/office/officeart/2008/layout/RadialCluster"/>
    <dgm:cxn modelId="{D1C7DB5A-CA87-49E3-9126-902D387A15E7}" type="presParOf" srcId="{2CF4B425-59FA-49BA-9AB5-0EC1DEDEB5CF}" destId="{C468D32D-55DC-4EB6-A493-A2E0BD411B4E}" srcOrd="5" destOrd="0" presId="urn:microsoft.com/office/officeart/2008/layout/RadialCluster"/>
    <dgm:cxn modelId="{C3D677A6-F291-4BB1-AAD9-A5983EA4EF7F}" type="presParOf" srcId="{2CF4B425-59FA-49BA-9AB5-0EC1DEDEB5CF}" destId="{5B70E1F5-9E19-45A9-B52F-716A8C92ED51}" srcOrd="6" destOrd="0" presId="urn:microsoft.com/office/officeart/2008/layout/RadialCluster"/>
    <dgm:cxn modelId="{936CB707-1325-45B5-8F55-272934819222}" type="presParOf" srcId="{2CF4B425-59FA-49BA-9AB5-0EC1DEDEB5CF}" destId="{ED713F98-A28A-4CEA-84C3-A0D98BC5E3C7}" srcOrd="7" destOrd="0" presId="urn:microsoft.com/office/officeart/2008/layout/RadialCluster"/>
    <dgm:cxn modelId="{AF82E162-144B-472A-9898-6825D2650A62}" type="presParOf" srcId="{2CF4B425-59FA-49BA-9AB5-0EC1DEDEB5CF}" destId="{8C92DE7B-E33E-4BA3-B3F9-3B37472FDDBF}" srcOrd="8" destOrd="0" presId="urn:microsoft.com/office/officeart/2008/layout/RadialCluster"/>
    <dgm:cxn modelId="{CFE326DF-4545-458B-B1C3-B1F6AA8C24B7}" type="presParOf" srcId="{2CF4B425-59FA-49BA-9AB5-0EC1DEDEB5CF}" destId="{FCA8A652-3260-446D-B599-D8746F0A5921}" srcOrd="9" destOrd="0" presId="urn:microsoft.com/office/officeart/2008/layout/RadialCluster"/>
    <dgm:cxn modelId="{B3CD8697-BC75-4F6A-91F7-A1E7665C29C6}" type="presParOf" srcId="{2CF4B425-59FA-49BA-9AB5-0EC1DEDEB5CF}" destId="{0CB167EB-E15E-4660-B629-25233367BAE7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E8B5F-3C36-4F6F-907A-1080DBEA3DC0}">
      <dsp:nvSpPr>
        <dsp:cNvPr id="0" name=""/>
        <dsp:cNvSpPr/>
      </dsp:nvSpPr>
      <dsp:spPr>
        <a:xfrm>
          <a:off x="3962397" y="2199690"/>
          <a:ext cx="2667005" cy="1691640"/>
        </a:xfrm>
        <a:prstGeom prst="roundRect">
          <a:avLst/>
        </a:prstGeom>
        <a:solidFill>
          <a:srgbClr val="FFFF00"/>
        </a:solidFill>
        <a:ln w="10795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chemeClr val="tx1"/>
              </a:solidFill>
            </a:rPr>
            <a:t>CHRISTIAN LOVE</a:t>
          </a:r>
        </a:p>
      </dsp:txBody>
      <dsp:txXfrm>
        <a:off x="4044976" y="2282269"/>
        <a:ext cx="2501847" cy="1526482"/>
      </dsp:txXfrm>
    </dsp:sp>
    <dsp:sp modelId="{B9B30A0F-E364-434B-94F5-49BECBDFCF32}">
      <dsp:nvSpPr>
        <dsp:cNvPr id="0" name=""/>
        <dsp:cNvSpPr/>
      </dsp:nvSpPr>
      <dsp:spPr>
        <a:xfrm rot="16200000">
          <a:off x="4818231" y="1722022"/>
          <a:ext cx="9553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5336" y="0"/>
              </a:lnTo>
            </a:path>
          </a:pathLst>
        </a:custGeom>
        <a:noFill/>
        <a:ln w="571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4623C-A3D7-4F9C-A97F-29DEB593B117}">
      <dsp:nvSpPr>
        <dsp:cNvPr id="0" name=""/>
        <dsp:cNvSpPr/>
      </dsp:nvSpPr>
      <dsp:spPr>
        <a:xfrm>
          <a:off x="4248922" y="110955"/>
          <a:ext cx="2093954" cy="1133398"/>
        </a:xfrm>
        <a:prstGeom prst="roundRect">
          <a:avLst/>
        </a:prstGeom>
        <a:solidFill>
          <a:schemeClr val="bg1"/>
        </a:solidFill>
        <a:ln w="10795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Grateful for the best in others (v. 4)</a:t>
          </a:r>
        </a:p>
      </dsp:txBody>
      <dsp:txXfrm>
        <a:off x="4304250" y="166283"/>
        <a:ext cx="1983298" cy="1022742"/>
      </dsp:txXfrm>
    </dsp:sp>
    <dsp:sp modelId="{94EDD8D3-CD0E-4B21-8877-AC9466FFE9F9}">
      <dsp:nvSpPr>
        <dsp:cNvPr id="0" name=""/>
        <dsp:cNvSpPr/>
      </dsp:nvSpPr>
      <dsp:spPr>
        <a:xfrm rot="20790713">
          <a:off x="6606708" y="2533744"/>
          <a:ext cx="16455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5595" y="0"/>
              </a:lnTo>
            </a:path>
          </a:pathLst>
        </a:custGeom>
        <a:noFill/>
        <a:ln w="571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11500-9595-400B-92E1-90E6D1B196EF}">
      <dsp:nvSpPr>
        <dsp:cNvPr id="0" name=""/>
        <dsp:cNvSpPr/>
      </dsp:nvSpPr>
      <dsp:spPr>
        <a:xfrm>
          <a:off x="8229610" y="1524005"/>
          <a:ext cx="2093954" cy="1133398"/>
        </a:xfrm>
        <a:prstGeom prst="roundRect">
          <a:avLst/>
        </a:prstGeom>
        <a:solidFill>
          <a:schemeClr val="bg1"/>
        </a:solidFill>
        <a:ln w="10795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Seeks welfare of others      (v. 10)</a:t>
          </a:r>
        </a:p>
      </dsp:txBody>
      <dsp:txXfrm>
        <a:off x="8284938" y="1579333"/>
        <a:ext cx="1983298" cy="1022742"/>
      </dsp:txXfrm>
    </dsp:sp>
    <dsp:sp modelId="{C468D32D-55DC-4EB6-A493-A2E0BD411B4E}">
      <dsp:nvSpPr>
        <dsp:cNvPr id="0" name=""/>
        <dsp:cNvSpPr/>
      </dsp:nvSpPr>
      <dsp:spPr>
        <a:xfrm rot="2168662">
          <a:off x="6355301" y="4193564"/>
          <a:ext cx="10248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4832" y="0"/>
              </a:lnTo>
            </a:path>
          </a:pathLst>
        </a:custGeom>
        <a:noFill/>
        <a:ln w="571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0E1F5-9E19-45A9-B52F-716A8C92ED51}">
      <dsp:nvSpPr>
        <dsp:cNvPr id="0" name=""/>
        <dsp:cNvSpPr/>
      </dsp:nvSpPr>
      <dsp:spPr>
        <a:xfrm>
          <a:off x="7010410" y="4495798"/>
          <a:ext cx="2093954" cy="1133398"/>
        </a:xfrm>
        <a:prstGeom prst="roundRect">
          <a:avLst/>
        </a:prstGeom>
        <a:solidFill>
          <a:schemeClr val="bg1"/>
        </a:solidFill>
        <a:ln w="10795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Believes the best in others (v. 21)</a:t>
          </a:r>
        </a:p>
      </dsp:txBody>
      <dsp:txXfrm>
        <a:off x="7065738" y="4551126"/>
        <a:ext cx="1983298" cy="1022742"/>
      </dsp:txXfrm>
    </dsp:sp>
    <dsp:sp modelId="{ED713F98-A28A-4CEA-84C3-A0D98BC5E3C7}">
      <dsp:nvSpPr>
        <dsp:cNvPr id="0" name=""/>
        <dsp:cNvSpPr/>
      </dsp:nvSpPr>
      <dsp:spPr>
        <a:xfrm rot="8717004">
          <a:off x="3230132" y="4155463"/>
          <a:ext cx="9275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7567" y="0"/>
              </a:lnTo>
            </a:path>
          </a:pathLst>
        </a:custGeom>
        <a:noFill/>
        <a:ln w="571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2DE7B-E33E-4BA3-B3F9-3B37472FDDBF}">
      <dsp:nvSpPr>
        <dsp:cNvPr id="0" name=""/>
        <dsp:cNvSpPr/>
      </dsp:nvSpPr>
      <dsp:spPr>
        <a:xfrm>
          <a:off x="1447807" y="4419596"/>
          <a:ext cx="2093954" cy="1133398"/>
        </a:xfrm>
        <a:prstGeom prst="roundRect">
          <a:avLst/>
        </a:prstGeom>
        <a:solidFill>
          <a:schemeClr val="bg1"/>
        </a:solidFill>
        <a:ln w="10795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Bears the burdens of others (v. 18)</a:t>
          </a:r>
        </a:p>
      </dsp:txBody>
      <dsp:txXfrm>
        <a:off x="1503135" y="4474924"/>
        <a:ext cx="1983298" cy="1022742"/>
      </dsp:txXfrm>
    </dsp:sp>
    <dsp:sp modelId="{FCA8A652-3260-446D-B599-D8746F0A5921}">
      <dsp:nvSpPr>
        <dsp:cNvPr id="0" name=""/>
        <dsp:cNvSpPr/>
      </dsp:nvSpPr>
      <dsp:spPr>
        <a:xfrm rot="11768285">
          <a:off x="2755493" y="2488551"/>
          <a:ext cx="12311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1161" y="0"/>
              </a:lnTo>
            </a:path>
          </a:pathLst>
        </a:custGeom>
        <a:noFill/>
        <a:ln w="571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167EB-E15E-4660-B629-25233367BAE7}">
      <dsp:nvSpPr>
        <dsp:cNvPr id="0" name=""/>
        <dsp:cNvSpPr/>
      </dsp:nvSpPr>
      <dsp:spPr>
        <a:xfrm>
          <a:off x="685795" y="1447801"/>
          <a:ext cx="2093954" cy="1133398"/>
        </a:xfrm>
        <a:prstGeom prst="roundRect">
          <a:avLst/>
        </a:prstGeom>
        <a:solidFill>
          <a:schemeClr val="bg1"/>
        </a:solidFill>
        <a:ln w="10795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Deals honestly with others   (v. 12)</a:t>
          </a:r>
        </a:p>
      </dsp:txBody>
      <dsp:txXfrm>
        <a:off x="741123" y="1503129"/>
        <a:ext cx="1983298" cy="1022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3/24/2021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096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3/24/2021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09600"/>
            <a:ext cx="4419600" cy="248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200400"/>
            <a:ext cx="5486400" cy="525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00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B045B7DE-1198-4F2F-B574-CA8CAE341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400" b="1" kern="1200">
        <a:solidFill>
          <a:schemeClr val="tx1"/>
        </a:solidFill>
        <a:latin typeface="Century Gothic" panose="020B0502020202020204" pitchFamily="34" charset="0"/>
        <a:ea typeface="+mn-ea"/>
        <a:cs typeface="Times New Roman" panose="02020603050405020304" pitchFamily="18" charset="0"/>
      </a:defRPr>
    </a:lvl1pPr>
    <a:lvl2pPr marL="400050" indent="-228600" algn="l" defTabSz="1218987" rtl="0" eaLnBrk="1" latinLnBrk="0" hangingPunct="1">
      <a:spcBef>
        <a:spcPts val="600"/>
      </a:spcBef>
      <a:spcAft>
        <a:spcPts val="600"/>
      </a:spcAft>
      <a:buFont typeface="+mj-lt"/>
      <a:buAutoNum type="alphaUcPeriod"/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Times New Roman" panose="02020603050405020304" pitchFamily="18" charset="0"/>
      </a:defRPr>
    </a:lvl2pPr>
    <a:lvl3pPr marL="692150" indent="-228600" algn="l" defTabSz="1218987" rtl="0" eaLnBrk="1" latinLnBrk="0" hangingPunct="1">
      <a:spcAft>
        <a:spcPts val="600"/>
      </a:spcAft>
      <a:buFont typeface="+mj-lt"/>
      <a:buAutoNum type="arabicParenR"/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Times New Roman" panose="02020603050405020304" pitchFamily="18" charset="0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Times New Roman" panose="02020603050405020304" pitchFamily="18" charset="0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Times New Roman" panose="02020603050405020304" pitchFamily="18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B6985-88D9-423B-BB28-AB7D0D39E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88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07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30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77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Titus was sent for three main purposes: </a:t>
            </a:r>
          </a:p>
          <a:p>
            <a:pPr marL="400050" lvl="1" indent="-228600">
              <a:buFont typeface="+mj-lt"/>
              <a:buAutoNum type="arabicPeriod"/>
            </a:pPr>
            <a:r>
              <a:rPr lang="en-US" dirty="0"/>
              <a:t>To build up churches</a:t>
            </a:r>
            <a:r>
              <a:rPr lang="en-US" baseline="0" dirty="0"/>
              <a:t> on an island where the inhabitants had a bad reputation.</a:t>
            </a:r>
          </a:p>
          <a:p>
            <a:pPr marL="400050" lvl="1" indent="-228600">
              <a:buFont typeface="+mj-lt"/>
              <a:buAutoNum type="arabicPeriod"/>
            </a:pPr>
            <a:r>
              <a:rPr lang="en-US" baseline="0" dirty="0"/>
              <a:t>To teach sound doctrine.</a:t>
            </a:r>
          </a:p>
          <a:p>
            <a:pPr marL="400050" lvl="1" indent="-228600">
              <a:buFont typeface="+mj-lt"/>
              <a:buAutoNum type="arabicPeriod"/>
            </a:pPr>
            <a:r>
              <a:rPr lang="en-US" baseline="0" dirty="0"/>
              <a:t>To refute false teachers.</a:t>
            </a:r>
          </a:p>
          <a:p>
            <a:endParaRPr lang="en-US" dirty="0"/>
          </a:p>
          <a:p>
            <a:r>
              <a:rPr lang="en-US" dirty="0"/>
              <a:t>False teachers were apparently distorting—</a:t>
            </a:r>
          </a:p>
          <a:p>
            <a:pPr lvl="1"/>
            <a:r>
              <a:rPr lang="en-US" dirty="0"/>
              <a:t>God’s sovereignty (1:1, 2)</a:t>
            </a:r>
          </a:p>
          <a:p>
            <a:pPr lvl="1"/>
            <a:r>
              <a:rPr lang="en-US" dirty="0"/>
              <a:t>His saving grace (2:11; 3:5)</a:t>
            </a:r>
          </a:p>
          <a:p>
            <a:pPr lvl="1"/>
            <a:r>
              <a:rPr lang="en-US" dirty="0"/>
              <a:t>Christ’s deity and 2nd Coming (2:13)</a:t>
            </a:r>
          </a:p>
          <a:p>
            <a:pPr lvl="1"/>
            <a:r>
              <a:rPr lang="en-US" dirty="0"/>
              <a:t>Work of the Holy Spirit in believers’ lives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Part 6: Titus-James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79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</a:t>
            </a:r>
          </a:p>
          <a:p>
            <a:pPr marL="341313" marR="0" lvl="1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There is an inseparable link between one’s </a:t>
            </a:r>
            <a:r>
              <a:rPr lang="en-US" sz="1200" b="1" u="sng" dirty="0">
                <a:solidFill>
                  <a:srgbClr val="FFFF00"/>
                </a:solidFill>
              </a:rPr>
              <a:t>faith</a:t>
            </a:r>
            <a:r>
              <a:rPr lang="en-US" sz="1200" dirty="0">
                <a:solidFill>
                  <a:schemeClr val="bg1"/>
                </a:solidFill>
              </a:rPr>
              <a:t> and one’s </a:t>
            </a:r>
            <a:r>
              <a:rPr lang="en-US" sz="1200" b="1" u="sng" dirty="0">
                <a:solidFill>
                  <a:srgbClr val="FFFF00"/>
                </a:solidFill>
              </a:rPr>
              <a:t>practice</a:t>
            </a:r>
            <a:r>
              <a:rPr lang="en-US" sz="1200" dirty="0">
                <a:solidFill>
                  <a:schemeClr val="bg1"/>
                </a:solidFill>
              </a:rPr>
              <a:t>. Between one’s </a:t>
            </a:r>
            <a:r>
              <a:rPr lang="en-US" sz="1200" b="1" u="sng" dirty="0">
                <a:solidFill>
                  <a:srgbClr val="FFFF00"/>
                </a:solidFill>
              </a:rPr>
              <a:t>beliefs</a:t>
            </a:r>
            <a:r>
              <a:rPr lang="en-US" sz="1200" dirty="0">
                <a:solidFill>
                  <a:schemeClr val="bg1"/>
                </a:solidFill>
              </a:rPr>
              <a:t> and one’s </a:t>
            </a:r>
            <a:r>
              <a:rPr lang="en-US" sz="1200" b="1" u="sng" dirty="0">
                <a:solidFill>
                  <a:srgbClr val="FFFF00"/>
                </a:solidFill>
              </a:rPr>
              <a:t>behavior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2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 DESCRIPTION OF THE BOOK</a:t>
            </a:r>
          </a:p>
          <a:p>
            <a:pPr marL="400050" lvl="1" indent="-228600">
              <a:buFont typeface="+mj-lt"/>
              <a:buAutoNum type="arabicPeriod"/>
            </a:pPr>
            <a:r>
              <a:rPr lang="en-US" dirty="0"/>
              <a:t>Establish strong church leaders on Crete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Leader qualifications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u="sng" dirty="0"/>
              <a:t>Read Titus 1:5-9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i="1" dirty="0"/>
              <a:t>“Blameless, one wife (a one-woman man, faithful to his wife), obedient children, not overbearing, not quick-tempered, not given to drunkenness, not violent, not pursuing dishonest gain, hospitable, loves what is good, self-controlled, upright, holy and disciplined.” </a:t>
            </a:r>
          </a:p>
          <a:p>
            <a:pPr lvl="2"/>
            <a:endParaRPr lang="en-US" dirty="0"/>
          </a:p>
          <a:p>
            <a:pPr marL="400050" lvl="1" indent="-228600">
              <a:buFont typeface="+mj-lt"/>
              <a:buAutoNum type="arabicPeriod"/>
            </a:pPr>
            <a:r>
              <a:rPr lang="en-US" dirty="0"/>
              <a:t>Straighten out what Paul left unfinished (to organize &amp; nurture churches)</a:t>
            </a:r>
          </a:p>
          <a:p>
            <a:pPr marL="400050" lvl="1" indent="-228600">
              <a:buFont typeface="+mj-lt"/>
              <a:buAutoNum type="arabicPeriod"/>
            </a:pPr>
            <a:endParaRPr lang="en-US" dirty="0"/>
          </a:p>
          <a:p>
            <a:pPr marL="400050" lvl="1" indent="-228600">
              <a:buFont typeface="+mj-lt"/>
              <a:buAutoNum type="arabicPeriod"/>
            </a:pPr>
            <a:r>
              <a:rPr lang="en-US" dirty="0"/>
              <a:t>Teach sound doctrine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Beliefs rooted in the gospel</a:t>
            </a:r>
          </a:p>
          <a:p>
            <a:pPr marL="692150" lvl="2" indent="-228600">
              <a:buFont typeface="+mj-lt"/>
              <a:buAutoNum type="arabicPeriod"/>
            </a:pPr>
            <a:endParaRPr lang="en-US" dirty="0"/>
          </a:p>
          <a:p>
            <a:pPr marL="400050" lvl="1" indent="-228600">
              <a:buFont typeface="+mj-lt"/>
              <a:buAutoNum type="arabicPeriod"/>
            </a:pPr>
            <a:r>
              <a:rPr lang="en-US" dirty="0"/>
              <a:t>Silence “rebellious people”</a:t>
            </a:r>
          </a:p>
          <a:p>
            <a:pPr lvl="2"/>
            <a:r>
              <a:rPr lang="en-US" dirty="0"/>
              <a:t>Christian Jews who were insubordinate to leaders</a:t>
            </a:r>
          </a:p>
          <a:p>
            <a:pPr lvl="2"/>
            <a:r>
              <a:rPr lang="en-US" dirty="0"/>
              <a:t>Silence them through good conduct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36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Titus  </a:t>
            </a:r>
          </a:p>
          <a:p>
            <a:pPr lvl="1"/>
            <a:r>
              <a:rPr lang="en-US" dirty="0"/>
              <a:t>Dependable (2 Cor. 8:17)</a:t>
            </a:r>
          </a:p>
          <a:p>
            <a:pPr lvl="1"/>
            <a:r>
              <a:rPr lang="en-US" dirty="0"/>
              <a:t>Reliable (2 Cor. 7:6)</a:t>
            </a:r>
          </a:p>
          <a:p>
            <a:pPr lvl="1"/>
            <a:r>
              <a:rPr lang="en-US" dirty="0"/>
              <a:t>Diligent (2 Cor. 8:17)</a:t>
            </a:r>
          </a:p>
          <a:p>
            <a:pPr lvl="1"/>
            <a:r>
              <a:rPr lang="en-US" dirty="0"/>
              <a:t>Troubleshooter, problem solver, manager</a:t>
            </a:r>
          </a:p>
          <a:p>
            <a:pPr lvl="1"/>
            <a:r>
              <a:rPr lang="en-US" dirty="0"/>
              <a:t>Had great capacity for human affection (2 Cor. 7:13-15). </a:t>
            </a:r>
          </a:p>
          <a:p>
            <a:pPr lvl="1"/>
            <a:r>
              <a:rPr lang="en-US" dirty="0"/>
              <a:t>First bishop (pastor) of the church of Crete.</a:t>
            </a:r>
          </a:p>
          <a:p>
            <a:pPr lvl="1"/>
            <a:r>
              <a:rPr lang="en-US" dirty="0"/>
              <a:t>Appointed church elders (“overseers”)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Part 6: Titus-James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43817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TITUS:  Gentile 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Timothy Half-Jew, half Gentile</a:t>
            </a:r>
            <a:endParaRPr lang="en-US" sz="1400" b="0" i="0" u="none" strike="noStrike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rtl="0" eaLnBrk="1" fontAlgn="ctr" latinLnBrk="0" hangingPunct="1"/>
            <a:endParaRPr lang="en-US" sz="1400" b="0" i="0" u="none" strike="noStrike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rtl="0" eaLnBrk="1" fontAlgn="ctr" latinLnBrk="0" hangingPunct="1"/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TITUS: Served at Corinth &amp;  Crete 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TIMOTHY: Served at Corinth</a:t>
            </a:r>
            <a:r>
              <a:rPr lang="en-US" sz="1400" b="0" i="0" u="none" strike="noStrike" kern="120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&amp; 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Ephesus</a:t>
            </a:r>
          </a:p>
          <a:p>
            <a:pPr rtl="0" eaLnBrk="1" fontAlgn="ctr" latinLnBrk="0" hangingPunct="1"/>
            <a:endParaRPr lang="en-US" sz="1400" b="0" i="0" u="none" strike="noStrike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rtl="0" eaLnBrk="1" fontAlgn="ctr" latinLnBrk="0" hangingPunct="1"/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TITUS: Strong personality 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TIMOTHY: Nervous, timid</a:t>
            </a:r>
          </a:p>
          <a:p>
            <a:pPr rtl="0" eaLnBrk="1" fontAlgn="ctr" latinLnBrk="0" hangingPunct="1"/>
            <a:endParaRPr lang="en-US" b="0" dirty="0"/>
          </a:p>
          <a:p>
            <a:pPr rtl="0" eaLnBrk="1" fontAlgn="ctr" latinLnBrk="0" hangingPunct="1"/>
            <a:endParaRPr lang="en-US" sz="1400" b="0" i="0" u="none" strike="noStrike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Part 6: Titus-James</a:t>
            </a:r>
            <a:endParaRPr lang="en-US" dirty="0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31FE6DF7-4BAC-40E8-8C26-EC593E882C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21597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TIMOTHY and TITUS</a:t>
            </a:r>
          </a:p>
          <a:p>
            <a:pPr lvl="1"/>
            <a:r>
              <a:rPr lang="en-US" dirty="0"/>
              <a:t>Both were young and gifted</a:t>
            </a:r>
          </a:p>
          <a:p>
            <a:pPr lvl="1"/>
            <a:r>
              <a:rPr lang="en-US" dirty="0"/>
              <a:t>Both were co-workers of Paul</a:t>
            </a:r>
          </a:p>
          <a:p>
            <a:pPr lvl="1"/>
            <a:r>
              <a:rPr lang="en-US" dirty="0"/>
              <a:t>Both were charged with building up churches</a:t>
            </a:r>
          </a:p>
          <a:p>
            <a:endParaRPr lang="en-US" dirty="0"/>
          </a:p>
          <a:p>
            <a:r>
              <a:rPr lang="en-US" dirty="0"/>
              <a:t>God uses all kinds of people, with all types of personalities, in the church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Part 6: Titus-James</a:t>
            </a:r>
            <a:endParaRPr lang="en-US" dirty="0"/>
          </a:p>
        </p:txBody>
      </p:sp>
      <p:sp>
        <p:nvSpPr>
          <p:cNvPr id="13" name="Slide Image Placeholder 12">
            <a:extLst>
              <a:ext uri="{FF2B5EF4-FFF2-40B4-BE49-F238E27FC236}">
                <a16:creationId xmlns:a16="http://schemas.microsoft.com/office/drawing/2014/main" id="{5DA5541C-D698-4A9C-8632-89D98828A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86445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People on Crete had a very bad reputation.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Read Titus 1:12  “Those Cretans are liars, evil brutes, lazy gluttons”</a:t>
            </a:r>
          </a:p>
          <a:p>
            <a:pPr lvl="1"/>
            <a:r>
              <a:rPr lang="en-US" dirty="0"/>
              <a:t>Cretans hated work but loved to eat and thus were generally self-indulgent, greedy, lustful and overfed.</a:t>
            </a:r>
          </a:p>
          <a:p>
            <a:pPr lvl="1"/>
            <a:r>
              <a:rPr lang="en-US" dirty="0"/>
              <a:t>Very immoral</a:t>
            </a:r>
          </a:p>
          <a:p>
            <a:pPr lvl="1"/>
            <a:r>
              <a:rPr lang="en-US" dirty="0"/>
              <a:t>“To </a:t>
            </a:r>
            <a:r>
              <a:rPr lang="en-US" dirty="0" err="1"/>
              <a:t>Cretanize</a:t>
            </a:r>
            <a:r>
              <a:rPr lang="en-US" dirty="0"/>
              <a:t> meant “to lie”</a:t>
            </a:r>
          </a:p>
          <a:p>
            <a:pPr lvl="1"/>
            <a:r>
              <a:rPr lang="en-US" dirty="0"/>
              <a:t>Paul quotes </a:t>
            </a:r>
            <a:r>
              <a:rPr lang="en-US" dirty="0" err="1"/>
              <a:t>Epimenides</a:t>
            </a:r>
            <a:r>
              <a:rPr lang="en-US" dirty="0"/>
              <a:t> (“one of their own prophets”) who was from Crete. </a:t>
            </a:r>
          </a:p>
          <a:p>
            <a:pPr lvl="1"/>
            <a:r>
              <a:rPr lang="en-US" dirty="0"/>
              <a:t>For this reason Christian elders on Crete must be above reproach (1:7)</a:t>
            </a:r>
          </a:p>
          <a:p>
            <a:pPr lvl="1"/>
            <a:endParaRPr lang="en-US" dirty="0"/>
          </a:p>
          <a:p>
            <a:r>
              <a:rPr lang="en-US" dirty="0"/>
              <a:t>Q: </a:t>
            </a:r>
            <a:r>
              <a:rPr lang="en-US" u="sng" dirty="0"/>
              <a:t>How do people in today’s culture often describe Christians?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7969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muting yourself…to speak, press and hold the space bar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Words &amp; Works of Jesus the 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34984-9479-48EE-871D-7398725B9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C064-BA99-45EE-AED7-60CCB6C6F6B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0CC64CDE-8152-417E-A9EA-7ADEB2479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7638" y="617538"/>
            <a:ext cx="3875087" cy="2179637"/>
          </a:xfrm>
        </p:spPr>
      </p:sp>
    </p:spTree>
    <p:extLst>
      <p:ext uri="{BB962C8B-B14F-4D97-AF65-F5344CB8AC3E}">
        <p14:creationId xmlns:p14="http://schemas.microsoft.com/office/powerpoint/2010/main" val="2977446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CRETE </a:t>
            </a:r>
          </a:p>
          <a:p>
            <a:pPr lvl="1"/>
            <a:r>
              <a:rPr lang="en-US" dirty="0"/>
              <a:t>The largest and most populous of the Greek islands, and the fifth-largest island in the Mediterranean Sea</a:t>
            </a:r>
          </a:p>
          <a:p>
            <a:pPr lvl="1"/>
            <a:r>
              <a:rPr lang="en-US" dirty="0"/>
              <a:t>160 mi from east to west, and 37 miles at its widest point</a:t>
            </a:r>
          </a:p>
          <a:p>
            <a:pPr lvl="1"/>
            <a:r>
              <a:rPr lang="en-US" dirty="0"/>
              <a:t>About 5X size of Santa Cruz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87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CRETE</a:t>
            </a:r>
          </a:p>
          <a:p>
            <a:pPr lvl="1"/>
            <a:r>
              <a:rPr lang="en-US" dirty="0"/>
              <a:t>Extremely mountainous (Highest 8,000 ft.)</a:t>
            </a:r>
          </a:p>
          <a:p>
            <a:pPr lvl="1"/>
            <a:r>
              <a:rPr lang="en-US" dirty="0"/>
              <a:t>Temperate Mediterranean climate</a:t>
            </a:r>
          </a:p>
          <a:p>
            <a:pPr lvl="1"/>
            <a:r>
              <a:rPr lang="en-US" dirty="0"/>
              <a:t>Crete had a highly developed, literate civilization--it has been ruled by Greeks and Romans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06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CRETE TODAY</a:t>
            </a:r>
          </a:p>
          <a:p>
            <a:pPr lvl="1"/>
            <a:r>
              <a:rPr lang="en-US" dirty="0"/>
              <a:t>Vacation spot</a:t>
            </a:r>
          </a:p>
          <a:p>
            <a:pPr lvl="1"/>
            <a:r>
              <a:rPr lang="en-US" dirty="0"/>
              <a:t>Canyon hiking</a:t>
            </a:r>
          </a:p>
          <a:p>
            <a:pPr lvl="1"/>
            <a:r>
              <a:rPr lang="en-US" dirty="0"/>
              <a:t>Luxurious hotels</a:t>
            </a:r>
          </a:p>
          <a:p>
            <a:pPr lvl="1"/>
            <a:r>
              <a:rPr lang="en-US" dirty="0"/>
              <a:t>Great food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0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some reason scuba diving has not caught 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40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A991C064-BA99-45EE-AED7-60CCB6C6F6B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Part 6: Titus-James</a:t>
            </a:r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main people</a:t>
            </a:r>
          </a:p>
          <a:p>
            <a:pPr lvl="1"/>
            <a:r>
              <a:rPr lang="en-US" dirty="0"/>
              <a:t>Philemon </a:t>
            </a:r>
          </a:p>
          <a:p>
            <a:pPr lvl="2"/>
            <a:r>
              <a:rPr lang="en-US" dirty="0"/>
              <a:t>Wealthy Gentile believer living in Colossae whose slave (Onesimus) had ran away</a:t>
            </a:r>
          </a:p>
          <a:p>
            <a:pPr lvl="2"/>
            <a:r>
              <a:rPr lang="en-US" dirty="0"/>
              <a:t>Saved under Paul’s ministry, probably in Ephesus</a:t>
            </a:r>
          </a:p>
          <a:p>
            <a:pPr lvl="2"/>
            <a:r>
              <a:rPr lang="en-US" dirty="0"/>
              <a:t>Prominent leader in the church at Colossae</a:t>
            </a:r>
          </a:p>
          <a:p>
            <a:pPr lvl="1"/>
            <a:r>
              <a:rPr lang="en-US" dirty="0"/>
              <a:t>Onesimus </a:t>
            </a:r>
          </a:p>
          <a:p>
            <a:pPr lvl="2"/>
            <a:r>
              <a:rPr lang="en-US" dirty="0"/>
              <a:t>stole some money from Philemon his master.</a:t>
            </a:r>
          </a:p>
          <a:p>
            <a:pPr lvl="2"/>
            <a:r>
              <a:rPr lang="en-US" dirty="0"/>
              <a:t>Not a believer at the time</a:t>
            </a:r>
          </a:p>
          <a:p>
            <a:pPr lvl="2"/>
            <a:r>
              <a:rPr lang="en-US" dirty="0"/>
              <a:t>Ran away to Rome, to get lost in the crowds.</a:t>
            </a:r>
          </a:p>
          <a:p>
            <a:pPr lvl="2"/>
            <a:r>
              <a:rPr lang="en-US" dirty="0"/>
              <a:t>Could be legally killed as a runaway slave.</a:t>
            </a:r>
          </a:p>
          <a:p>
            <a:pPr lvl="2"/>
            <a:r>
              <a:rPr lang="en-US" dirty="0"/>
              <a:t>Sent him back with Tychicus, along with a letter</a:t>
            </a:r>
          </a:p>
          <a:p>
            <a:pPr lvl="1"/>
            <a:r>
              <a:rPr lang="en-US" dirty="0"/>
              <a:t>Paul</a:t>
            </a:r>
          </a:p>
          <a:p>
            <a:pPr lvl="2"/>
            <a:r>
              <a:rPr lang="en-US" dirty="0"/>
              <a:t>In prison</a:t>
            </a:r>
          </a:p>
          <a:p>
            <a:pPr lvl="2"/>
            <a:r>
              <a:rPr lang="en-US" dirty="0"/>
              <a:t>Led Onesimus to the Lord</a:t>
            </a:r>
          </a:p>
          <a:p>
            <a:pPr lvl="2"/>
            <a:r>
              <a:rPr lang="en-US" dirty="0"/>
              <a:t>Loved Onesimus</a:t>
            </a:r>
          </a:p>
          <a:p>
            <a:pPr lvl="2"/>
            <a:r>
              <a:rPr lang="en-US" dirty="0"/>
              <a:t>Urging Philemon to forgive Onesimus who is now a fellow believer and brother in the Lord.</a:t>
            </a: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7CD504AB-B380-42D3-A81F-B4B1D9895D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29750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</a:t>
            </a:r>
          </a:p>
          <a:p>
            <a:pPr lvl="1"/>
            <a:r>
              <a:rPr lang="en-US" dirty="0"/>
              <a:t>The gospel can </a:t>
            </a:r>
            <a:r>
              <a:rPr lang="en-US" u="sng" dirty="0"/>
              <a:t>transform lives </a:t>
            </a:r>
            <a:r>
              <a:rPr lang="en-US" dirty="0"/>
              <a:t>and impact </a:t>
            </a:r>
            <a:r>
              <a:rPr lang="en-US" u="sng" dirty="0"/>
              <a:t>human relationships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3543F89D-6723-47D1-8AF0-B4CE7B46C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35196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TO LOOK FOR IN THIS BOOK…</a:t>
            </a:r>
          </a:p>
          <a:p>
            <a:pPr lvl="1"/>
            <a:r>
              <a:rPr lang="en-US" sz="1000" dirty="0"/>
              <a:t>The change in Onesimus’ life when he became a believer</a:t>
            </a:r>
          </a:p>
          <a:p>
            <a:pPr lvl="1"/>
            <a:r>
              <a:rPr lang="en-US" sz="1000" dirty="0"/>
              <a:t>Forgiveness toward a fellow believer who made a mistake</a:t>
            </a:r>
          </a:p>
          <a:p>
            <a:pPr lvl="1"/>
            <a:r>
              <a:rPr lang="en-US" sz="1000" dirty="0"/>
              <a:t>The need to restore broken Christian relationships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C454D5A-6B10-4E36-9AEC-D71ACF42A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13338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Philemon</a:t>
            </a:r>
          </a:p>
          <a:p>
            <a:r>
              <a:rPr lang="en-US" dirty="0"/>
              <a:t>Diagram from John MacArthur’s Bible Commentary, p. 1829.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90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Author unknown: possibly Paul (not likely), Barnabas,</a:t>
            </a:r>
            <a:r>
              <a:rPr lang="en-US" baseline="0" dirty="0"/>
              <a:t> Apollos</a:t>
            </a:r>
            <a:endParaRPr lang="en-US" dirty="0"/>
          </a:p>
          <a:p>
            <a:pPr lvl="1"/>
            <a:r>
              <a:rPr lang="en-US" dirty="0"/>
              <a:t>Recipients</a:t>
            </a:r>
            <a:r>
              <a:rPr lang="en-US" baseline="0" dirty="0"/>
              <a:t> Hebrew Christians </a:t>
            </a:r>
            <a:r>
              <a:rPr lang="en-US" baseline="0" dirty="0">
                <a:sym typeface="Wingdings" pitchFamily="2" charset="2"/>
              </a:rPr>
              <a:t> being persecuted by Jews and Romans</a:t>
            </a:r>
          </a:p>
          <a:p>
            <a:pPr lvl="1"/>
            <a:r>
              <a:rPr lang="en-US" baseline="0" dirty="0">
                <a:sym typeface="Wingdings" pitchFamily="2" charset="2"/>
              </a:rPr>
              <a:t>Christ had not yet returned…they were giving up on Christianity</a:t>
            </a:r>
          </a:p>
          <a:p>
            <a:pPr lvl="1"/>
            <a:r>
              <a:rPr lang="en-US" baseline="0" dirty="0">
                <a:sym typeface="Wingdings" pitchFamily="2" charset="2"/>
              </a:rPr>
              <a:t>Author shows how Jesus is superior to…</a:t>
            </a:r>
          </a:p>
          <a:p>
            <a:pPr lvl="2"/>
            <a:r>
              <a:rPr lang="en-US" baseline="0" dirty="0">
                <a:sym typeface="Wingdings" pitchFamily="2" charset="2"/>
              </a:rPr>
              <a:t>the Law, </a:t>
            </a:r>
          </a:p>
          <a:p>
            <a:pPr lvl="2"/>
            <a:r>
              <a:rPr lang="en-US" baseline="0" dirty="0">
                <a:sym typeface="Wingdings" pitchFamily="2" charset="2"/>
              </a:rPr>
              <a:t>Moses, </a:t>
            </a:r>
          </a:p>
          <a:p>
            <a:pPr lvl="2"/>
            <a:r>
              <a:rPr lang="en-US" baseline="0" dirty="0">
                <a:sym typeface="Wingdings" pitchFamily="2" charset="2"/>
              </a:rPr>
              <a:t>Abraham, </a:t>
            </a:r>
          </a:p>
          <a:p>
            <a:pPr lvl="2"/>
            <a:r>
              <a:rPr lang="en-US" baseline="0" dirty="0">
                <a:sym typeface="Wingdings" pitchFamily="2" charset="2"/>
              </a:rPr>
              <a:t>angels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Part 6: Titus-James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17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Hebrew Christians wanted to stay with their familiar ways. The Law was like training wheels on a bike</a:t>
            </a:r>
          </a:p>
          <a:p>
            <a:pPr lvl="1"/>
            <a:r>
              <a:rPr lang="en-US" dirty="0"/>
              <a:t>Grace was a new concept.</a:t>
            </a:r>
          </a:p>
          <a:p>
            <a:pPr lvl="1"/>
            <a:r>
              <a:rPr lang="en-US" dirty="0"/>
              <a:t>Thinking about going back into Judaism (training wheels)</a:t>
            </a:r>
          </a:p>
          <a:p>
            <a:pPr lvl="1"/>
            <a:r>
              <a:rPr lang="en-US" dirty="0"/>
              <a:t>The Law was familiar to them...it made them feel safe</a:t>
            </a:r>
          </a:p>
          <a:p>
            <a:pPr lvl="1"/>
            <a:r>
              <a:rPr lang="en-US" dirty="0"/>
              <a:t>Christ had not yet returned—they were getting impatient.</a:t>
            </a:r>
          </a:p>
          <a:p>
            <a:pPr lvl="1"/>
            <a:r>
              <a:rPr lang="en-US" dirty="0"/>
              <a:t>Unconverted Jews were also putting pressure on them to go back to the Law!</a:t>
            </a:r>
          </a:p>
          <a:p>
            <a:pPr lvl="1"/>
            <a:endParaRPr lang="en-US" dirty="0"/>
          </a:p>
          <a:p>
            <a:pPr lvl="0">
              <a:defRPr/>
            </a:pPr>
            <a:r>
              <a:rPr lang="en-US" dirty="0"/>
              <a:t>DISCUSSION</a:t>
            </a:r>
          </a:p>
          <a:p>
            <a:pPr lvl="1">
              <a:defRPr/>
            </a:pPr>
            <a:r>
              <a:rPr lang="en-US" dirty="0"/>
              <a:t>Q: Why do people tend to revert back to old habits even when they know they’re harmful?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A: Familiarity—a sense of security– as a result they suffer the harmful consequences.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1C064-BA99-45EE-AED7-60CCB6C6F6B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Part 6: Titus-James</a:t>
            </a:r>
            <a:endParaRPr lang="en-US" dirty="0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51EDD64A-CF9B-4082-8BB8-57F174CA0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2450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3525" y="617538"/>
            <a:ext cx="3940175" cy="221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type in your name each week (credit toward certificate)</a:t>
            </a:r>
          </a:p>
          <a:p>
            <a:endParaRPr lang="en-US" dirty="0"/>
          </a:p>
          <a:p>
            <a:r>
              <a:rPr lang="en-US" dirty="0"/>
              <a:t>Handouts (me)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89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 (Hebrews)</a:t>
            </a:r>
          </a:p>
          <a:p>
            <a:pPr marL="341313" marR="0" lvl="1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Jesus Christ is </a:t>
            </a:r>
            <a:r>
              <a:rPr lang="en-US" sz="1200" b="1" u="sng" dirty="0">
                <a:solidFill>
                  <a:srgbClr val="FFFF00"/>
                </a:solidFill>
              </a:rPr>
              <a:t>greater than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any angel, priest, or old covenant institution.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305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5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The three-fold purpose of the letter is: </a:t>
            </a:r>
          </a:p>
          <a:p>
            <a:pPr lvl="1"/>
            <a:r>
              <a:rPr lang="en-US" dirty="0"/>
              <a:t>To convince Jewish Christians not to revert back to the Mosaic Law.</a:t>
            </a:r>
          </a:p>
          <a:p>
            <a:pPr lvl="1"/>
            <a:r>
              <a:rPr lang="en-US" dirty="0"/>
              <a:t>To show that Christianity had replaced Judaism. </a:t>
            </a:r>
          </a:p>
          <a:p>
            <a:pPr lvl="1"/>
            <a:r>
              <a:rPr lang="en-US" dirty="0"/>
              <a:t>To present the sufficiency and superiority of Christ.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27FDDC49-BBBA-4637-940F-596CC270FE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593735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 – Half brother of Jesus (Mark 6:3)</a:t>
            </a:r>
          </a:p>
          <a:p>
            <a:pPr lvl="1"/>
            <a:r>
              <a:rPr lang="en-US" dirty="0"/>
              <a:t>Hebrew – “Jacob”</a:t>
            </a:r>
          </a:p>
          <a:p>
            <a:pPr lvl="1"/>
            <a:r>
              <a:rPr lang="en-US" dirty="0"/>
              <a:t>“Proverbs of the NT</a:t>
            </a:r>
          </a:p>
          <a:p>
            <a:pPr lvl="1"/>
            <a:r>
              <a:rPr lang="en-US" dirty="0"/>
              <a:t>Very easy to understand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Part 6: Titus-James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785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WAS RIGHT?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“For it is by grace you have been saved, through </a:t>
            </a:r>
            <a:r>
              <a:rPr lang="en-US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and this not from yourselves, it is the gift of God--</a:t>
            </a:r>
            <a:r>
              <a:rPr lang="en-US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by works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that no one can boast.”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2:8,9</a:t>
            </a:r>
          </a:p>
          <a:p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see that a person is justified by </a:t>
            </a:r>
            <a:r>
              <a:rPr lang="en-US" sz="1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he does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by faith alone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2:24</a:t>
            </a:r>
          </a:p>
          <a:p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DE5238DE-9EE0-40FE-B5CB-77CB678D950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Part 6: Titus-James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50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32153-7F6B-4644-BC13-C3D7A80307C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Part 6: Titus-James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851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How to live out </a:t>
            </a:r>
            <a:r>
              <a:rPr lang="en-US" sz="1400" b="1" u="sng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one’s faith in Jesus Christ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, being a doer and not just a hearer of the Word. Believers are not saved </a:t>
            </a:r>
            <a:r>
              <a:rPr lang="en-US" sz="1400" b="1" i="1" u="sng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by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good works, they are saved </a:t>
            </a:r>
            <a:r>
              <a:rPr lang="en-US" sz="1400" b="1" i="1" u="sng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good 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006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/>
              <a:t>Good works are not a </a:t>
            </a:r>
            <a:r>
              <a:rPr lang="en-US" sz="1400" b="1" i="1" u="sng" dirty="0"/>
              <a:t>substitute</a:t>
            </a:r>
            <a:r>
              <a:rPr lang="en-US" sz="1400" dirty="0"/>
              <a:t> for faith (Paul)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400" dirty="0"/>
              <a:t>Good works are the </a:t>
            </a:r>
            <a:r>
              <a:rPr lang="en-US" sz="1400" b="1" i="1" u="sng" dirty="0"/>
              <a:t>result</a:t>
            </a:r>
            <a:r>
              <a:rPr lang="en-US" sz="1400" dirty="0"/>
              <a:t> of faith (James)</a:t>
            </a:r>
          </a:p>
          <a:p>
            <a:pPr marL="512763" marR="0" lvl="1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Works are a </a:t>
            </a:r>
            <a:r>
              <a:rPr lang="en-US" u="sng" dirty="0"/>
              <a:t>response to God’s love</a:t>
            </a:r>
            <a:r>
              <a:rPr lang="en-US" u="sng" baseline="0" dirty="0"/>
              <a:t> </a:t>
            </a:r>
            <a:r>
              <a:rPr lang="en-US" baseline="0" dirty="0"/>
              <a:t>because of his generous grace to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Part 6: Titus-James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956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</a:t>
            </a:r>
          </a:p>
          <a:p>
            <a:r>
              <a:rPr lang="en-US" dirty="0"/>
              <a:t>1, 2 Peter; 1, 2, 3 John and Jude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91F46453-9B4D-4733-810F-F9A202727E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088024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3525" y="617538"/>
            <a:ext cx="3940175" cy="221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5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3-Minute huddle</a:t>
            </a:r>
          </a:p>
          <a:p>
            <a:r>
              <a:rPr lang="en-US" sz="1200" i="1" dirty="0">
                <a:solidFill>
                  <a:schemeClr val="bg1"/>
                </a:solidFill>
                <a:latin typeface="Aegyptus" panose="020405020508060A0203" pitchFamily="18" charset="0"/>
                <a:ea typeface="Aegyptus" panose="020405020508060A0203" pitchFamily="18" charset="0"/>
              </a:rPr>
              <a:t>What would you do if you had a whole day to yourself?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4B26-0164-4A20-A401-8D342DC6DCD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Part 6: Titus-James</a:t>
            </a:r>
            <a:endParaRPr lang="en-US" dirty="0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E0255DB8-74EA-471B-A1D8-BFED79617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2820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617538"/>
            <a:ext cx="3875087" cy="2179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take out your notes.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12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TONIGHT</a:t>
            </a:r>
          </a:p>
          <a:p>
            <a:pPr lvl="1">
              <a:buClr>
                <a:schemeClr val="bg1"/>
              </a:buClr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two Christian friends who are angry at each other. Should I step in?</a:t>
            </a:r>
          </a:p>
          <a:p>
            <a:pPr lvl="1">
              <a:buClr>
                <a:schemeClr val="bg1"/>
              </a:buClr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normal to struggle with my faith at times?</a:t>
            </a:r>
          </a:p>
          <a:p>
            <a:pPr lvl="1">
              <a:buClr>
                <a:schemeClr val="bg1"/>
              </a:buClr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Paul and James disagree over the issue of “works”?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715E21D4-E995-4522-AD61-FF23FE713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3241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New Testament Survey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F53A-FE5A-47D8-993D-116709B721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9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6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FA9603-89F1-4C43-9FAF-019BF115ADC4}"/>
              </a:ext>
            </a:extLst>
          </p:cNvPr>
          <p:cNvSpPr/>
          <p:nvPr userDrawn="1"/>
        </p:nvSpPr>
        <p:spPr>
          <a:xfrm>
            <a:off x="-23665" y="-32759"/>
            <a:ext cx="12188825" cy="308075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609600"/>
            <a:ext cx="9141619" cy="1676400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3/24/2021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D9C07C-EFC1-4E97-947A-7ED7806C6A5D}"/>
              </a:ext>
            </a:extLst>
          </p:cNvPr>
          <p:cNvSpPr/>
          <p:nvPr userDrawn="1"/>
        </p:nvSpPr>
        <p:spPr>
          <a:xfrm>
            <a:off x="0" y="3048000"/>
            <a:ext cx="12188825" cy="388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8EA836-4100-48C8-913B-A42621423D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51012" y="3352800"/>
            <a:ext cx="9751060" cy="4572000"/>
          </a:xfrm>
        </p:spPr>
        <p:txBody>
          <a:bodyPr>
            <a:normAutofit/>
          </a:bodyPr>
          <a:lstStyle>
            <a:lvl1pPr marL="304747" indent="-304747">
              <a:lnSpc>
                <a:spcPct val="108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110000"/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  <a:lvl2pPr marL="854075" indent="-341313">
              <a:buClr>
                <a:schemeClr val="bg1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2pPr>
            <a:lvl3pP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3pPr>
            <a:lvl4pP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4pPr>
            <a:lvl5pP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3/24/2021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3/24/2021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3/24/2021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2514600"/>
            <a:ext cx="9296400" cy="2105367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3/24/2021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9A5DC1-7851-4F13-8772-E1FCDF999885}"/>
              </a:ext>
            </a:extLst>
          </p:cNvPr>
          <p:cNvSpPr/>
          <p:nvPr userDrawn="1"/>
        </p:nvSpPr>
        <p:spPr>
          <a:xfrm>
            <a:off x="1" y="0"/>
            <a:ext cx="568494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773F33-7350-45FB-8534-C0B65291D0B2}"/>
              </a:ext>
            </a:extLst>
          </p:cNvPr>
          <p:cNvSpPr/>
          <p:nvPr userDrawn="1"/>
        </p:nvSpPr>
        <p:spPr>
          <a:xfrm>
            <a:off x="5675422" y="0"/>
            <a:ext cx="6492048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31100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414" y="1905002"/>
            <a:ext cx="1023988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413" y="4344990"/>
            <a:ext cx="1023988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7157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150" y="649805"/>
            <a:ext cx="938849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8" y="4344990"/>
            <a:ext cx="938849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482" y="2355850"/>
            <a:ext cx="1025081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9997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39427575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7868" y="1411552"/>
            <a:ext cx="1117309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129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68" y="1412875"/>
            <a:ext cx="1117309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4497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868" y="1411554"/>
            <a:ext cx="5484971" cy="1742015"/>
          </a:xfrm>
        </p:spPr>
        <p:txBody>
          <a:bodyPr/>
          <a:lstStyle>
            <a:lvl1pPr marL="339874" indent="-339874">
              <a:lnSpc>
                <a:spcPct val="90000"/>
              </a:lnSpc>
              <a:defRPr sz="2799"/>
            </a:lvl1pPr>
            <a:lvl2pPr marL="673136" indent="-325326">
              <a:lnSpc>
                <a:spcPct val="90000"/>
              </a:lnSpc>
              <a:defRPr sz="2399"/>
            </a:lvl2pPr>
            <a:lvl3pPr marL="953499" indent="-288297">
              <a:lnSpc>
                <a:spcPct val="90000"/>
              </a:lnSpc>
              <a:defRPr sz="1999"/>
            </a:lvl3pPr>
            <a:lvl4pPr marL="1227250" indent="-273751">
              <a:lnSpc>
                <a:spcPct val="90000"/>
              </a:lnSpc>
              <a:defRPr sz="1799"/>
            </a:lvl4pPr>
            <a:lvl5pPr marL="1515547" indent="-280363">
              <a:lnSpc>
                <a:spcPct val="90000"/>
              </a:lnSpc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411554"/>
            <a:ext cx="5484971" cy="1742015"/>
          </a:xfrm>
        </p:spPr>
        <p:txBody>
          <a:bodyPr/>
          <a:lstStyle>
            <a:lvl1pPr marL="347810" indent="-347810">
              <a:lnSpc>
                <a:spcPct val="90000"/>
              </a:lnSpc>
              <a:defRPr sz="2799"/>
            </a:lvl1pPr>
            <a:lvl2pPr marL="673136" indent="-339874">
              <a:lnSpc>
                <a:spcPct val="90000"/>
              </a:lnSpc>
              <a:defRPr sz="2399"/>
            </a:lvl2pPr>
            <a:lvl3pPr marL="961433" indent="-302845">
              <a:lnSpc>
                <a:spcPct val="90000"/>
              </a:lnSpc>
              <a:defRPr sz="1999"/>
            </a:lvl3pPr>
            <a:lvl4pPr marL="1227250" indent="-265816">
              <a:lnSpc>
                <a:spcPct val="90000"/>
              </a:lnSpc>
              <a:defRPr sz="1799"/>
            </a:lvl4pPr>
            <a:lvl5pPr marL="1515547" indent="-273751">
              <a:lnSpc>
                <a:spcPct val="90000"/>
              </a:lnSpc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482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F93F8E-AF5C-4339-84DF-73201A6A5773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8000"/>
              </a:lnSpc>
              <a:buClr>
                <a:schemeClr val="bg1"/>
              </a:buCl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  <a:lvl2pPr marL="854075" indent="-341313">
              <a:buClr>
                <a:schemeClr val="bg1"/>
              </a:buCl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2pPr>
            <a:lvl3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3pPr>
            <a:lvl4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4pPr>
            <a:lvl5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3/24/2021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68" y="1757803"/>
            <a:ext cx="5484971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99" b="1"/>
            </a:lvl1pPr>
            <a:lvl2pPr marL="457045" indent="0">
              <a:buNone/>
              <a:defRPr sz="1999" b="1"/>
            </a:lvl2pPr>
            <a:lvl3pPr marL="914089" indent="0">
              <a:buNone/>
              <a:defRPr sz="1799" b="1"/>
            </a:lvl3pPr>
            <a:lvl4pPr marL="1371134" indent="0">
              <a:buNone/>
              <a:defRPr sz="1600" b="1"/>
            </a:lvl4pPr>
            <a:lvl5pPr marL="1828178" indent="0">
              <a:buNone/>
              <a:defRPr sz="1600" b="1"/>
            </a:lvl5pPr>
            <a:lvl6pPr marL="2285223" indent="0">
              <a:buNone/>
              <a:defRPr sz="1600" b="1"/>
            </a:lvl6pPr>
            <a:lvl7pPr marL="2742267" indent="0">
              <a:buNone/>
              <a:defRPr sz="1600" b="1"/>
            </a:lvl7pPr>
            <a:lvl8pPr marL="3199312" indent="0">
              <a:buNone/>
              <a:defRPr sz="1600" b="1"/>
            </a:lvl8pPr>
            <a:lvl9pPr marL="36563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867" y="2174875"/>
            <a:ext cx="5484971" cy="1537344"/>
          </a:xfrm>
        </p:spPr>
        <p:txBody>
          <a:bodyPr/>
          <a:lstStyle>
            <a:lvl1pPr marL="281685" indent="-281685">
              <a:defRPr sz="2299"/>
            </a:lvl1pPr>
            <a:lvl2pPr marL="562049" indent="-265816">
              <a:defRPr sz="1999"/>
            </a:lvl2pPr>
            <a:lvl3pPr marL="813318" indent="-243334">
              <a:defRPr sz="1799"/>
            </a:lvl3pPr>
            <a:lvl4pPr marL="1050039" indent="-228787">
              <a:defRPr sz="1699"/>
            </a:lvl4pPr>
            <a:lvl5pPr marL="1278826" indent="-206305">
              <a:defRPr sz="1699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30" y="1757803"/>
            <a:ext cx="548792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99" b="1"/>
            </a:lvl1pPr>
            <a:lvl2pPr marL="457045" indent="0">
              <a:buNone/>
              <a:defRPr sz="1999" b="1"/>
            </a:lvl2pPr>
            <a:lvl3pPr marL="914089" indent="0">
              <a:buNone/>
              <a:defRPr sz="1799" b="1"/>
            </a:lvl3pPr>
            <a:lvl4pPr marL="1371134" indent="0">
              <a:buNone/>
              <a:defRPr sz="1600" b="1"/>
            </a:lvl4pPr>
            <a:lvl5pPr marL="1828178" indent="0">
              <a:buNone/>
              <a:defRPr sz="1600" b="1"/>
            </a:lvl5pPr>
            <a:lvl6pPr marL="2285223" indent="0">
              <a:buNone/>
              <a:defRPr sz="1600" b="1"/>
            </a:lvl6pPr>
            <a:lvl7pPr marL="2742267" indent="0">
              <a:buNone/>
              <a:defRPr sz="1600" b="1"/>
            </a:lvl7pPr>
            <a:lvl8pPr marL="3199312" indent="0">
              <a:buNone/>
              <a:defRPr sz="1600" b="1"/>
            </a:lvl8pPr>
            <a:lvl9pPr marL="36563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489202" cy="1537344"/>
          </a:xfrm>
        </p:spPr>
        <p:txBody>
          <a:bodyPr/>
          <a:lstStyle>
            <a:lvl1pPr marL="296232" indent="-296232">
              <a:defRPr sz="2299"/>
            </a:lvl1pPr>
            <a:lvl2pPr marL="569984" indent="-273751">
              <a:defRPr sz="1999"/>
            </a:lvl2pPr>
            <a:lvl3pPr marL="821253" indent="-244657">
              <a:defRPr sz="1799"/>
            </a:lvl3pPr>
            <a:lvl4pPr marL="1050039" indent="-236722">
              <a:defRPr sz="1699"/>
            </a:lvl4pPr>
            <a:lvl5pPr marL="1278826" indent="-220853">
              <a:defRPr sz="1699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2596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29774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07782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06498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7868" y="1411553"/>
            <a:ext cx="1117309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6643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7868" y="1411553"/>
            <a:ext cx="1117309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12188826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046812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150" y="649805"/>
            <a:ext cx="938849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8" y="4344990"/>
            <a:ext cx="938849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482" y="2355850"/>
            <a:ext cx="1025081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9997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0167751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583B6D-B6E1-494A-B39B-CBDB6916DDFD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209800"/>
            <a:ext cx="10209531" cy="2105367"/>
          </a:xfrm>
        </p:spPr>
        <p:txBody>
          <a:bodyPr anchor="ctr">
            <a:noAutofit/>
          </a:bodyPr>
          <a:lstStyle>
            <a:lvl1pPr algn="ctr">
              <a:defRPr sz="72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3/24/2021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0F9C48-E281-4A72-B40F-5D1FD7996AB7}"/>
              </a:ext>
            </a:extLst>
          </p:cNvPr>
          <p:cNvCxnSpPr/>
          <p:nvPr userDrawn="1"/>
        </p:nvCxnSpPr>
        <p:spPr>
          <a:xfrm>
            <a:off x="912812" y="2209800"/>
            <a:ext cx="10210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19EF98-AFD8-4F09-8E64-F684108532A7}"/>
              </a:ext>
            </a:extLst>
          </p:cNvPr>
          <p:cNvCxnSpPr>
            <a:cxnSpLocks/>
          </p:cNvCxnSpPr>
          <p:nvPr userDrawn="1"/>
        </p:nvCxnSpPr>
        <p:spPr>
          <a:xfrm>
            <a:off x="836612" y="4267200"/>
            <a:ext cx="10210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3/24/2021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E3CBF-E84E-4FA5-B7A5-E00223A5F659}"/>
              </a:ext>
            </a:extLst>
          </p:cNvPr>
          <p:cNvSpPr/>
          <p:nvPr userDrawn="1"/>
        </p:nvSpPr>
        <p:spPr>
          <a:xfrm>
            <a:off x="0" y="0"/>
            <a:ext cx="6170612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1C2733-471F-477C-9905-DE7E11B37DEC}"/>
              </a:ext>
            </a:extLst>
          </p:cNvPr>
          <p:cNvSpPr/>
          <p:nvPr userDrawn="1"/>
        </p:nvSpPr>
        <p:spPr>
          <a:xfrm>
            <a:off x="6153785" y="0"/>
            <a:ext cx="603504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67AE7C-2044-4112-9FA6-880D6C79D54A}"/>
              </a:ext>
            </a:extLst>
          </p:cNvPr>
          <p:cNvSpPr/>
          <p:nvPr userDrawn="1"/>
        </p:nvSpPr>
        <p:spPr>
          <a:xfrm>
            <a:off x="0" y="0"/>
            <a:ext cx="12188825" cy="228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2D8F0-8364-4241-9B76-340BA6905011}"/>
              </a:ext>
            </a:extLst>
          </p:cNvPr>
          <p:cNvSpPr/>
          <p:nvPr userDrawn="1"/>
        </p:nvSpPr>
        <p:spPr>
          <a:xfrm>
            <a:off x="0" y="2286000"/>
            <a:ext cx="12188825" cy="228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A71083-7F9A-4290-ADC5-AFC556B68F2F}"/>
              </a:ext>
            </a:extLst>
          </p:cNvPr>
          <p:cNvSpPr/>
          <p:nvPr userDrawn="1"/>
        </p:nvSpPr>
        <p:spPr>
          <a:xfrm>
            <a:off x="0" y="4548499"/>
            <a:ext cx="12188825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EAC323D-C311-4486-8E3F-D93908656EC2}"/>
              </a:ext>
            </a:extLst>
          </p:cNvPr>
          <p:cNvSpPr/>
          <p:nvPr userDrawn="1"/>
        </p:nvSpPr>
        <p:spPr>
          <a:xfrm>
            <a:off x="0" y="0"/>
            <a:ext cx="6018212" cy="6858000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3/24/2021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5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3/24/2021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D2ADD-DB91-4074-85C5-188ECD2D4D9F}"/>
              </a:ext>
            </a:extLst>
          </p:cNvPr>
          <p:cNvSpPr/>
          <p:nvPr userDrawn="1"/>
        </p:nvSpPr>
        <p:spPr>
          <a:xfrm>
            <a:off x="0" y="0"/>
            <a:ext cx="12188825" cy="2743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9BC49-AF62-4348-BE0A-A938EC548F89}"/>
              </a:ext>
            </a:extLst>
          </p:cNvPr>
          <p:cNvSpPr/>
          <p:nvPr userDrawn="1"/>
        </p:nvSpPr>
        <p:spPr>
          <a:xfrm>
            <a:off x="0" y="2743200"/>
            <a:ext cx="12188825" cy="411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3/24/2021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3/24/2021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868" y="230190"/>
            <a:ext cx="1117309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68" y="1412877"/>
            <a:ext cx="1117309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0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>
    <p:fade/>
  </p:transition>
  <p:txStyles>
    <p:titleStyle>
      <a:lvl1pPr algn="l" defTabSz="914089" rtl="0" eaLnBrk="1" latinLnBrk="0" hangingPunct="1">
        <a:lnSpc>
          <a:spcPct val="90000"/>
        </a:lnSpc>
        <a:spcBef>
          <a:spcPct val="0"/>
        </a:spcBef>
        <a:buNone/>
        <a:defRPr lang="en-US" sz="4799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756" indent="-396756" algn="l" defTabSz="914089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26" indent="-396756" algn="l" defTabSz="914089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258510" indent="-344385" algn="l" defTabSz="914089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4482" indent="-345971" algn="l" defTabSz="914089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1940931" indent="-336449" algn="l" defTabSz="914089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45" indent="-228522" algn="l" defTabSz="9140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22" algn="l" defTabSz="9140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4" indent="-228522" algn="l" defTabSz="9140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9" indent="-228522" algn="l" defTabSz="9140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45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89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4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8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3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7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12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7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goodfreephotos.com/vector-images/big-pencil-vector-art.png.php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goodfreephotos.com/vector-images/big-pencil-vector-art.png.php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odfreephotos.com/vector-images/big-pencil-vector-art.png.php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goodfreephotos.com/vector-images/big-pencil-vector-art.png.php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79AF9-8FBB-43AF-A0BD-7C8855AA979B}"/>
              </a:ext>
            </a:extLst>
          </p:cNvPr>
          <p:cNvSpPr/>
          <p:nvPr/>
        </p:nvSpPr>
        <p:spPr>
          <a:xfrm>
            <a:off x="0" y="893"/>
            <a:ext cx="5700815" cy="68562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4DBE9-A72B-432F-B1E9-2D3EF6FA061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3603" y="1122964"/>
            <a:ext cx="9141619" cy="2386978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en-US" sz="7198" dirty="0">
                <a:latin typeface="Aharoni" panose="02010803020104030203" pitchFamily="2" charset="-79"/>
                <a:cs typeface="Aharoni" panose="02010803020104030203" pitchFamily="2" charset="-79"/>
              </a:rPr>
              <a:t>NEW TESTAMENT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921C9-23C9-4E7D-8ED5-3018A3E0550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98209" y="3944804"/>
            <a:ext cx="9141619" cy="1655331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5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PART 6</a:t>
            </a:r>
          </a:p>
          <a:p>
            <a:pPr marL="0" indent="0" algn="ctr">
              <a:buNone/>
            </a:pPr>
            <a:r>
              <a:rPr lang="en-US" sz="3599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Titus, Philemon, Hebrews, James</a:t>
            </a:r>
          </a:p>
        </p:txBody>
      </p:sp>
    </p:spTree>
    <p:extLst>
      <p:ext uri="{BB962C8B-B14F-4D97-AF65-F5344CB8AC3E}">
        <p14:creationId xmlns:p14="http://schemas.microsoft.com/office/powerpoint/2010/main" val="38502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ctrTitle"/>
          </p:nvPr>
        </p:nvSpPr>
        <p:spPr>
          <a:xfrm>
            <a:off x="2436812" y="1143000"/>
            <a:ext cx="9141619" cy="1676400"/>
          </a:xfrm>
        </p:spPr>
        <p:txBody>
          <a:bodyPr anchor="ctr">
            <a:normAutofit/>
          </a:bodyPr>
          <a:lstStyle/>
          <a:p>
            <a:r>
              <a:rPr lang="en-US" sz="6000" dirty="0"/>
              <a:t>Timothy was…?</a:t>
            </a:r>
          </a:p>
        </p:txBody>
      </p:sp>
      <p:sp>
        <p:nvSpPr>
          <p:cNvPr id="15" name="Rectangle 15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Paul’s 2nd cousin</a:t>
            </a:r>
          </a:p>
          <a:p>
            <a:r>
              <a:rPr lang="en-US" dirty="0"/>
              <a:t>A young pastor in Ephesus</a:t>
            </a:r>
          </a:p>
          <a:p>
            <a:r>
              <a:rPr lang="en-US" dirty="0"/>
              <a:t>Head of the church in Jerusalem</a:t>
            </a:r>
          </a:p>
          <a:p>
            <a:r>
              <a:rPr lang="en-US" dirty="0"/>
              <a:t>A Roman pole vaulter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EF8264-EC48-46E4-AB5A-4F1ACF0117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" b="9897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12" y="381000"/>
            <a:ext cx="2055812" cy="156195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86C5AE22-6179-4C3C-8161-9EF39337FBE2}"/>
              </a:ext>
            </a:extLst>
          </p:cNvPr>
          <p:cNvSpPr/>
          <p:nvPr/>
        </p:nvSpPr>
        <p:spPr>
          <a:xfrm>
            <a:off x="379412" y="4038600"/>
            <a:ext cx="1219200" cy="6858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ctrTitle"/>
          </p:nvPr>
        </p:nvSpPr>
        <p:spPr>
          <a:xfrm>
            <a:off x="2436812" y="990600"/>
            <a:ext cx="9140825" cy="1676400"/>
          </a:xfrm>
        </p:spPr>
        <p:txBody>
          <a:bodyPr>
            <a:normAutofit/>
          </a:bodyPr>
          <a:lstStyle/>
          <a:p>
            <a:r>
              <a:rPr lang="en-US" sz="4800" dirty="0"/>
              <a:t>Paul wrote, “If you don’t work, you don’t…”?</a:t>
            </a:r>
          </a:p>
        </p:txBody>
      </p:sp>
      <p:sp>
        <p:nvSpPr>
          <p:cNvPr id="12" name="Rectangle 12"/>
          <p:cNvSpPr>
            <a:spLocks noGrp="1"/>
          </p:cNvSpPr>
          <p:nvPr>
            <p:ph idx="13"/>
          </p:nvPr>
        </p:nvSpPr>
        <p:spPr>
          <a:xfrm>
            <a:off x="1751012" y="3352800"/>
            <a:ext cx="9751060" cy="4572000"/>
          </a:xfrm>
        </p:spPr>
        <p:txBody>
          <a:bodyPr>
            <a:normAutofit/>
          </a:bodyPr>
          <a:lstStyle/>
          <a:p>
            <a:r>
              <a:rPr lang="en-US" dirty="0"/>
              <a:t>Sit in front pew during church</a:t>
            </a:r>
          </a:p>
          <a:p>
            <a:r>
              <a:rPr lang="en-US" dirty="0"/>
              <a:t>Get “happy meals”</a:t>
            </a:r>
          </a:p>
          <a:p>
            <a:r>
              <a:rPr lang="en-US" dirty="0"/>
              <a:t>Get promoted</a:t>
            </a:r>
          </a:p>
          <a:p>
            <a:r>
              <a:rPr lang="en-US" dirty="0"/>
              <a:t>Eat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DAD672-8CDB-4519-B696-41D38DE6C3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" b="9897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12" y="381000"/>
            <a:ext cx="2055812" cy="1561950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1FDDB7B2-AF79-4880-AA13-BC98CC0995CA}"/>
              </a:ext>
            </a:extLst>
          </p:cNvPr>
          <p:cNvSpPr/>
          <p:nvPr/>
        </p:nvSpPr>
        <p:spPr>
          <a:xfrm>
            <a:off x="455612" y="5334000"/>
            <a:ext cx="1219200" cy="6858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ctrTitle"/>
          </p:nvPr>
        </p:nvSpPr>
        <p:spPr>
          <a:xfrm>
            <a:off x="2513012" y="533400"/>
            <a:ext cx="9140825" cy="2209800"/>
          </a:xfrm>
        </p:spPr>
        <p:txBody>
          <a:bodyPr>
            <a:normAutofit/>
          </a:bodyPr>
          <a:lstStyle/>
          <a:p>
            <a:r>
              <a:rPr lang="en-US" sz="4800" dirty="0"/>
              <a:t>The only mediator between God and men is…?</a:t>
            </a:r>
          </a:p>
        </p:txBody>
      </p:sp>
      <p:sp>
        <p:nvSpPr>
          <p:cNvPr id="11" name="Rectangle 11"/>
          <p:cNvSpPr>
            <a:spLocks noGrp="1"/>
          </p:cNvSpPr>
          <p:nvPr>
            <p:ph idx="13"/>
          </p:nvPr>
        </p:nvSpPr>
        <p:spPr>
          <a:xfrm>
            <a:off x="1751012" y="3352800"/>
            <a:ext cx="9751060" cy="4572000"/>
          </a:xfrm>
        </p:spPr>
        <p:txBody>
          <a:bodyPr>
            <a:noAutofit/>
          </a:bodyPr>
          <a:lstStyle/>
          <a:p>
            <a:r>
              <a:rPr lang="en-US" dirty="0"/>
              <a:t>The church</a:t>
            </a:r>
          </a:p>
          <a:p>
            <a:r>
              <a:rPr lang="en-US" dirty="0"/>
              <a:t>Roman senators</a:t>
            </a:r>
          </a:p>
          <a:p>
            <a:r>
              <a:rPr lang="en-US" dirty="0"/>
              <a:t>Jesus Christ</a:t>
            </a:r>
          </a:p>
          <a:p>
            <a:r>
              <a:rPr lang="en-US" dirty="0"/>
              <a:t>Old Testament prophets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00B6FF-C927-4D30-A38C-E7AD7F9463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" b="9897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12" y="381000"/>
            <a:ext cx="2055812" cy="156195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26378452-CFC0-44CC-9AD1-C5B9C0074ADC}"/>
              </a:ext>
            </a:extLst>
          </p:cNvPr>
          <p:cNvSpPr/>
          <p:nvPr/>
        </p:nvSpPr>
        <p:spPr>
          <a:xfrm>
            <a:off x="531812" y="4648200"/>
            <a:ext cx="1219200" cy="6858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ctrTitle"/>
          </p:nvPr>
        </p:nvSpPr>
        <p:spPr>
          <a:xfrm>
            <a:off x="1598612" y="990600"/>
            <a:ext cx="9141619" cy="1676400"/>
          </a:xfrm>
        </p:spPr>
        <p:txBody>
          <a:bodyPr>
            <a:normAutofit/>
          </a:bodyPr>
          <a:lstStyle/>
          <a:p>
            <a:r>
              <a:rPr lang="en-US" sz="5400" i="0" dirty="0"/>
              <a:t>This year Easter falls on…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47DDC19-1F7C-48F1-B495-ACD5573F480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Saturday</a:t>
            </a:r>
          </a:p>
          <a:p>
            <a:r>
              <a:rPr lang="en-US" dirty="0"/>
              <a:t>Monday</a:t>
            </a:r>
          </a:p>
          <a:p>
            <a:r>
              <a:rPr lang="en-US" dirty="0"/>
              <a:t>Palm Sunday</a:t>
            </a:r>
          </a:p>
          <a:p>
            <a:r>
              <a:rPr lang="en-US" dirty="0"/>
              <a:t>Easter Sunday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69D771-98AD-4598-AD18-7395DFC2EC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" b="9897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12" y="381000"/>
            <a:ext cx="2055812" cy="1561950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6AC076D8-0469-4F09-A77E-0F27C63775C1}"/>
              </a:ext>
            </a:extLst>
          </p:cNvPr>
          <p:cNvSpPr/>
          <p:nvPr/>
        </p:nvSpPr>
        <p:spPr>
          <a:xfrm>
            <a:off x="531812" y="5334000"/>
            <a:ext cx="1219200" cy="6858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ble Titus">
            <a:extLst>
              <a:ext uri="{FF2B5EF4-FFF2-40B4-BE49-F238E27FC236}">
                <a16:creationId xmlns:a16="http://schemas.microsoft.com/office/drawing/2014/main" id="{25FA4F93-78D7-4DCF-A97B-D01C32A0DA4D}"/>
              </a:ext>
            </a:extLst>
          </p:cNvPr>
          <p:cNvPicPr/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23591" r="21669" b="23319"/>
          <a:stretch/>
        </p:blipFill>
        <p:spPr bwMode="auto">
          <a:xfrm>
            <a:off x="608012" y="228600"/>
            <a:ext cx="4800600" cy="647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A51F4E-C4CF-4F99-92A2-33B8EA06102A}"/>
              </a:ext>
            </a:extLst>
          </p:cNvPr>
          <p:cNvSpPr txBox="1"/>
          <p:nvPr/>
        </p:nvSpPr>
        <p:spPr>
          <a:xfrm>
            <a:off x="7161212" y="23622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</a:t>
            </a:r>
          </a:p>
        </p:txBody>
      </p:sp>
    </p:spTree>
    <p:extLst>
      <p:ext uri="{BB962C8B-B14F-4D97-AF65-F5344CB8AC3E}">
        <p14:creationId xmlns:p14="http://schemas.microsoft.com/office/powerpoint/2010/main" val="3785265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C263C8-D461-45F5-BEFE-7A7C7D34CB66}"/>
              </a:ext>
            </a:extLst>
          </p:cNvPr>
          <p:cNvSpPr txBox="1"/>
          <p:nvPr/>
        </p:nvSpPr>
        <p:spPr>
          <a:xfrm>
            <a:off x="2132012" y="9906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09606-3B2B-4FF9-B721-116AADADCE47}"/>
              </a:ext>
            </a:extLst>
          </p:cNvPr>
          <p:cNvSpPr txBox="1"/>
          <p:nvPr/>
        </p:nvSpPr>
        <p:spPr>
          <a:xfrm>
            <a:off x="1217612" y="3581400"/>
            <a:ext cx="982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an inseparable link between one’s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one’s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Between one’s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one’s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7A7C27-EA62-462D-9A5C-A7EE101A8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99612" y="1600200"/>
            <a:ext cx="1898498" cy="1899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7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F075-776E-42AD-8E46-B8F2B98C2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2" y="609600"/>
            <a:ext cx="9141619" cy="1676400"/>
          </a:xfrm>
        </p:spPr>
        <p:txBody>
          <a:bodyPr/>
          <a:lstStyle/>
          <a:p>
            <a:r>
              <a:rPr lang="en-US" dirty="0"/>
              <a:t>What to Look for in this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D84DC-80D4-4A23-888F-740D938CF57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46212" y="3200400"/>
            <a:ext cx="9750425" cy="4572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Titus was to…</a:t>
            </a:r>
          </a:p>
          <a:p>
            <a:r>
              <a:rPr lang="en-US" dirty="0"/>
              <a:t>Establish strong church leaders on Crete</a:t>
            </a:r>
          </a:p>
          <a:p>
            <a:r>
              <a:rPr lang="en-US" dirty="0"/>
              <a:t>Straighten out Paul’s unfinished work</a:t>
            </a:r>
          </a:p>
          <a:p>
            <a:r>
              <a:rPr lang="en-US" dirty="0"/>
              <a:t>Teach sound doctrine (beliefs)</a:t>
            </a:r>
          </a:p>
          <a:p>
            <a:r>
              <a:rPr lang="en-US" dirty="0"/>
              <a:t>Silence “rebellious people”</a:t>
            </a:r>
          </a:p>
        </p:txBody>
      </p:sp>
    </p:spTree>
    <p:extLst>
      <p:ext uri="{BB962C8B-B14F-4D97-AF65-F5344CB8AC3E}">
        <p14:creationId xmlns:p14="http://schemas.microsoft.com/office/powerpoint/2010/main" val="29875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750425" cy="1295400"/>
          </a:xfrm>
        </p:spPr>
        <p:txBody>
          <a:bodyPr>
            <a:normAutofit/>
          </a:bodyPr>
          <a:lstStyle/>
          <a:p>
            <a:r>
              <a:rPr lang="en-US" sz="6000" dirty="0"/>
              <a:t>Who was Titus?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475412" y="1752600"/>
            <a:ext cx="6475412" cy="45720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Dependable</a:t>
            </a:r>
          </a:p>
          <a:p>
            <a:pPr>
              <a:buClr>
                <a:schemeClr val="bg1"/>
              </a:buClr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Reliable</a:t>
            </a:r>
          </a:p>
          <a:p>
            <a:pPr>
              <a:buClr>
                <a:schemeClr val="bg1"/>
              </a:buClr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Diligent</a:t>
            </a:r>
          </a:p>
          <a:p>
            <a:pPr>
              <a:buClr>
                <a:schemeClr val="bg1"/>
              </a:buClr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Loved people </a:t>
            </a:r>
          </a:p>
        </p:txBody>
      </p:sp>
      <p:pic>
        <p:nvPicPr>
          <p:cNvPr id="8" name="Picture 7" descr="Image result for Bible Titus">
            <a:extLst>
              <a:ext uri="{FF2B5EF4-FFF2-40B4-BE49-F238E27FC236}">
                <a16:creationId xmlns:a16="http://schemas.microsoft.com/office/drawing/2014/main" id="{6BE04207-7D63-4CEA-8270-FFA270D35349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24" t="22372" r="20374" b="22998"/>
          <a:stretch/>
        </p:blipFill>
        <p:spPr bwMode="auto">
          <a:xfrm>
            <a:off x="1065212" y="1524000"/>
            <a:ext cx="3581400" cy="472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223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90503"/>
              </p:ext>
            </p:extLst>
          </p:nvPr>
        </p:nvGraphicFramePr>
        <p:xfrm>
          <a:off x="3275012" y="1600200"/>
          <a:ext cx="6349102" cy="387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7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w Cen MT" pitchFamily="34" charset="0"/>
                        </a:rPr>
                        <a:t>TITUS</a:t>
                      </a:r>
                    </a:p>
                  </a:txBody>
                  <a:tcPr marL="121888" marR="121888" marT="60944" marB="609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w Cen MT" pitchFamily="34" charset="0"/>
                        </a:rPr>
                        <a:t>TIMOTHY</a:t>
                      </a:r>
                    </a:p>
                  </a:txBody>
                  <a:tcPr marL="121888" marR="121888" marT="60944" marB="609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41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3200" dirty="0">
                          <a:latin typeface="Tw Cen MT" pitchFamily="34" charset="0"/>
                        </a:rPr>
                        <a:t>Gentile</a:t>
                      </a: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3200" dirty="0">
                          <a:latin typeface="Tw Cen MT" pitchFamily="34" charset="0"/>
                        </a:rPr>
                        <a:t>Half-Jew, half Gentile</a:t>
                      </a: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66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3200" dirty="0">
                          <a:latin typeface="Tw Cen MT" pitchFamily="34" charset="0"/>
                        </a:rPr>
                        <a:t>Served at Corinth &amp;  Crete</a:t>
                      </a: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3200" dirty="0">
                          <a:latin typeface="Tw Cen MT" pitchFamily="34" charset="0"/>
                        </a:rPr>
                        <a:t>Served at Corinth</a:t>
                      </a:r>
                      <a:r>
                        <a:rPr lang="en-US" sz="3200" baseline="0" dirty="0">
                          <a:latin typeface="Tw Cen MT" pitchFamily="34" charset="0"/>
                        </a:rPr>
                        <a:t> &amp; </a:t>
                      </a:r>
                      <a:r>
                        <a:rPr lang="en-US" sz="3200" dirty="0">
                          <a:latin typeface="Tw Cen MT" pitchFamily="34" charset="0"/>
                        </a:rPr>
                        <a:t>Ephesus</a:t>
                      </a: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21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3200" dirty="0">
                          <a:latin typeface="Tw Cen MT" pitchFamily="34" charset="0"/>
                        </a:rPr>
                        <a:t>Strong personality</a:t>
                      </a: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3200" dirty="0">
                          <a:latin typeface="Tw Cen MT" pitchFamily="34" charset="0"/>
                        </a:rPr>
                        <a:t>Nervous, timid</a:t>
                      </a: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928" y="1550007"/>
            <a:ext cx="1825229" cy="3936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Image result for Bible Titus">
            <a:extLst>
              <a:ext uri="{FF2B5EF4-FFF2-40B4-BE49-F238E27FC236}">
                <a16:creationId xmlns:a16="http://schemas.microsoft.com/office/drawing/2014/main" id="{01C6795E-6A24-461E-9C7D-DD875C3E0E52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23591" r="21669" b="23319"/>
          <a:stretch/>
        </p:blipFill>
        <p:spPr bwMode="auto">
          <a:xfrm>
            <a:off x="379412" y="1600199"/>
            <a:ext cx="2583180" cy="381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08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2A8E7D-083E-48CD-8BB5-8A80E6DF1799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28" y="1092808"/>
            <a:ext cx="1825229" cy="3936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Image result for Bible Titus">
            <a:extLst>
              <a:ext uri="{FF2B5EF4-FFF2-40B4-BE49-F238E27FC236}">
                <a16:creationId xmlns:a16="http://schemas.microsoft.com/office/drawing/2014/main" id="{01C6795E-6A24-461E-9C7D-DD875C3E0E52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23591" r="21669" b="23319"/>
          <a:stretch/>
        </p:blipFill>
        <p:spPr bwMode="auto">
          <a:xfrm>
            <a:off x="303212" y="1143000"/>
            <a:ext cx="2583180" cy="381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92DC9-E0DE-47C6-AFCF-43CF51570950}"/>
              </a:ext>
            </a:extLst>
          </p:cNvPr>
          <p:cNvSpPr txBox="1"/>
          <p:nvPr/>
        </p:nvSpPr>
        <p:spPr>
          <a:xfrm>
            <a:off x="3198812" y="1143000"/>
            <a:ext cx="594360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were young and gifted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were co-workers of Paul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were charged with building up churches</a:t>
            </a:r>
          </a:p>
          <a:p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28677-D1AB-4C6D-A58B-7B9EB3E5772F}"/>
              </a:ext>
            </a:extLst>
          </p:cNvPr>
          <p:cNvSpPr txBox="1"/>
          <p:nvPr/>
        </p:nvSpPr>
        <p:spPr>
          <a:xfrm>
            <a:off x="760412" y="5105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Titus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11A0F-B282-4E9B-8171-98386C173E3C}"/>
              </a:ext>
            </a:extLst>
          </p:cNvPr>
          <p:cNvSpPr txBox="1"/>
          <p:nvPr/>
        </p:nvSpPr>
        <p:spPr>
          <a:xfrm>
            <a:off x="9828212" y="5105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Timothy</a:t>
            </a:r>
          </a:p>
        </p:txBody>
      </p:sp>
    </p:spTree>
    <p:extLst>
      <p:ext uri="{BB962C8B-B14F-4D97-AF65-F5344CB8AC3E}">
        <p14:creationId xmlns:p14="http://schemas.microsoft.com/office/powerpoint/2010/main" val="15366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042BC6-034A-466F-B488-DCBEBD936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914400"/>
            <a:ext cx="8867776" cy="4800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F9D598-3A46-40DB-BD61-8BD419C471FF}"/>
              </a:ext>
            </a:extLst>
          </p:cNvPr>
          <p:cNvSpPr/>
          <p:nvPr/>
        </p:nvSpPr>
        <p:spPr>
          <a:xfrm>
            <a:off x="1674812" y="3962400"/>
            <a:ext cx="8839200" cy="609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598612" y="609600"/>
            <a:ext cx="4164515" cy="4520459"/>
          </a:xfrm>
          <a:prstGeom prst="wedgeRectCallout">
            <a:avLst>
              <a:gd name="adj1" fmla="val 106352"/>
              <a:gd name="adj2" fmla="val 2755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2" i="1" dirty="0">
                <a:solidFill>
                  <a:schemeClr val="bg1"/>
                </a:solidFill>
                <a:latin typeface="Aegyptus" panose="020405020508060A0203" pitchFamily="18" charset="0"/>
                <a:ea typeface="Aegyptus" panose="020405020508060A0203" pitchFamily="18" charset="0"/>
              </a:rPr>
              <a:t>“Those Cretans are liars, evil brutes, lazy gluttons”</a:t>
            </a:r>
          </a:p>
        </p:txBody>
      </p:sp>
      <p:pic>
        <p:nvPicPr>
          <p:cNvPr id="3074" name="Picture 2" descr="mad">
            <a:extLst>
              <a:ext uri="{FF2B5EF4-FFF2-40B4-BE49-F238E27FC236}">
                <a16:creationId xmlns:a16="http://schemas.microsoft.com/office/drawing/2014/main" id="{AC59274F-FADC-45AB-A73C-B3B9856CA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2362200"/>
            <a:ext cx="5322651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A3E5C4-69F9-4041-A9E5-F093FD2122AD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F1785B-D204-4D06-B5DE-5A47607BD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612" y="304800"/>
            <a:ext cx="6535195" cy="6096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34A5E0-C883-4B24-A719-4A2A59E976B3}"/>
              </a:ext>
            </a:extLst>
          </p:cNvPr>
          <p:cNvSpPr/>
          <p:nvPr/>
        </p:nvSpPr>
        <p:spPr>
          <a:xfrm>
            <a:off x="5408612" y="5029200"/>
            <a:ext cx="2819400" cy="11430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1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sland of crete">
            <a:extLst>
              <a:ext uri="{FF2B5EF4-FFF2-40B4-BE49-F238E27FC236}">
                <a16:creationId xmlns:a16="http://schemas.microsoft.com/office/drawing/2014/main" id="{013CAF84-B00C-46C7-B1AD-DF8657551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233"/>
            <a:ext cx="12188825" cy="769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5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sland of crete">
            <a:extLst>
              <a:ext uri="{FF2B5EF4-FFF2-40B4-BE49-F238E27FC236}">
                <a16:creationId xmlns:a16="http://schemas.microsoft.com/office/drawing/2014/main" id="{BD13E5D9-B56B-4562-9990-05E1B9B9B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65" y="0"/>
            <a:ext cx="12204790" cy="68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5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E5E7D-E5F0-469D-97FE-F2975897D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049" y="0"/>
            <a:ext cx="12660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61212" y="1524000"/>
            <a:ext cx="3886200" cy="2105025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Philemon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CA02B5-F55C-4ABA-A0F4-EAB7E83D7F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414" y="914400"/>
            <a:ext cx="5588847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705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C263C8-D461-45F5-BEFE-7A7C7D34CB66}"/>
              </a:ext>
            </a:extLst>
          </p:cNvPr>
          <p:cNvSpPr txBox="1"/>
          <p:nvPr/>
        </p:nvSpPr>
        <p:spPr>
          <a:xfrm>
            <a:off x="2132012" y="9906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09606-3B2B-4FF9-B721-116AADADCE47}"/>
              </a:ext>
            </a:extLst>
          </p:cNvPr>
          <p:cNvSpPr txBox="1"/>
          <p:nvPr/>
        </p:nvSpPr>
        <p:spPr>
          <a:xfrm>
            <a:off x="1293812" y="3810000"/>
            <a:ext cx="9829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/>
              <a:t>The gospel can </a:t>
            </a:r>
            <a:r>
              <a:rPr lang="en-US" sz="3600" b="1" u="sng" cap="all" dirty="0"/>
              <a:t>transform lives</a:t>
            </a:r>
            <a:r>
              <a:rPr lang="en-US" sz="3600" b="1" cap="all" dirty="0"/>
              <a:t> and impact </a:t>
            </a:r>
            <a:r>
              <a:rPr lang="en-US" sz="3600" b="1" u="sng" cap="all" dirty="0"/>
              <a:t>human relationships</a:t>
            </a:r>
            <a:r>
              <a:rPr lang="en-US" sz="3600" b="1" cap="all" dirty="0"/>
              <a:t> </a:t>
            </a:r>
            <a:endParaRPr lang="en-US" sz="3600" dirty="0"/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7A7C27-EA62-462D-9A5C-A7EE101A8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99612" y="1600200"/>
            <a:ext cx="1898498" cy="1899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185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F075-776E-42AD-8E46-B8F2B98C2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2" y="609600"/>
            <a:ext cx="9141619" cy="1676400"/>
          </a:xfrm>
        </p:spPr>
        <p:txBody>
          <a:bodyPr/>
          <a:lstStyle/>
          <a:p>
            <a:r>
              <a:rPr lang="en-US" dirty="0"/>
              <a:t>What to look for in this book…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D84DC-80D4-4A23-888F-740D938CF57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65212" y="3124200"/>
            <a:ext cx="10210800" cy="457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/>
              <a:t>The change in Onesimus’ life when he became a believer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Forgiveness toward a fellow believer who made a mistake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The need to restore broken Christian relationships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F9C8347-7E01-4C8E-A4C3-86C60DF53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748598"/>
              </p:ext>
            </p:extLst>
          </p:nvPr>
        </p:nvGraphicFramePr>
        <p:xfrm>
          <a:off x="760412" y="228600"/>
          <a:ext cx="10591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339FED-2D04-44E8-8BD0-324A637464B1}"/>
              </a:ext>
            </a:extLst>
          </p:cNvPr>
          <p:cNvSpPr txBox="1"/>
          <p:nvPr/>
        </p:nvSpPr>
        <p:spPr>
          <a:xfrm>
            <a:off x="-1" y="6172200"/>
            <a:ext cx="12188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John MacArthur, </a:t>
            </a:r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MacArthur Bible Commentary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(Thomas Nelson, 2005)</a:t>
            </a:r>
          </a:p>
        </p:txBody>
      </p:sp>
    </p:spTree>
    <p:extLst>
      <p:ext uri="{BB962C8B-B14F-4D97-AF65-F5344CB8AC3E}">
        <p14:creationId xmlns:p14="http://schemas.microsoft.com/office/powerpoint/2010/main" val="31887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475412" y="1600200"/>
            <a:ext cx="5103812" cy="2105025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</a:t>
            </a:r>
          </a:p>
        </p:txBody>
      </p:sp>
      <p:pic>
        <p:nvPicPr>
          <p:cNvPr id="5122" name="Picture 2" descr="unknown person on Twitter: &quot;I'm looking forward to summer...the rain gets  warmer....xD&quot;">
            <a:extLst>
              <a:ext uri="{FF2B5EF4-FFF2-40B4-BE49-F238E27FC236}">
                <a16:creationId xmlns:a16="http://schemas.microsoft.com/office/drawing/2014/main" id="{FC4362D3-1FF9-4C51-8AF3-493905D92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11430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37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ger pushing space bar button on laptop keyboard | Premium Photo">
            <a:extLst>
              <a:ext uri="{FF2B5EF4-FFF2-40B4-BE49-F238E27FC236}">
                <a16:creationId xmlns:a16="http://schemas.microsoft.com/office/drawing/2014/main" id="{9C7E25A3-CA83-4D27-8F14-822B71244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59" y="1296511"/>
            <a:ext cx="5788184" cy="3855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689AFA-9D98-4A7C-A985-8B44045DE14D}"/>
              </a:ext>
            </a:extLst>
          </p:cNvPr>
          <p:cNvSpPr txBox="1"/>
          <p:nvPr/>
        </p:nvSpPr>
        <p:spPr>
          <a:xfrm>
            <a:off x="6094412" y="5155300"/>
            <a:ext cx="5381996" cy="115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19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…to speak, press and hold the </a:t>
            </a:r>
            <a:r>
              <a:rPr lang="en-US" sz="373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bar</a:t>
            </a:r>
            <a:r>
              <a:rPr lang="en-US" sz="373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198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DC4BC7-0A0C-44EF-81DB-6586CD58AF1C}"/>
              </a:ext>
            </a:extLst>
          </p:cNvPr>
          <p:cNvGrpSpPr/>
          <p:nvPr/>
        </p:nvGrpSpPr>
        <p:grpSpPr>
          <a:xfrm>
            <a:off x="610871" y="-27662"/>
            <a:ext cx="4671166" cy="6096887"/>
            <a:chOff x="2647950" y="0"/>
            <a:chExt cx="3846910" cy="5143500"/>
          </a:xfrm>
        </p:grpSpPr>
        <p:pic>
          <p:nvPicPr>
            <p:cNvPr id="5" name="Picture 2" descr="Clip.Cookdiary.net - Sign Clipart man 6 - 1795 X 2400 for Android ...">
              <a:extLst>
                <a:ext uri="{FF2B5EF4-FFF2-40B4-BE49-F238E27FC236}">
                  <a16:creationId xmlns:a16="http://schemas.microsoft.com/office/drawing/2014/main" id="{8878EE72-BD3B-4991-8516-CF1EEC986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0"/>
              <a:ext cx="3846910" cy="5143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448478-90F1-46AD-83C9-E9F6A44396DC}"/>
                </a:ext>
              </a:extLst>
            </p:cNvPr>
            <p:cNvSpPr txBox="1"/>
            <p:nvPr/>
          </p:nvSpPr>
          <p:spPr>
            <a:xfrm>
              <a:off x="3287486" y="1447801"/>
              <a:ext cx="2688771" cy="1461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5" dirty="0"/>
                <a:t>Please mute your mic until you are ready to speak. Thanks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9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raining wheels">
            <a:extLst>
              <a:ext uri="{FF2B5EF4-FFF2-40B4-BE49-F238E27FC236}">
                <a16:creationId xmlns:a16="http://schemas.microsoft.com/office/drawing/2014/main" id="{688149B0-C8FF-4828-8A60-054285E8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609600"/>
            <a:ext cx="5510848" cy="5676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0DEE1230-0081-47FF-A79F-30C627D12477}"/>
              </a:ext>
            </a:extLst>
          </p:cNvPr>
          <p:cNvSpPr/>
          <p:nvPr/>
        </p:nvSpPr>
        <p:spPr>
          <a:xfrm>
            <a:off x="7161212" y="685800"/>
            <a:ext cx="4191000" cy="2514600"/>
          </a:xfrm>
          <a:prstGeom prst="wedgeRectCallout">
            <a:avLst>
              <a:gd name="adj1" fmla="val -146115"/>
              <a:gd name="adj2" fmla="val -130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ucida Calligraphy" panose="03010101010101010101" pitchFamily="66" charset="0"/>
              </a:rPr>
              <a:t>“I don’t want to give up my training wheels.”</a:t>
            </a:r>
          </a:p>
        </p:txBody>
      </p:sp>
    </p:spTree>
    <p:extLst>
      <p:ext uri="{BB962C8B-B14F-4D97-AF65-F5344CB8AC3E}">
        <p14:creationId xmlns:p14="http://schemas.microsoft.com/office/powerpoint/2010/main" val="35845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07908-DA6A-4834-ACF2-C4AA0F8BB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012" y="685800"/>
            <a:ext cx="9141619" cy="1676400"/>
          </a:xfrm>
        </p:spPr>
        <p:txBody>
          <a:bodyPr/>
          <a:lstStyle/>
          <a:p>
            <a:pPr algn="ctr"/>
            <a:r>
              <a:rPr lang="en-US" sz="7200" dirty="0"/>
              <a:t>MAIN IDEA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C5CEE-D1F3-418B-AF0F-E96BBB5DBE61}"/>
              </a:ext>
            </a:extLst>
          </p:cNvPr>
          <p:cNvSpPr txBox="1"/>
          <p:nvPr/>
        </p:nvSpPr>
        <p:spPr>
          <a:xfrm>
            <a:off x="1598612" y="36576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all" dirty="0"/>
              <a:t>Jesus Christ is </a:t>
            </a:r>
            <a:r>
              <a:rPr lang="en-US" sz="4400" b="1" u="sng" cap="all" dirty="0"/>
              <a:t>greater than</a:t>
            </a:r>
            <a:r>
              <a:rPr lang="en-US" sz="4400" b="1" cap="all" dirty="0"/>
              <a:t> </a:t>
            </a:r>
            <a:r>
              <a:rPr lang="en-US" sz="4400" cap="all" dirty="0"/>
              <a:t>any angel, priest, or old covenant institution.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E4E36-77B0-497B-8262-D919E8472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99612" y="1600200"/>
            <a:ext cx="1898498" cy="1899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39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DC67-EECB-42DE-9230-C8A95EEE1589}"/>
              </a:ext>
            </a:extLst>
          </p:cNvPr>
          <p:cNvSpPr txBox="1">
            <a:spLocks/>
          </p:cNvSpPr>
          <p:nvPr/>
        </p:nvSpPr>
        <p:spPr>
          <a:xfrm>
            <a:off x="1522412" y="609600"/>
            <a:ext cx="9140825" cy="1676400"/>
          </a:xfrm>
          <a:prstGeom prst="rect">
            <a:avLst/>
          </a:prstGeom>
        </p:spPr>
        <p:txBody>
          <a:bodyPr anchor="b"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</a:rPr>
              <a:t>What to look for in this book…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A6B85-7740-4702-ACF0-9B973EBB6940}"/>
              </a:ext>
            </a:extLst>
          </p:cNvPr>
          <p:cNvSpPr txBox="1"/>
          <p:nvPr/>
        </p:nvSpPr>
        <p:spPr>
          <a:xfrm>
            <a:off x="1293812" y="3048000"/>
            <a:ext cx="10287000" cy="283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347345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Recipients were struggling with their new faith</a:t>
            </a:r>
          </a:p>
          <a:p>
            <a:pPr marL="342900" marR="347345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Following Jesus seemed to nullify their Jewish heritage </a:t>
            </a:r>
          </a:p>
          <a:p>
            <a:pPr marL="342900" marR="347345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The main thought throughout Hebrews is that Jesus Christ is far superior to any aspect of the old Jewish religion</a:t>
            </a:r>
          </a:p>
        </p:txBody>
      </p:sp>
    </p:spTree>
    <p:extLst>
      <p:ext uri="{BB962C8B-B14F-4D97-AF65-F5344CB8AC3E}">
        <p14:creationId xmlns:p14="http://schemas.microsoft.com/office/powerpoint/2010/main" val="1265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85C4C-DC3D-4D56-91C6-4C90326C057B}"/>
              </a:ext>
            </a:extLst>
          </p:cNvPr>
          <p:cNvSpPr txBox="1"/>
          <p:nvPr/>
        </p:nvSpPr>
        <p:spPr>
          <a:xfrm>
            <a:off x="608012" y="1828800"/>
            <a:ext cx="3276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The three-fold purpose of the letter is: </a:t>
            </a:r>
          </a:p>
          <a:p>
            <a:pPr algn="r"/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76CF0-2095-4D26-AF7C-284436408ED6}"/>
              </a:ext>
            </a:extLst>
          </p:cNvPr>
          <p:cNvSpPr txBox="1"/>
          <p:nvPr/>
        </p:nvSpPr>
        <p:spPr>
          <a:xfrm>
            <a:off x="6246812" y="533400"/>
            <a:ext cx="5791200" cy="5754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347345" lvl="0" indent="-514350">
              <a:lnSpc>
                <a:spcPct val="115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convince Jewish Christians not to revert back to the Mosaic Law.</a:t>
            </a:r>
          </a:p>
          <a:p>
            <a:pPr marL="514350" marR="347345" lvl="0" indent="-514350">
              <a:lnSpc>
                <a:spcPct val="115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show that Christianity had replaced Judaism.</a:t>
            </a:r>
            <a:r>
              <a:rPr lang="en-US" sz="3200" baseline="30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347345" lvl="0" indent="-514350">
              <a:lnSpc>
                <a:spcPct val="115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present the sufficiency and superiority of Christ. </a:t>
            </a:r>
          </a:p>
        </p:txBody>
      </p:sp>
    </p:spTree>
    <p:extLst>
      <p:ext uri="{BB962C8B-B14F-4D97-AF65-F5344CB8AC3E}">
        <p14:creationId xmlns:p14="http://schemas.microsoft.com/office/powerpoint/2010/main" val="31981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24AD43-149B-4311-BD89-E5ADF79E96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3999"/>
          <a:stretch/>
        </p:blipFill>
        <p:spPr>
          <a:xfrm>
            <a:off x="531812" y="63151"/>
            <a:ext cx="5181600" cy="6698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348B1C-3974-45C7-B7A6-5CC1BC1177A9}"/>
              </a:ext>
            </a:extLst>
          </p:cNvPr>
          <p:cNvSpPr txBox="1"/>
          <p:nvPr/>
        </p:nvSpPr>
        <p:spPr>
          <a:xfrm>
            <a:off x="6704012" y="33528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</a:t>
            </a:r>
          </a:p>
        </p:txBody>
      </p:sp>
    </p:spTree>
    <p:extLst>
      <p:ext uri="{BB962C8B-B14F-4D97-AF65-F5344CB8AC3E}">
        <p14:creationId xmlns:p14="http://schemas.microsoft.com/office/powerpoint/2010/main" val="331389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88825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400" dirty="0"/>
              <a:t>Who is right?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713" y="3243267"/>
            <a:ext cx="4776472" cy="35385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1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“For it is by grace you have been saved, through </a:t>
            </a:r>
            <a:r>
              <a:rPr lang="en-US" sz="3199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31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and this not from yourselves, it is the gift of God--</a:t>
            </a:r>
            <a:r>
              <a:rPr lang="en-US" sz="3199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by works</a:t>
            </a:r>
            <a:r>
              <a:rPr lang="en-US" sz="31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that no one can boast.” </a:t>
            </a:r>
            <a:r>
              <a:rPr lang="en-US" sz="266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2:8,9</a:t>
            </a:r>
          </a:p>
          <a:p>
            <a:endParaRPr lang="en-US" sz="31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0212" y="3243267"/>
            <a:ext cx="5131035" cy="206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see that a person is justified by </a:t>
            </a:r>
            <a:r>
              <a:rPr lang="en-US" sz="3199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he does </a:t>
            </a:r>
            <a:r>
              <a:rPr lang="en-US" sz="31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199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by faith alone</a:t>
            </a:r>
            <a:r>
              <a:rPr lang="en-US" sz="31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666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2:24</a:t>
            </a:r>
          </a:p>
          <a:p>
            <a:endParaRPr lang="en-US" sz="3199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05427" y="2717985"/>
            <a:ext cx="4570809" cy="30472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fontAlgn="base">
              <a:spcBef>
                <a:spcPct val="0"/>
              </a:spcBef>
              <a:spcAft>
                <a:spcPct val="0"/>
              </a:spcAft>
            </a:pPr>
            <a:endParaRPr lang="en-US" sz="2399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7308" y="1877166"/>
            <a:ext cx="2945633" cy="66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2" b="1" dirty="0"/>
              <a:t>PAUL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3503" y="2030305"/>
            <a:ext cx="2945633" cy="66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2" b="1" dirty="0">
                <a:solidFill>
                  <a:schemeClr val="bg1"/>
                </a:solidFill>
              </a:rPr>
              <a:t>JAMES</a:t>
            </a:r>
          </a:p>
        </p:txBody>
      </p:sp>
      <p:sp>
        <p:nvSpPr>
          <p:cNvPr id="6" name="Left-Right Arrow 5"/>
          <p:cNvSpPr/>
          <p:nvPr/>
        </p:nvSpPr>
        <p:spPr bwMode="auto">
          <a:xfrm>
            <a:off x="3884612" y="1676400"/>
            <a:ext cx="4144201" cy="1447800"/>
          </a:xfrm>
          <a:prstGeom prst="left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ctr" anchorCtr="0" compatLnSpc="1">
            <a:prstTxWarp prst="textNoShape">
              <a:avLst/>
            </a:prstTxWarp>
          </a:bodyPr>
          <a:lstStyle/>
          <a:p>
            <a:pPr algn="ctr" defTabSz="1218895" fontAlgn="base">
              <a:spcBef>
                <a:spcPct val="0"/>
              </a:spcBef>
              <a:spcAft>
                <a:spcPts val="80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0518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are right!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84870" y="1676400"/>
          <a:ext cx="10969943" cy="38769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5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4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43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1888" marR="121888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Paul  </a:t>
                      </a:r>
                    </a:p>
                  </a:txBody>
                  <a:tcPr marL="121888" marR="121888" marT="45708" marB="4570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James  </a:t>
                      </a:r>
                    </a:p>
                  </a:txBody>
                  <a:tcPr marL="121888" marR="121888" marT="45708" marB="4570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55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/>
                        <a:t>Problem</a:t>
                      </a: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Legalism</a:t>
                      </a: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Laxity</a:t>
                      </a: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042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/>
                        <a:t>Definition of “works”</a:t>
                      </a: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Trying to gain God’s grace</a:t>
                      </a: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response to God’s grace</a:t>
                      </a: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1926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/>
                        <a:t>Purpose</a:t>
                      </a: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How to </a:t>
                      </a:r>
                      <a:r>
                        <a:rPr lang="en-US" sz="2400" b="1" i="1" dirty="0"/>
                        <a:t>become</a:t>
                      </a:r>
                      <a:r>
                        <a:rPr lang="en-US" sz="2400" dirty="0"/>
                        <a:t> a Christian</a:t>
                      </a: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How to </a:t>
                      </a:r>
                      <a:r>
                        <a:rPr lang="en-US" sz="2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behave</a:t>
                      </a:r>
                      <a:r>
                        <a:rPr lang="en-US" sz="2400" dirty="0"/>
                        <a:t> like a Christian</a:t>
                      </a:r>
                    </a:p>
                  </a:txBody>
                  <a:tcPr marL="121888" marR="121888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588" y="6100263"/>
            <a:ext cx="10766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Source: Rene Schlaepfer, </a:t>
            </a:r>
            <a:r>
              <a:rPr lang="en-US" sz="1200" i="1" dirty="0">
                <a:solidFill>
                  <a:schemeClr val="bg1"/>
                </a:solidFill>
              </a:rPr>
              <a:t>Faith That Makes a Difference: What is Real Faith?  </a:t>
            </a:r>
            <a:r>
              <a:rPr lang="en-US" sz="1200" dirty="0">
                <a:solidFill>
                  <a:schemeClr val="bg1"/>
                </a:solidFill>
              </a:rPr>
              <a:t>(October 20 &amp; 21, 2007)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51666" y="2667000"/>
            <a:ext cx="7394554" cy="487553"/>
            <a:chOff x="2667000" y="1657350"/>
            <a:chExt cx="5547360" cy="365760"/>
          </a:xfrm>
        </p:grpSpPr>
        <p:sp>
          <p:nvSpPr>
            <p:cNvPr id="6" name="Rectangle 5"/>
            <p:cNvSpPr/>
            <p:nvPr/>
          </p:nvSpPr>
          <p:spPr bwMode="auto">
            <a:xfrm>
              <a:off x="2667000" y="1657350"/>
              <a:ext cx="2651760" cy="3657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8" tIns="60944" rIns="121888" bIns="60944" numCol="1" rtlCol="0" anchor="t" anchorCtr="0" compatLnSpc="1">
              <a:prstTxWarp prst="textNoShape">
                <a:avLst/>
              </a:prstTxWarp>
            </a:bodyPr>
            <a:lstStyle/>
            <a:p>
              <a:pPr defTabSz="1218895" fontAlgn="base">
                <a:spcBef>
                  <a:spcPct val="0"/>
                </a:spcBef>
                <a:spcAft>
                  <a:spcPct val="0"/>
                </a:spcAft>
              </a:pPr>
              <a:endParaRPr lang="en-US" sz="2399"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562600" y="1657350"/>
              <a:ext cx="2651760" cy="3657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8" tIns="60944" rIns="121888" bIns="60944" numCol="1" rtlCol="0" anchor="t" anchorCtr="0" compatLnSpc="1">
              <a:prstTxWarp prst="textNoShape">
                <a:avLst/>
              </a:prstTxWarp>
            </a:bodyPr>
            <a:lstStyle/>
            <a:p>
              <a:pPr defTabSz="1218895" fontAlgn="base">
                <a:spcBef>
                  <a:spcPct val="0"/>
                </a:spcBef>
                <a:spcAft>
                  <a:spcPct val="0"/>
                </a:spcAft>
              </a:pPr>
              <a:endParaRPr lang="en-US" sz="2399"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36029" y="3383470"/>
            <a:ext cx="7435183" cy="731330"/>
            <a:chOff x="2667000" y="1657350"/>
            <a:chExt cx="5547360" cy="36576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667000" y="1657350"/>
              <a:ext cx="2651760" cy="3657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8" tIns="60944" rIns="121888" bIns="60944" numCol="1" rtlCol="0" anchor="t" anchorCtr="0" compatLnSpc="1">
              <a:prstTxWarp prst="textNoShape">
                <a:avLst/>
              </a:prstTxWarp>
            </a:bodyPr>
            <a:lstStyle/>
            <a:p>
              <a:pPr defTabSz="1218895" fontAlgn="base">
                <a:spcBef>
                  <a:spcPct val="0"/>
                </a:spcBef>
                <a:spcAft>
                  <a:spcPct val="0"/>
                </a:spcAft>
              </a:pPr>
              <a:endParaRPr lang="en-US" sz="2399"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562600" y="1657350"/>
              <a:ext cx="2651760" cy="3657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8" tIns="60944" rIns="121888" bIns="60944" numCol="1" rtlCol="0" anchor="t" anchorCtr="0" compatLnSpc="1">
              <a:prstTxWarp prst="textNoShape">
                <a:avLst/>
              </a:prstTxWarp>
            </a:bodyPr>
            <a:lstStyle/>
            <a:p>
              <a:pPr defTabSz="1218895" fontAlgn="base">
                <a:spcBef>
                  <a:spcPct val="0"/>
                </a:spcBef>
                <a:spcAft>
                  <a:spcPct val="0"/>
                </a:spcAft>
              </a:pPr>
              <a:endParaRPr lang="en-US" sz="2399"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48181" y="4479878"/>
            <a:ext cx="7785512" cy="1006522"/>
            <a:chOff x="2592381" y="1657350"/>
            <a:chExt cx="5613688" cy="377262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592381" y="1657350"/>
              <a:ext cx="2651760" cy="3657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8" tIns="60944" rIns="121888" bIns="60944" numCol="1" rtlCol="0" anchor="t" anchorCtr="0" compatLnSpc="1">
              <a:prstTxWarp prst="textNoShape">
                <a:avLst/>
              </a:prstTxWarp>
            </a:bodyPr>
            <a:lstStyle/>
            <a:p>
              <a:pPr defTabSz="1218895" fontAlgn="base">
                <a:spcBef>
                  <a:spcPct val="0"/>
                </a:spcBef>
                <a:spcAft>
                  <a:spcPct val="0"/>
                </a:spcAft>
              </a:pPr>
              <a:endParaRPr lang="en-US" sz="2399"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427782" y="1668852"/>
              <a:ext cx="2778287" cy="3657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8" tIns="60944" rIns="121888" bIns="60944" numCol="1" rtlCol="0" anchor="t" anchorCtr="0" compatLnSpc="1">
              <a:prstTxWarp prst="textNoShape">
                <a:avLst/>
              </a:prstTxWarp>
            </a:bodyPr>
            <a:lstStyle/>
            <a:p>
              <a:pPr defTabSz="1218895" fontAlgn="base">
                <a:spcBef>
                  <a:spcPct val="0"/>
                </a:spcBef>
                <a:spcAft>
                  <a:spcPct val="0"/>
                </a:spcAft>
              </a:pPr>
              <a:endParaRPr lang="en-US" sz="2399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8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2D70FE-2FC0-43EE-A174-747E9F4789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01" y="838200"/>
            <a:ext cx="12188825" cy="12954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BE15A-01A2-4AEE-87A2-30A3E27D3C36}"/>
              </a:ext>
            </a:extLst>
          </p:cNvPr>
          <p:cNvSpPr txBox="1"/>
          <p:nvPr/>
        </p:nvSpPr>
        <p:spPr>
          <a:xfrm>
            <a:off x="1370012" y="3429000"/>
            <a:ext cx="975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to live out </a:t>
            </a:r>
            <a:r>
              <a:rPr lang="en-US" sz="3600" b="1" u="sng" dirty="0"/>
              <a:t>one’s faith in Jesus Christ</a:t>
            </a:r>
            <a:r>
              <a:rPr lang="en-US" sz="3600" dirty="0"/>
              <a:t>, being a doer and not just a hearer of the Word. Believers are not saved </a:t>
            </a:r>
            <a:r>
              <a:rPr lang="en-US" sz="3600" b="1" i="1" u="sng" dirty="0"/>
              <a:t>by</a:t>
            </a:r>
            <a:r>
              <a:rPr lang="en-US" sz="3600" dirty="0"/>
              <a:t> good works, they are saved </a:t>
            </a:r>
            <a:r>
              <a:rPr lang="en-US" sz="3600" b="1" i="1" u="sng" dirty="0"/>
              <a:t>for</a:t>
            </a:r>
            <a:r>
              <a:rPr lang="en-US" sz="3600" dirty="0"/>
              <a:t> good works.</a:t>
            </a:r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C7411-65CB-4452-B92D-70B882359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47212" y="1524000"/>
            <a:ext cx="1898498" cy="1899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8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3CB3FF-E165-4737-BE20-7C57D643743A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0412" y="228600"/>
            <a:ext cx="10209531" cy="12954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Faith and Works</a:t>
            </a:r>
          </a:p>
        </p:txBody>
      </p:sp>
      <p:sp>
        <p:nvSpPr>
          <p:cNvPr id="5" name="U-Turn Arrow 4"/>
          <p:cNvSpPr/>
          <p:nvPr/>
        </p:nvSpPr>
        <p:spPr>
          <a:xfrm rot="5400000">
            <a:off x="1726750" y="3683608"/>
            <a:ext cx="2437765" cy="2234618"/>
          </a:xfrm>
          <a:prstGeom prst="utur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821162" y="3582035"/>
            <a:ext cx="2742486" cy="1523603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pic>
        <p:nvPicPr>
          <p:cNvPr id="1026" name="Picture 2" descr="C:\Users\KMT\AppData\Local\Microsoft\Windows\Temporary Internet Files\Content.IE5\JAAFW6AG\MC90043639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37" y="2122292"/>
            <a:ext cx="3047206" cy="417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1076" y="1905395"/>
            <a:ext cx="3670063" cy="156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dirty="0"/>
              <a:t>Good works are not a </a:t>
            </a:r>
            <a:r>
              <a:rPr lang="en-US" sz="3199" b="1" i="1" u="sng" dirty="0"/>
              <a:t>substitute</a:t>
            </a:r>
            <a:r>
              <a:rPr lang="en-US" sz="3199" dirty="0"/>
              <a:t> for faith (Paul)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6778" y="1905397"/>
            <a:ext cx="3631254" cy="156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dirty="0"/>
              <a:t>Good works are the </a:t>
            </a:r>
            <a:r>
              <a:rPr lang="en-US" sz="3199" b="1" i="1" u="sng" dirty="0"/>
              <a:t>result</a:t>
            </a:r>
            <a:r>
              <a:rPr lang="en-US" sz="3199" dirty="0"/>
              <a:t> of faith (James)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5212" y="3276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</a:p>
        </p:txBody>
      </p:sp>
    </p:spTree>
    <p:extLst>
      <p:ext uri="{BB962C8B-B14F-4D97-AF65-F5344CB8AC3E}">
        <p14:creationId xmlns:p14="http://schemas.microsoft.com/office/powerpoint/2010/main" val="11108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8256" y="377952"/>
            <a:ext cx="5448886" cy="132521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539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For Next Week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8212" y="1447800"/>
            <a:ext cx="5472941" cy="341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</a:t>
            </a:r>
          </a:p>
          <a:p>
            <a:pPr algn="ctr"/>
            <a:r>
              <a:rPr lang="en-US" sz="539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2 Peter; 1, 2, 3 John and Jude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BB3881-CB34-4162-A724-4223119F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78" y="1817202"/>
            <a:ext cx="5270464" cy="35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913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CAB00-2617-4D3C-8BE9-E6C0AEE86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02"/>
          <a:stretch/>
        </p:blipFill>
        <p:spPr>
          <a:xfrm>
            <a:off x="407775" y="1601155"/>
            <a:ext cx="8834597" cy="48601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2C0F80-D0C0-43A6-9BE4-B2AF41093B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789" y="365923"/>
            <a:ext cx="10987144" cy="1188410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Please sign in each week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6CC95-E8BC-492F-90E7-D397541C4AD3}"/>
              </a:ext>
            </a:extLst>
          </p:cNvPr>
          <p:cNvSpPr/>
          <p:nvPr/>
        </p:nvSpPr>
        <p:spPr>
          <a:xfrm>
            <a:off x="9343920" y="1600676"/>
            <a:ext cx="2538678" cy="4874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3714" rtlCol="0" anchor="t"/>
          <a:lstStyle/>
          <a:p>
            <a:pPr algn="ctr"/>
            <a:r>
              <a:rPr lang="en-US" sz="1865" dirty="0">
                <a:solidFill>
                  <a:schemeClr val="tx1"/>
                </a:solidFill>
              </a:rPr>
              <a:t>George Thompson</a:t>
            </a:r>
          </a:p>
          <a:p>
            <a:pPr algn="ctr"/>
            <a:r>
              <a:rPr lang="en-US" sz="1865" dirty="0">
                <a:solidFill>
                  <a:schemeClr val="tx1"/>
                </a:solidFill>
              </a:rPr>
              <a:t>Betty White</a:t>
            </a:r>
          </a:p>
          <a:p>
            <a:pPr algn="ctr"/>
            <a:r>
              <a:rPr lang="en-US" sz="1865" dirty="0">
                <a:solidFill>
                  <a:schemeClr val="tx1"/>
                </a:solidFill>
              </a:rPr>
              <a:t>Warren </a:t>
            </a:r>
            <a:r>
              <a:rPr lang="en-US" sz="1865" dirty="0" err="1">
                <a:solidFill>
                  <a:schemeClr val="tx1"/>
                </a:solidFill>
              </a:rPr>
              <a:t>Willsby</a:t>
            </a:r>
            <a:endParaRPr lang="en-US" sz="1865" dirty="0">
              <a:solidFill>
                <a:schemeClr val="tx1"/>
              </a:solidFill>
            </a:endParaRPr>
          </a:p>
          <a:p>
            <a:pPr algn="ctr"/>
            <a:r>
              <a:rPr lang="en-US" sz="1865" dirty="0">
                <a:solidFill>
                  <a:schemeClr val="tx1"/>
                </a:solidFill>
              </a:rPr>
              <a:t>Ed Asner</a:t>
            </a:r>
          </a:p>
          <a:p>
            <a:pPr algn="ctr"/>
            <a:r>
              <a:rPr lang="en-US" sz="1865" dirty="0">
                <a:solidFill>
                  <a:schemeClr val="tx1"/>
                </a:solidFill>
              </a:rPr>
              <a:t>Sue Thompson</a:t>
            </a:r>
          </a:p>
          <a:p>
            <a:pPr algn="ctr"/>
            <a:r>
              <a:rPr lang="en-US" sz="1865" dirty="0">
                <a:solidFill>
                  <a:schemeClr val="tx1"/>
                </a:solidFill>
              </a:rPr>
              <a:t>Don Schultz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1D516E-A941-484E-B36C-2A5F0D84AB19}"/>
              </a:ext>
            </a:extLst>
          </p:cNvPr>
          <p:cNvSpPr/>
          <p:nvPr/>
        </p:nvSpPr>
        <p:spPr>
          <a:xfrm>
            <a:off x="407775" y="1690030"/>
            <a:ext cx="8834597" cy="42649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2EF4D01-3B1D-405A-AC5E-9A24CA593B62}"/>
              </a:ext>
            </a:extLst>
          </p:cNvPr>
          <p:cNvSpPr/>
          <p:nvPr/>
        </p:nvSpPr>
        <p:spPr>
          <a:xfrm>
            <a:off x="4875849" y="2718172"/>
            <a:ext cx="2843318" cy="1523206"/>
          </a:xfrm>
          <a:prstGeom prst="wedgeRectCallout">
            <a:avLst>
              <a:gd name="adj1" fmla="val -1121"/>
              <a:gd name="adj2" fmla="val 1585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i="1" dirty="0">
                <a:solidFill>
                  <a:schemeClr val="tx1"/>
                </a:solidFill>
              </a:rPr>
              <a:t>Please type in your name each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0E55D-7CD3-4367-8108-F6C0A5FBF2C1}"/>
              </a:ext>
            </a:extLst>
          </p:cNvPr>
          <p:cNvSpPr txBox="1"/>
          <p:nvPr/>
        </p:nvSpPr>
        <p:spPr>
          <a:xfrm>
            <a:off x="9370160" y="5333505"/>
            <a:ext cx="2437130" cy="37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CHAT BOX</a:t>
            </a:r>
          </a:p>
        </p:txBody>
      </p:sp>
    </p:spTree>
    <p:extLst>
      <p:ext uri="{BB962C8B-B14F-4D97-AF65-F5344CB8AC3E}">
        <p14:creationId xmlns:p14="http://schemas.microsoft.com/office/powerpoint/2010/main" val="23444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AF02E6-DA55-44AC-A0A9-7290870B17AB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D20B9-696B-4B1F-827F-96799E254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16" y="483367"/>
            <a:ext cx="11418607" cy="48501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F75CB1-F280-443D-B8DE-CE1204C0F9AA}"/>
              </a:ext>
            </a:extLst>
          </p:cNvPr>
          <p:cNvSpPr/>
          <p:nvPr/>
        </p:nvSpPr>
        <p:spPr>
          <a:xfrm>
            <a:off x="-1" y="5180532"/>
            <a:ext cx="12188825" cy="101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 </a:t>
            </a:r>
            <a:r>
              <a:rPr lang="en-US" sz="3732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Eddow</a:t>
            </a:r>
            <a:endParaRPr lang="en-US" sz="3732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99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3012" y="3124200"/>
            <a:ext cx="55865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Aegyptus" panose="020405020508060A0203" pitchFamily="18" charset="0"/>
                <a:ea typeface="Aegyptus" panose="020405020508060A0203" pitchFamily="18" charset="0"/>
              </a:rPr>
              <a:t>What would you do if you had a whole day to yourself?</a:t>
            </a:r>
          </a:p>
        </p:txBody>
      </p:sp>
      <p:pic>
        <p:nvPicPr>
          <p:cNvPr id="4098" name="Picture 2" descr="Care Team Huddle | Forcey Bible Church">
            <a:extLst>
              <a:ext uri="{FF2B5EF4-FFF2-40B4-BE49-F238E27FC236}">
                <a16:creationId xmlns:a16="http://schemas.microsoft.com/office/drawing/2014/main" id="{D9477D16-09E7-4ACB-AC0F-1A485F0B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8" b="100000" l="772" r="98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1447800"/>
            <a:ext cx="531886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E2EE65-F6D4-4EE2-8DA9-00DBAC40A94C}"/>
              </a:ext>
            </a:extLst>
          </p:cNvPr>
          <p:cNvSpPr txBox="1"/>
          <p:nvPr/>
        </p:nvSpPr>
        <p:spPr>
          <a:xfrm>
            <a:off x="608012" y="6858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3-Minute huddle</a:t>
            </a:r>
          </a:p>
        </p:txBody>
      </p:sp>
    </p:spTree>
    <p:extLst>
      <p:ext uri="{BB962C8B-B14F-4D97-AF65-F5344CB8AC3E}">
        <p14:creationId xmlns:p14="http://schemas.microsoft.com/office/powerpoint/2010/main" val="27701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7F82F1-261C-4592-8CF7-FE875906F855}"/>
              </a:ext>
            </a:extLst>
          </p:cNvPr>
          <p:cNvSpPr/>
          <p:nvPr/>
        </p:nvSpPr>
        <p:spPr>
          <a:xfrm>
            <a:off x="0" y="2209800"/>
            <a:ext cx="12188825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ownload Paper Clipart Note Taking - Clip Art Take Note - Full Size PNG  Image - PNGkit">
            <a:extLst>
              <a:ext uri="{FF2B5EF4-FFF2-40B4-BE49-F238E27FC236}">
                <a16:creationId xmlns:a16="http://schemas.microsoft.com/office/drawing/2014/main" id="{1C875CDF-CA58-4EAD-AC4A-6267DED30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22" y="1015808"/>
            <a:ext cx="4992129" cy="4736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1A4E59-144C-4D9B-B107-4CDFD68C4CAC}"/>
              </a:ext>
            </a:extLst>
          </p:cNvPr>
          <p:cNvSpPr txBox="1"/>
          <p:nvPr/>
        </p:nvSpPr>
        <p:spPr>
          <a:xfrm>
            <a:off x="608012" y="2286000"/>
            <a:ext cx="4113728" cy="230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799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take out your notes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8E7A07-B025-455B-8C07-5070E80280CF}"/>
              </a:ext>
            </a:extLst>
          </p:cNvPr>
          <p:cNvSpPr txBox="1"/>
          <p:nvPr/>
        </p:nvSpPr>
        <p:spPr>
          <a:xfrm>
            <a:off x="5761626" y="6039173"/>
            <a:ext cx="5015861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dirty="0" err="1">
                <a:solidFill>
                  <a:schemeClr val="bg1"/>
                </a:solidFill>
              </a:rPr>
              <a:t>TaylorNotes.Info</a:t>
            </a:r>
            <a:r>
              <a:rPr lang="en-US" sz="2399" dirty="0">
                <a:solidFill>
                  <a:schemeClr val="bg1"/>
                </a:solidFill>
              </a:rPr>
              <a:t>/</a:t>
            </a:r>
            <a:r>
              <a:rPr lang="en-US" sz="2399" dirty="0" err="1">
                <a:solidFill>
                  <a:schemeClr val="bg1"/>
                </a:solidFill>
              </a:rPr>
              <a:t>abt</a:t>
            </a:r>
            <a:endParaRPr lang="en-US" sz="239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293812" y="304800"/>
            <a:ext cx="9750425" cy="12954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TONIGHT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113212" y="1905000"/>
            <a:ext cx="6702425" cy="45720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two Christian friends who are angry at each other. Should I step in?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normal to struggle with my faith at times?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Paul and James disagree over the issue of “works”?</a:t>
            </a:r>
          </a:p>
          <a:p>
            <a:pPr>
              <a:buClr>
                <a:schemeClr val="bg1"/>
              </a:buClr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8F8531A4-CF5F-4E31-89BD-8C18C771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72" y="2057400"/>
            <a:ext cx="437031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769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09E71A-0648-4E20-9CA6-4FAC65C4AC8C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gizmodo.fr/wp-content/uploads/2013/03/shutterstock_123364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52400"/>
            <a:ext cx="6925081" cy="526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lip Art Pin By Prolook Studio - Scared Emoji, HD Png Download ,  Transparent Png Image - PNGitem">
            <a:extLst>
              <a:ext uri="{FF2B5EF4-FFF2-40B4-BE49-F238E27FC236}">
                <a16:creationId xmlns:a16="http://schemas.microsoft.com/office/drawing/2014/main" id="{5E204251-42B9-458C-B6BE-79BE2E03D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3124200"/>
            <a:ext cx="3200400" cy="311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ctrTitle"/>
          </p:nvPr>
        </p:nvSpPr>
        <p:spPr>
          <a:xfrm>
            <a:off x="2665412" y="990600"/>
            <a:ext cx="9141619" cy="1676400"/>
          </a:xfrm>
        </p:spPr>
        <p:txBody>
          <a:bodyPr>
            <a:normAutofit fontScale="90000"/>
          </a:bodyPr>
          <a:lstStyle/>
          <a:p>
            <a:r>
              <a:rPr lang="en-US" i="0" cap="none" dirty="0"/>
              <a:t>What was the main point of confusion in the Thessalonian Church?</a:t>
            </a:r>
          </a:p>
        </p:txBody>
      </p:sp>
      <p:sp>
        <p:nvSpPr>
          <p:cNvPr id="15" name="Rectangle 15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200" dirty="0"/>
              <a:t>Salvation + Grace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Law + grace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Should the choir wear robes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What happened to people who died?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742B73B-F5CA-4424-9219-267981629E12}"/>
              </a:ext>
            </a:extLst>
          </p:cNvPr>
          <p:cNvSpPr/>
          <p:nvPr/>
        </p:nvSpPr>
        <p:spPr>
          <a:xfrm>
            <a:off x="531812" y="5105400"/>
            <a:ext cx="1219200" cy="6858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E74B39-B5A8-446F-876D-6DEFD2AFAF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" b="9897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12" y="381000"/>
            <a:ext cx="2055812" cy="15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2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1_White Template with blue-green Sego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www.w3.org/XML/1998/namespace"/>
    <ds:schemaRef ds:uri="http://schemas.microsoft.com/office/2006/documentManagement/types"/>
    <ds:schemaRef ds:uri="40262f94-9f35-4ac3-9a90-690165a166b7"/>
    <ds:schemaRef ds:uri="http://purl.org/dc/elements/1.1/"/>
    <ds:schemaRef ds:uri="http://schemas.microsoft.com/office/infopath/2007/PartnerControls"/>
    <ds:schemaRef ds:uri="http://purl.org/dc/terms/"/>
    <ds:schemaRef ds:uri="a4f35948-e619-41b3-aa29-22878b09cfd2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1684</TotalTime>
  <Words>2067</Words>
  <Application>Microsoft Office PowerPoint</Application>
  <PresentationFormat>Custom</PresentationFormat>
  <Paragraphs>335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Aegyptus</vt:lpstr>
      <vt:lpstr>Aharoni</vt:lpstr>
      <vt:lpstr>Arial</vt:lpstr>
      <vt:lpstr>Calibri</vt:lpstr>
      <vt:lpstr>Cambria</vt:lpstr>
      <vt:lpstr>Century Gothic</vt:lpstr>
      <vt:lpstr>Constantia</vt:lpstr>
      <vt:lpstr>Lucida Calligraphy</vt:lpstr>
      <vt:lpstr>Symbol</vt:lpstr>
      <vt:lpstr>Times New Roman</vt:lpstr>
      <vt:lpstr>Tw Cen MT</vt:lpstr>
      <vt:lpstr>Wingdings</vt:lpstr>
      <vt:lpstr>Cooking 16x9</vt:lpstr>
      <vt:lpstr>1_White Template with blue-green Segoe</vt:lpstr>
      <vt:lpstr>NEW TESTAMENT SURVEY</vt:lpstr>
      <vt:lpstr>PowerPoint Presentation</vt:lpstr>
      <vt:lpstr>PowerPoint Presentation</vt:lpstr>
      <vt:lpstr>Please sign in each week</vt:lpstr>
      <vt:lpstr>PowerPoint Presentation</vt:lpstr>
      <vt:lpstr>PowerPoint Presentation</vt:lpstr>
      <vt:lpstr>TONIGHT</vt:lpstr>
      <vt:lpstr>PowerPoint Presentation</vt:lpstr>
      <vt:lpstr>What was the main point of confusion in the Thessalonian Church?</vt:lpstr>
      <vt:lpstr>Timothy was…?</vt:lpstr>
      <vt:lpstr>Paul wrote, “If you don’t work, you don’t…”?</vt:lpstr>
      <vt:lpstr>The only mediator between God and men is…?</vt:lpstr>
      <vt:lpstr>This year Easter falls on… </vt:lpstr>
      <vt:lpstr>PowerPoint Presentation</vt:lpstr>
      <vt:lpstr>PowerPoint Presentation</vt:lpstr>
      <vt:lpstr>What to Look for in this book</vt:lpstr>
      <vt:lpstr>Who was Titus?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Philemon</vt:lpstr>
      <vt:lpstr>PowerPoint Presentation</vt:lpstr>
      <vt:lpstr>What to look for in this book…</vt:lpstr>
      <vt:lpstr>PowerPoint Presentation</vt:lpstr>
      <vt:lpstr>HEBREWS</vt:lpstr>
      <vt:lpstr>PowerPoint Presentation</vt:lpstr>
      <vt:lpstr>MAIN IDEA</vt:lpstr>
      <vt:lpstr>PowerPoint Presentation</vt:lpstr>
      <vt:lpstr>PowerPoint Presentation</vt:lpstr>
      <vt:lpstr>PowerPoint Presentation</vt:lpstr>
      <vt:lpstr>Who is right?</vt:lpstr>
      <vt:lpstr>Both are right!</vt:lpstr>
      <vt:lpstr>MAIN POINT</vt:lpstr>
      <vt:lpstr>Faith and Works</vt:lpstr>
      <vt:lpstr>For Next Week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3: Acts of the Early Church</dc:title>
  <dc:creator>Mike Taylor</dc:creator>
  <cp:lastModifiedBy>Mike Taylor</cp:lastModifiedBy>
  <cp:revision>218</cp:revision>
  <dcterms:created xsi:type="dcterms:W3CDTF">2019-02-26T19:31:33Z</dcterms:created>
  <dcterms:modified xsi:type="dcterms:W3CDTF">2021-03-25T02:36:18Z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