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19" r:id="rId1"/>
  </p:sldMasterIdLst>
  <p:notesMasterIdLst>
    <p:notesMasterId r:id="rId304"/>
  </p:notesMasterIdLst>
  <p:sldIdLst>
    <p:sldId id="257" r:id="rId2"/>
    <p:sldId id="1004" r:id="rId3"/>
    <p:sldId id="805" r:id="rId4"/>
    <p:sldId id="806" r:id="rId5"/>
    <p:sldId id="605" r:id="rId6"/>
    <p:sldId id="1146" r:id="rId7"/>
    <p:sldId id="258" r:id="rId8"/>
    <p:sldId id="259" r:id="rId9"/>
    <p:sldId id="981" r:id="rId10"/>
    <p:sldId id="260" r:id="rId11"/>
    <p:sldId id="282" r:id="rId12"/>
    <p:sldId id="283" r:id="rId13"/>
    <p:sldId id="262" r:id="rId14"/>
    <p:sldId id="263" r:id="rId15"/>
    <p:sldId id="261" r:id="rId16"/>
    <p:sldId id="299" r:id="rId17"/>
    <p:sldId id="300" r:id="rId18"/>
    <p:sldId id="301" r:id="rId19"/>
    <p:sldId id="310" r:id="rId20"/>
    <p:sldId id="303" r:id="rId21"/>
    <p:sldId id="304" r:id="rId22"/>
    <p:sldId id="305" r:id="rId23"/>
    <p:sldId id="306" r:id="rId24"/>
    <p:sldId id="307" r:id="rId25"/>
    <p:sldId id="308" r:id="rId26"/>
    <p:sldId id="309" r:id="rId27"/>
    <p:sldId id="285" r:id="rId28"/>
    <p:sldId id="286" r:id="rId29"/>
    <p:sldId id="287" r:id="rId30"/>
    <p:sldId id="311" r:id="rId31"/>
    <p:sldId id="316" r:id="rId32"/>
    <p:sldId id="351" r:id="rId33"/>
    <p:sldId id="267" r:id="rId34"/>
    <p:sldId id="284" r:id="rId35"/>
    <p:sldId id="272" r:id="rId36"/>
    <p:sldId id="273" r:id="rId37"/>
    <p:sldId id="314" r:id="rId38"/>
    <p:sldId id="315" r:id="rId39"/>
    <p:sldId id="281" r:id="rId40"/>
    <p:sldId id="982" r:id="rId41"/>
    <p:sldId id="482" r:id="rId42"/>
    <p:sldId id="983" r:id="rId43"/>
    <p:sldId id="508" r:id="rId44"/>
    <p:sldId id="987" r:id="rId45"/>
    <p:sldId id="989" r:id="rId46"/>
    <p:sldId id="990" r:id="rId47"/>
    <p:sldId id="991" r:id="rId48"/>
    <p:sldId id="475" r:id="rId49"/>
    <p:sldId id="988" r:id="rId50"/>
    <p:sldId id="992" r:id="rId51"/>
    <p:sldId id="993" r:id="rId52"/>
    <p:sldId id="984" r:id="rId53"/>
    <p:sldId id="994" r:id="rId54"/>
    <p:sldId id="995" r:id="rId55"/>
    <p:sldId id="985" r:id="rId56"/>
    <p:sldId id="996" r:id="rId57"/>
    <p:sldId id="997" r:id="rId58"/>
    <p:sldId id="998" r:id="rId59"/>
    <p:sldId id="999" r:id="rId60"/>
    <p:sldId id="1000" r:id="rId61"/>
    <p:sldId id="1001" r:id="rId62"/>
    <p:sldId id="1002" r:id="rId63"/>
    <p:sldId id="986" r:id="rId64"/>
    <p:sldId id="1003" r:id="rId65"/>
    <p:sldId id="1005" r:id="rId66"/>
    <p:sldId id="1010" r:id="rId67"/>
    <p:sldId id="1023" r:id="rId68"/>
    <p:sldId id="526" r:id="rId69"/>
    <p:sldId id="504" r:id="rId70"/>
    <p:sldId id="506" r:id="rId71"/>
    <p:sldId id="531" r:id="rId72"/>
    <p:sldId id="509" r:id="rId73"/>
    <p:sldId id="510" r:id="rId74"/>
    <p:sldId id="528" r:id="rId75"/>
    <p:sldId id="533" r:id="rId76"/>
    <p:sldId id="511" r:id="rId77"/>
    <p:sldId id="1006" r:id="rId78"/>
    <p:sldId id="1012" r:id="rId79"/>
    <p:sldId id="1018" r:id="rId80"/>
    <p:sldId id="1019" r:id="rId81"/>
    <p:sldId id="1007" r:id="rId82"/>
    <p:sldId id="1013" r:id="rId83"/>
    <p:sldId id="1014" r:id="rId84"/>
    <p:sldId id="1015" r:id="rId85"/>
    <p:sldId id="1016" r:id="rId86"/>
    <p:sldId id="1017" r:id="rId87"/>
    <p:sldId id="1011" r:id="rId88"/>
    <p:sldId id="1020" r:id="rId89"/>
    <p:sldId id="1193" r:id="rId90"/>
    <p:sldId id="534" r:id="rId91"/>
    <p:sldId id="1009" r:id="rId92"/>
    <p:sldId id="1021" r:id="rId93"/>
    <p:sldId id="1008" r:id="rId94"/>
    <p:sldId id="1022" r:id="rId95"/>
    <p:sldId id="971" r:id="rId96"/>
    <p:sldId id="280" r:id="rId97"/>
    <p:sldId id="923" r:id="rId98"/>
    <p:sldId id="317" r:id="rId99"/>
    <p:sldId id="1024" r:id="rId100"/>
    <p:sldId id="289" r:id="rId101"/>
    <p:sldId id="321" r:id="rId102"/>
    <p:sldId id="330" r:id="rId103"/>
    <p:sldId id="295" r:id="rId104"/>
    <p:sldId id="1194" r:id="rId105"/>
    <p:sldId id="322" r:id="rId106"/>
    <p:sldId id="329" r:id="rId107"/>
    <p:sldId id="331" r:id="rId108"/>
    <p:sldId id="333" r:id="rId109"/>
    <p:sldId id="320" r:id="rId110"/>
    <p:sldId id="334" r:id="rId111"/>
    <p:sldId id="319" r:id="rId112"/>
    <p:sldId id="323" r:id="rId113"/>
    <p:sldId id="297" r:id="rId114"/>
    <p:sldId id="1026" r:id="rId115"/>
    <p:sldId id="1027" r:id="rId116"/>
    <p:sldId id="1028" r:id="rId117"/>
    <p:sldId id="335" r:id="rId118"/>
    <p:sldId id="336" r:id="rId119"/>
    <p:sldId id="1195" r:id="rId120"/>
    <p:sldId id="337" r:id="rId121"/>
    <p:sldId id="338" r:id="rId122"/>
    <p:sldId id="341" r:id="rId123"/>
    <p:sldId id="1029" r:id="rId124"/>
    <p:sldId id="1030" r:id="rId125"/>
    <p:sldId id="343" r:id="rId126"/>
    <p:sldId id="342" r:id="rId127"/>
    <p:sldId id="1034" r:id="rId128"/>
    <p:sldId id="346" r:id="rId129"/>
    <p:sldId id="347" r:id="rId130"/>
    <p:sldId id="1035" r:id="rId131"/>
    <p:sldId id="348" r:id="rId132"/>
    <p:sldId id="327" r:id="rId133"/>
    <p:sldId id="349" r:id="rId134"/>
    <p:sldId id="976" r:id="rId135"/>
    <p:sldId id="1033" r:id="rId136"/>
    <p:sldId id="1031" r:id="rId137"/>
    <p:sldId id="1036" r:id="rId138"/>
    <p:sldId id="1045" r:id="rId139"/>
    <p:sldId id="1038" r:id="rId140"/>
    <p:sldId id="1047" r:id="rId141"/>
    <p:sldId id="1044" r:id="rId142"/>
    <p:sldId id="1048" r:id="rId143"/>
    <p:sldId id="380" r:id="rId144"/>
    <p:sldId id="379" r:id="rId145"/>
    <p:sldId id="1057" r:id="rId146"/>
    <p:sldId id="1041" r:id="rId147"/>
    <p:sldId id="350" r:id="rId148"/>
    <p:sldId id="1055" r:id="rId149"/>
    <p:sldId id="1056" r:id="rId150"/>
    <p:sldId id="1049" r:id="rId151"/>
    <p:sldId id="378" r:id="rId152"/>
    <p:sldId id="1060" r:id="rId153"/>
    <p:sldId id="345" r:id="rId154"/>
    <p:sldId id="1061" r:id="rId155"/>
    <p:sldId id="1039" r:id="rId156"/>
    <p:sldId id="382" r:id="rId157"/>
    <p:sldId id="1054" r:id="rId158"/>
    <p:sldId id="363" r:id="rId159"/>
    <p:sldId id="384" r:id="rId160"/>
    <p:sldId id="1066" r:id="rId161"/>
    <p:sldId id="383" r:id="rId162"/>
    <p:sldId id="1062" r:id="rId163"/>
    <p:sldId id="354" r:id="rId164"/>
    <p:sldId id="1063" r:id="rId165"/>
    <p:sldId id="1065" r:id="rId166"/>
    <p:sldId id="388" r:id="rId167"/>
    <p:sldId id="1064" r:id="rId168"/>
    <p:sldId id="392" r:id="rId169"/>
    <p:sldId id="1196" r:id="rId170"/>
    <p:sldId id="1192" r:id="rId171"/>
    <p:sldId id="391" r:id="rId172"/>
    <p:sldId id="394" r:id="rId173"/>
    <p:sldId id="387" r:id="rId174"/>
    <p:sldId id="375" r:id="rId175"/>
    <p:sldId id="376" r:id="rId176"/>
    <p:sldId id="344" r:id="rId177"/>
    <p:sldId id="340" r:id="rId178"/>
    <p:sldId id="1051" r:id="rId179"/>
    <p:sldId id="1197" r:id="rId180"/>
    <p:sldId id="1043" r:id="rId181"/>
    <p:sldId id="1053" r:id="rId182"/>
    <p:sldId id="1072" r:id="rId183"/>
    <p:sldId id="1116" r:id="rId184"/>
    <p:sldId id="1070" r:id="rId185"/>
    <p:sldId id="324" r:id="rId186"/>
    <p:sldId id="1103" r:id="rId187"/>
    <p:sldId id="1111" r:id="rId188"/>
    <p:sldId id="1078" r:id="rId189"/>
    <p:sldId id="1075" r:id="rId190"/>
    <p:sldId id="1077" r:id="rId191"/>
    <p:sldId id="1082" r:id="rId192"/>
    <p:sldId id="1080" r:id="rId193"/>
    <p:sldId id="332" r:id="rId194"/>
    <p:sldId id="1113" r:id="rId195"/>
    <p:sldId id="1105" r:id="rId196"/>
    <p:sldId id="1081" r:id="rId197"/>
    <p:sldId id="1083" r:id="rId198"/>
    <p:sldId id="325" r:id="rId199"/>
    <p:sldId id="326" r:id="rId200"/>
    <p:sldId id="1106" r:id="rId201"/>
    <p:sldId id="1084" r:id="rId202"/>
    <p:sldId id="277" r:id="rId203"/>
    <p:sldId id="1087" r:id="rId204"/>
    <p:sldId id="1112" r:id="rId205"/>
    <p:sldId id="1073" r:id="rId206"/>
    <p:sldId id="1114" r:id="rId207"/>
    <p:sldId id="1107" r:id="rId208"/>
    <p:sldId id="1094" r:id="rId209"/>
    <p:sldId id="1109" r:id="rId210"/>
    <p:sldId id="1088" r:id="rId211"/>
    <p:sldId id="1096" r:id="rId212"/>
    <p:sldId id="1115" r:id="rId213"/>
    <p:sldId id="1110" r:id="rId214"/>
    <p:sldId id="1098" r:id="rId215"/>
    <p:sldId id="1100" r:id="rId216"/>
    <p:sldId id="1067" r:id="rId217"/>
    <p:sldId id="1102" r:id="rId218"/>
    <p:sldId id="1069" r:id="rId219"/>
    <p:sldId id="1123" r:id="rId220"/>
    <p:sldId id="1147" r:id="rId221"/>
    <p:sldId id="1117" r:id="rId222"/>
    <p:sldId id="1119" r:id="rId223"/>
    <p:sldId id="318" r:id="rId224"/>
    <p:sldId id="1135" r:id="rId225"/>
    <p:sldId id="1124" r:id="rId226"/>
    <p:sldId id="1125" r:id="rId227"/>
    <p:sldId id="1148" r:id="rId228"/>
    <p:sldId id="365" r:id="rId229"/>
    <p:sldId id="1138" r:id="rId230"/>
    <p:sldId id="364" r:id="rId231"/>
    <p:sldId id="366" r:id="rId232"/>
    <p:sldId id="1198" r:id="rId233"/>
    <p:sldId id="367" r:id="rId234"/>
    <p:sldId id="370" r:id="rId235"/>
    <p:sldId id="1139" r:id="rId236"/>
    <p:sldId id="372" r:id="rId237"/>
    <p:sldId id="1126" r:id="rId238"/>
    <p:sldId id="1127" r:id="rId239"/>
    <p:sldId id="371" r:id="rId240"/>
    <p:sldId id="1128" r:id="rId241"/>
    <p:sldId id="373" r:id="rId242"/>
    <p:sldId id="1129" r:id="rId243"/>
    <p:sldId id="1130" r:id="rId244"/>
    <p:sldId id="1141" r:id="rId245"/>
    <p:sldId id="377" r:id="rId246"/>
    <p:sldId id="1149" r:id="rId247"/>
    <p:sldId id="355" r:id="rId248"/>
    <p:sldId id="1131" r:id="rId249"/>
    <p:sldId id="1136" r:id="rId250"/>
    <p:sldId id="352" r:id="rId251"/>
    <p:sldId id="1143" r:id="rId252"/>
    <p:sldId id="1144" r:id="rId253"/>
    <p:sldId id="1145" r:id="rId254"/>
    <p:sldId id="356" r:id="rId255"/>
    <p:sldId id="362" r:id="rId256"/>
    <p:sldId id="1134" r:id="rId257"/>
    <p:sldId id="1150" r:id="rId258"/>
    <p:sldId id="1153" r:id="rId259"/>
    <p:sldId id="1177" r:id="rId260"/>
    <p:sldId id="1171" r:id="rId261"/>
    <p:sldId id="1179" r:id="rId262"/>
    <p:sldId id="1172" r:id="rId263"/>
    <p:sldId id="1173" r:id="rId264"/>
    <p:sldId id="398" r:id="rId265"/>
    <p:sldId id="393" r:id="rId266"/>
    <p:sldId id="1187" r:id="rId267"/>
    <p:sldId id="1181" r:id="rId268"/>
    <p:sldId id="359" r:id="rId269"/>
    <p:sldId id="1182" r:id="rId270"/>
    <p:sldId id="358" r:id="rId271"/>
    <p:sldId id="1176" r:id="rId272"/>
    <p:sldId id="1174" r:id="rId273"/>
    <p:sldId id="1183" r:id="rId274"/>
    <p:sldId id="395" r:id="rId275"/>
    <p:sldId id="1184" r:id="rId276"/>
    <p:sldId id="396" r:id="rId277"/>
    <p:sldId id="1178" r:id="rId278"/>
    <p:sldId id="1151" r:id="rId279"/>
    <p:sldId id="1180" r:id="rId280"/>
    <p:sldId id="1175" r:id="rId281"/>
    <p:sldId id="1155" r:id="rId282"/>
    <p:sldId id="1157" r:id="rId283"/>
    <p:sldId id="1185" r:id="rId284"/>
    <p:sldId id="1158" r:id="rId285"/>
    <p:sldId id="1159" r:id="rId286"/>
    <p:sldId id="1160" r:id="rId287"/>
    <p:sldId id="1163" r:id="rId288"/>
    <p:sldId id="1162" r:id="rId289"/>
    <p:sldId id="1188" r:id="rId290"/>
    <p:sldId id="1189" r:id="rId291"/>
    <p:sldId id="386" r:id="rId292"/>
    <p:sldId id="1164" r:id="rId293"/>
    <p:sldId id="1165" r:id="rId294"/>
    <p:sldId id="1166" r:id="rId295"/>
    <p:sldId id="389" r:id="rId296"/>
    <p:sldId id="390" r:id="rId297"/>
    <p:sldId id="1169" r:id="rId298"/>
    <p:sldId id="368" r:id="rId299"/>
    <p:sldId id="1190" r:id="rId300"/>
    <p:sldId id="1191" r:id="rId301"/>
    <p:sldId id="1170" r:id="rId302"/>
    <p:sldId id="1152" r:id="rId30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BT PROGRAM" id="{07B79F62-F967-4CF4-8020-2EC27A835704}">
          <p14:sldIdLst>
            <p14:sldId id="257"/>
            <p14:sldId id="1004"/>
            <p14:sldId id="805"/>
            <p14:sldId id="806"/>
            <p14:sldId id="605"/>
            <p14:sldId id="1146"/>
            <p14:sldId id="258"/>
            <p14:sldId id="259"/>
            <p14:sldId id="981"/>
            <p14:sldId id="260"/>
            <p14:sldId id="282"/>
          </p14:sldIdLst>
        </p14:section>
        <p14:section name="PART 1A: INTRODUCTION" id="{62CACFF8-FCB9-4C76-986E-E7D754A2733B}">
          <p14:sldIdLst>
            <p14:sldId id="283"/>
            <p14:sldId id="262"/>
            <p14:sldId id="263"/>
            <p14:sldId id="261"/>
            <p14:sldId id="299"/>
            <p14:sldId id="300"/>
            <p14:sldId id="301"/>
            <p14:sldId id="310"/>
            <p14:sldId id="303"/>
            <p14:sldId id="304"/>
            <p14:sldId id="305"/>
            <p14:sldId id="306"/>
            <p14:sldId id="307"/>
            <p14:sldId id="308"/>
            <p14:sldId id="309"/>
            <p14:sldId id="285"/>
            <p14:sldId id="286"/>
            <p14:sldId id="287"/>
            <p14:sldId id="311"/>
            <p14:sldId id="316"/>
            <p14:sldId id="351"/>
            <p14:sldId id="267"/>
            <p14:sldId id="284"/>
            <p14:sldId id="272"/>
            <p14:sldId id="273"/>
            <p14:sldId id="314"/>
            <p14:sldId id="315"/>
            <p14:sldId id="281"/>
          </p14:sldIdLst>
        </p14:section>
        <p14:section name="PART 1B: CREATION" id="{9F372250-29AD-4342-A9A5-94A613016702}">
          <p14:sldIdLst>
            <p14:sldId id="982"/>
            <p14:sldId id="482"/>
            <p14:sldId id="983"/>
            <p14:sldId id="508"/>
            <p14:sldId id="987"/>
            <p14:sldId id="989"/>
            <p14:sldId id="990"/>
            <p14:sldId id="991"/>
            <p14:sldId id="475"/>
            <p14:sldId id="988"/>
            <p14:sldId id="992"/>
            <p14:sldId id="993"/>
            <p14:sldId id="984"/>
            <p14:sldId id="994"/>
            <p14:sldId id="995"/>
            <p14:sldId id="985"/>
            <p14:sldId id="996"/>
            <p14:sldId id="997"/>
            <p14:sldId id="998"/>
            <p14:sldId id="999"/>
            <p14:sldId id="1000"/>
            <p14:sldId id="1001"/>
            <p14:sldId id="1002"/>
            <p14:sldId id="986"/>
            <p14:sldId id="1003"/>
          </p14:sldIdLst>
        </p14:section>
        <p14:section name="PART 2" id="{0E31BB35-05C5-4118-B47D-BA766E397400}">
          <p14:sldIdLst>
            <p14:sldId id="1005"/>
            <p14:sldId id="1010"/>
            <p14:sldId id="1023"/>
            <p14:sldId id="526"/>
            <p14:sldId id="504"/>
            <p14:sldId id="506"/>
            <p14:sldId id="531"/>
            <p14:sldId id="509"/>
            <p14:sldId id="510"/>
            <p14:sldId id="528"/>
            <p14:sldId id="533"/>
            <p14:sldId id="511"/>
            <p14:sldId id="1006"/>
            <p14:sldId id="1012"/>
            <p14:sldId id="1018"/>
            <p14:sldId id="1019"/>
            <p14:sldId id="1007"/>
            <p14:sldId id="1013"/>
            <p14:sldId id="1014"/>
            <p14:sldId id="1015"/>
            <p14:sldId id="1016"/>
            <p14:sldId id="1017"/>
            <p14:sldId id="1011"/>
            <p14:sldId id="1020"/>
            <p14:sldId id="1193"/>
            <p14:sldId id="534"/>
            <p14:sldId id="1009"/>
            <p14:sldId id="1021"/>
            <p14:sldId id="1008"/>
            <p14:sldId id="1022"/>
            <p14:sldId id="971"/>
            <p14:sldId id="280"/>
            <p14:sldId id="923"/>
            <p14:sldId id="317"/>
          </p14:sldIdLst>
        </p14:section>
        <p14:section name="PART 3" id="{254E6ED9-C6C8-4069-BF67-F11ED8EE1832}">
          <p14:sldIdLst>
            <p14:sldId id="1024"/>
            <p14:sldId id="289"/>
            <p14:sldId id="321"/>
            <p14:sldId id="330"/>
            <p14:sldId id="295"/>
            <p14:sldId id="1194"/>
            <p14:sldId id="322"/>
            <p14:sldId id="329"/>
            <p14:sldId id="331"/>
            <p14:sldId id="333"/>
            <p14:sldId id="320"/>
            <p14:sldId id="334"/>
            <p14:sldId id="319"/>
            <p14:sldId id="323"/>
            <p14:sldId id="297"/>
            <p14:sldId id="1026"/>
            <p14:sldId id="1027"/>
            <p14:sldId id="1028"/>
            <p14:sldId id="335"/>
            <p14:sldId id="336"/>
            <p14:sldId id="1195"/>
            <p14:sldId id="337"/>
            <p14:sldId id="338"/>
            <p14:sldId id="341"/>
            <p14:sldId id="1029"/>
            <p14:sldId id="1030"/>
            <p14:sldId id="343"/>
            <p14:sldId id="342"/>
            <p14:sldId id="1034"/>
            <p14:sldId id="346"/>
            <p14:sldId id="347"/>
            <p14:sldId id="1035"/>
            <p14:sldId id="348"/>
            <p14:sldId id="327"/>
            <p14:sldId id="349"/>
            <p14:sldId id="976"/>
            <p14:sldId id="1033"/>
            <p14:sldId id="1031"/>
          </p14:sldIdLst>
        </p14:section>
        <p14:section name="PART 4" id="{4A66671D-5426-4BA1-B7ED-D350EFB30089}">
          <p14:sldIdLst>
            <p14:sldId id="1036"/>
            <p14:sldId id="1045"/>
            <p14:sldId id="1038"/>
            <p14:sldId id="1047"/>
            <p14:sldId id="1044"/>
            <p14:sldId id="1048"/>
            <p14:sldId id="380"/>
            <p14:sldId id="379"/>
            <p14:sldId id="1057"/>
            <p14:sldId id="1041"/>
            <p14:sldId id="350"/>
            <p14:sldId id="1055"/>
            <p14:sldId id="1056"/>
            <p14:sldId id="1049"/>
            <p14:sldId id="378"/>
            <p14:sldId id="1060"/>
            <p14:sldId id="345"/>
            <p14:sldId id="1061"/>
            <p14:sldId id="1039"/>
            <p14:sldId id="382"/>
            <p14:sldId id="1054"/>
            <p14:sldId id="363"/>
            <p14:sldId id="384"/>
            <p14:sldId id="1066"/>
            <p14:sldId id="383"/>
            <p14:sldId id="1062"/>
            <p14:sldId id="354"/>
            <p14:sldId id="1063"/>
            <p14:sldId id="1065"/>
            <p14:sldId id="388"/>
            <p14:sldId id="1064"/>
            <p14:sldId id="392"/>
            <p14:sldId id="1196"/>
            <p14:sldId id="1192"/>
            <p14:sldId id="391"/>
            <p14:sldId id="394"/>
            <p14:sldId id="387"/>
            <p14:sldId id="375"/>
            <p14:sldId id="376"/>
            <p14:sldId id="344"/>
            <p14:sldId id="340"/>
            <p14:sldId id="1051"/>
            <p14:sldId id="1197"/>
            <p14:sldId id="1043"/>
            <p14:sldId id="1053"/>
          </p14:sldIdLst>
        </p14:section>
        <p14:section name="PART 5" id="{7834868E-3745-43CF-AF0A-B08EF8C0C09D}">
          <p14:sldIdLst>
            <p14:sldId id="1072"/>
            <p14:sldId id="1116"/>
          </p14:sldIdLst>
        </p14:section>
        <p14:section name="PART 5" id="{770ABE70-E21D-4A21-91B8-B27D8F7FC7DC}">
          <p14:sldIdLst>
            <p14:sldId id="1070"/>
            <p14:sldId id="324"/>
            <p14:sldId id="1103"/>
            <p14:sldId id="1111"/>
            <p14:sldId id="1078"/>
            <p14:sldId id="1075"/>
            <p14:sldId id="1077"/>
            <p14:sldId id="1082"/>
            <p14:sldId id="1080"/>
            <p14:sldId id="332"/>
            <p14:sldId id="1113"/>
            <p14:sldId id="1105"/>
            <p14:sldId id="1081"/>
            <p14:sldId id="1083"/>
            <p14:sldId id="325"/>
            <p14:sldId id="326"/>
            <p14:sldId id="1106"/>
            <p14:sldId id="1084"/>
            <p14:sldId id="277"/>
            <p14:sldId id="1087"/>
            <p14:sldId id="1112"/>
            <p14:sldId id="1073"/>
            <p14:sldId id="1114"/>
            <p14:sldId id="1107"/>
            <p14:sldId id="1094"/>
            <p14:sldId id="1109"/>
            <p14:sldId id="1088"/>
            <p14:sldId id="1096"/>
            <p14:sldId id="1115"/>
            <p14:sldId id="1110"/>
            <p14:sldId id="1098"/>
            <p14:sldId id="1100"/>
            <p14:sldId id="1067"/>
            <p14:sldId id="1102"/>
            <p14:sldId id="1069"/>
          </p14:sldIdLst>
        </p14:section>
        <p14:section name="PART 6" id="{AEE4B669-5361-40BE-A5A7-B446A5613076}">
          <p14:sldIdLst>
            <p14:sldId id="1123"/>
            <p14:sldId id="1147"/>
            <p14:sldId id="1117"/>
            <p14:sldId id="1119"/>
            <p14:sldId id="318"/>
            <p14:sldId id="1135"/>
            <p14:sldId id="1124"/>
            <p14:sldId id="1125"/>
            <p14:sldId id="1148"/>
            <p14:sldId id="365"/>
            <p14:sldId id="1138"/>
            <p14:sldId id="364"/>
            <p14:sldId id="366"/>
            <p14:sldId id="1198"/>
            <p14:sldId id="367"/>
            <p14:sldId id="370"/>
            <p14:sldId id="1139"/>
            <p14:sldId id="372"/>
            <p14:sldId id="1126"/>
            <p14:sldId id="1127"/>
            <p14:sldId id="371"/>
            <p14:sldId id="1128"/>
            <p14:sldId id="373"/>
            <p14:sldId id="1129"/>
            <p14:sldId id="1130"/>
            <p14:sldId id="1141"/>
            <p14:sldId id="377"/>
            <p14:sldId id="1149"/>
            <p14:sldId id="355"/>
            <p14:sldId id="1131"/>
            <p14:sldId id="1136"/>
            <p14:sldId id="352"/>
            <p14:sldId id="1143"/>
            <p14:sldId id="1144"/>
            <p14:sldId id="1145"/>
            <p14:sldId id="356"/>
            <p14:sldId id="362"/>
            <p14:sldId id="1134"/>
          </p14:sldIdLst>
        </p14:section>
        <p14:section name="PART 7" id="{51C259A8-00FD-4320-A538-C54AFBF3291C}">
          <p14:sldIdLst>
            <p14:sldId id="1150"/>
            <p14:sldId id="1153"/>
            <p14:sldId id="1177"/>
            <p14:sldId id="1171"/>
            <p14:sldId id="1179"/>
            <p14:sldId id="1172"/>
            <p14:sldId id="1173"/>
            <p14:sldId id="398"/>
            <p14:sldId id="393"/>
            <p14:sldId id="1187"/>
            <p14:sldId id="1181"/>
            <p14:sldId id="359"/>
            <p14:sldId id="1182"/>
            <p14:sldId id="358"/>
            <p14:sldId id="1176"/>
            <p14:sldId id="1174"/>
            <p14:sldId id="1183"/>
            <p14:sldId id="395"/>
            <p14:sldId id="1184"/>
            <p14:sldId id="396"/>
            <p14:sldId id="1178"/>
            <p14:sldId id="1151"/>
            <p14:sldId id="1180"/>
            <p14:sldId id="1175"/>
            <p14:sldId id="1155"/>
            <p14:sldId id="1157"/>
            <p14:sldId id="1185"/>
            <p14:sldId id="1158"/>
            <p14:sldId id="1159"/>
            <p14:sldId id="1160"/>
            <p14:sldId id="1163"/>
            <p14:sldId id="1162"/>
            <p14:sldId id="1188"/>
            <p14:sldId id="1189"/>
            <p14:sldId id="386"/>
            <p14:sldId id="1164"/>
            <p14:sldId id="1165"/>
            <p14:sldId id="1166"/>
            <p14:sldId id="389"/>
            <p14:sldId id="390"/>
            <p14:sldId id="1169"/>
            <p14:sldId id="368"/>
            <p14:sldId id="1190"/>
            <p14:sldId id="1191"/>
            <p14:sldId id="1170"/>
            <p14:sldId id="115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a:srgbClr val="996633"/>
    <a:srgbClr val="0033CC"/>
    <a:srgbClr val="4F2F05"/>
    <a:srgbClr val="0000FF"/>
    <a:srgbClr val="00CC00"/>
    <a:srgbClr val="00FFFF"/>
    <a:srgbClr val="FF3399"/>
    <a:srgbClr val="33CCCC"/>
    <a:srgbClr val="5332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26377C-74CA-47D4-BC4A-959778BD27A0}" v="4" dt="2022-08-20T15:17:52.689"/>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16" autoAdjust="0"/>
    <p:restoredTop sz="59685" autoAdjust="0"/>
  </p:normalViewPr>
  <p:slideViewPr>
    <p:cSldViewPr>
      <p:cViewPr>
        <p:scale>
          <a:sx n="70" d="100"/>
          <a:sy n="70" d="100"/>
        </p:scale>
        <p:origin x="1482" y="0"/>
      </p:cViewPr>
      <p:guideLst/>
    </p:cSldViewPr>
  </p:slideViewPr>
  <p:outlineViewPr>
    <p:cViewPr>
      <p:scale>
        <a:sx n="33" d="100"/>
        <a:sy n="33" d="100"/>
      </p:scale>
      <p:origin x="0" y="-37056"/>
    </p:cViewPr>
  </p:outlineViewPr>
  <p:notesTextViewPr>
    <p:cViewPr>
      <p:scale>
        <a:sx n="3" d="2"/>
        <a:sy n="3" d="2"/>
      </p:scale>
      <p:origin x="0" y="0"/>
    </p:cViewPr>
  </p:notesTextViewPr>
  <p:sorterViewPr>
    <p:cViewPr varScale="1">
      <p:scale>
        <a:sx n="1" d="1"/>
        <a:sy n="1" d="1"/>
      </p:scale>
      <p:origin x="0" y="-67104"/>
    </p:cViewPr>
  </p:sorterViewPr>
  <p:notesViewPr>
    <p:cSldViewPr>
      <p:cViewPr varScale="1">
        <p:scale>
          <a:sx n="81" d="100"/>
          <a:sy n="81" d="100"/>
        </p:scale>
        <p:origin x="3894" y="10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notesMaster" Target="notesMasters/notesMaster1.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viewProps" Target="viewProps.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theme" Target="theme/theme1.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tableStyles" Target="tableStyle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microsoft.com/office/2016/11/relationships/changesInfo" Target="changesInfos/changesInfo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microsoft.com/office/2015/10/relationships/revisionInfo" Target="revisionInfo.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ke Taylor" userId="7509a02269088cbc" providerId="LiveId" clId="{2F26377C-74CA-47D4-BC4A-959778BD27A0}"/>
    <pc:docChg chg="modSld">
      <pc:chgData name="Mike Taylor" userId="7509a02269088cbc" providerId="LiveId" clId="{2F26377C-74CA-47D4-BC4A-959778BD27A0}" dt="2022-08-20T15:17:56.860" v="3" actId="1076"/>
      <pc:docMkLst>
        <pc:docMk/>
      </pc:docMkLst>
      <pc:sldChg chg="modSp mod">
        <pc:chgData name="Mike Taylor" userId="7509a02269088cbc" providerId="LiveId" clId="{2F26377C-74CA-47D4-BC4A-959778BD27A0}" dt="2022-08-20T15:17:56.860" v="3" actId="1076"/>
        <pc:sldMkLst>
          <pc:docMk/>
          <pc:sldMk cId="686690455" sldId="259"/>
        </pc:sldMkLst>
        <pc:spChg chg="mod">
          <ac:chgData name="Mike Taylor" userId="7509a02269088cbc" providerId="LiveId" clId="{2F26377C-74CA-47D4-BC4A-959778BD27A0}" dt="2022-08-20T15:17:56.860" v="3" actId="1076"/>
          <ac:spMkLst>
            <pc:docMk/>
            <pc:sldMk cId="686690455" sldId="259"/>
            <ac:spMk id="5" creationId="{00000000-0000-0000-0000-000000000000}"/>
          </ac:spMkLst>
        </pc:spChg>
      </pc:sldChg>
    </pc:docChg>
  </pc:docChgLst>
  <pc:docChgLst>
    <pc:chgData name="Mike Taylor" userId="7509a02269088cbc" providerId="LiveId" clId="{7F360F2E-A309-491D-9EA1-C209CF2F102C}"/>
    <pc:docChg chg="custSel modSld modNotesMaster">
      <pc:chgData name="Mike Taylor" userId="7509a02269088cbc" providerId="LiveId" clId="{7F360F2E-A309-491D-9EA1-C209CF2F102C}" dt="2022-07-11T14:20:48.378" v="13" actId="27636"/>
      <pc:docMkLst>
        <pc:docMk/>
      </pc:docMkLst>
      <pc:sldChg chg="modNotes">
        <pc:chgData name="Mike Taylor" userId="7509a02269088cbc" providerId="LiveId" clId="{7F360F2E-A309-491D-9EA1-C209CF2F102C}" dt="2022-07-11T14:20:48.378" v="13" actId="27636"/>
        <pc:sldMkLst>
          <pc:docMk/>
          <pc:sldMk cId="0" sldId="277"/>
        </pc:sldMkLst>
      </pc:sldChg>
      <pc:sldChg chg="modNotes">
        <pc:chgData name="Mike Taylor" userId="7509a02269088cbc" providerId="LiveId" clId="{7F360F2E-A309-491D-9EA1-C209CF2F102C}" dt="2022-07-11T14:20:48.300" v="9" actId="27636"/>
        <pc:sldMkLst>
          <pc:docMk/>
          <pc:sldMk cId="1353526535" sldId="314"/>
        </pc:sldMkLst>
      </pc:sldChg>
      <pc:sldChg chg="modNotes">
        <pc:chgData name="Mike Taylor" userId="7509a02269088cbc" providerId="LiveId" clId="{7F360F2E-A309-491D-9EA1-C209CF2F102C}" dt="2022-07-11T14:20:48.347" v="12" actId="27636"/>
        <pc:sldMkLst>
          <pc:docMk/>
          <pc:sldMk cId="640632699" sldId="363"/>
        </pc:sldMkLst>
      </pc:sldChg>
      <pc:sldChg chg="modNotes">
        <pc:chgData name="Mike Taylor" userId="7509a02269088cbc" providerId="LiveId" clId="{7F360F2E-A309-491D-9EA1-C209CF2F102C}" dt="2022-07-11T14:20:48.316" v="10" actId="27636"/>
        <pc:sldMkLst>
          <pc:docMk/>
          <pc:sldMk cId="1609974153" sldId="504"/>
        </pc:sldMkLst>
      </pc:sldChg>
      <pc:sldChg chg="modNotes">
        <pc:chgData name="Mike Taylor" userId="7509a02269088cbc" providerId="LiveId" clId="{7F360F2E-A309-491D-9EA1-C209CF2F102C}" dt="2022-07-11T14:20:48.331" v="11" actId="27636"/>
        <pc:sldMkLst>
          <pc:docMk/>
          <pc:sldMk cId="1523614641" sldId="1027"/>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7200" b="0" i="0" u="none" strike="noStrike" kern="1200" spc="0" baseline="0">
                <a:solidFill>
                  <a:schemeClr val="tx1"/>
                </a:solidFill>
                <a:latin typeface="+mn-lt"/>
                <a:ea typeface="+mn-ea"/>
                <a:cs typeface="+mn-cs"/>
              </a:defRPr>
            </a:pPr>
            <a:r>
              <a:rPr lang="en-US" sz="7200" dirty="0">
                <a:solidFill>
                  <a:schemeClr val="tx1"/>
                </a:solidFill>
              </a:rPr>
              <a:t>GENESIS</a:t>
            </a:r>
          </a:p>
        </c:rich>
      </c:tx>
      <c:layout>
        <c:manualLayout>
          <c:xMode val="edge"/>
          <c:yMode val="edge"/>
          <c:x val="7.3327490505404602E-2"/>
          <c:y val="7.4978577549271633E-2"/>
        </c:manualLayout>
      </c:layout>
      <c:overlay val="0"/>
      <c:spPr>
        <a:noFill/>
        <a:ln>
          <a:noFill/>
        </a:ln>
        <a:effectLst/>
      </c:spPr>
      <c:txPr>
        <a:bodyPr rot="0" spcFirstLastPara="1" vertOverflow="ellipsis" vert="horz" wrap="square" anchor="ctr" anchorCtr="1"/>
        <a:lstStyle/>
        <a:p>
          <a:pPr>
            <a:defRPr sz="72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6675049437838677"/>
          <c:y val="0.20671245223524437"/>
          <c:w val="0.44215389487357026"/>
          <c:h val="0.64845449106779396"/>
        </c:manualLayout>
      </c:layout>
      <c:pieChart>
        <c:varyColors val="1"/>
        <c:ser>
          <c:idx val="0"/>
          <c:order val="0"/>
          <c:spPr>
            <a:scene3d>
              <a:camera prst="orthographicFront"/>
              <a:lightRig rig="threePt" dir="t"/>
            </a:scene3d>
            <a:sp3d>
              <a:bevelT/>
            </a:sp3d>
          </c:spPr>
          <c:dPt>
            <c:idx val="0"/>
            <c:bubble3D val="0"/>
            <c:spPr>
              <a:solidFill>
                <a:srgbClr val="FFFF00"/>
              </a:solidFill>
              <a:ln w="19050">
                <a:solidFill>
                  <a:schemeClr val="bg1"/>
                </a:solidFill>
              </a:ln>
              <a:effectLst/>
              <a:scene3d>
                <a:camera prst="orthographicFront"/>
                <a:lightRig rig="threePt" dir="t"/>
              </a:scene3d>
              <a:sp3d>
                <a:bevelT/>
              </a:sp3d>
            </c:spPr>
            <c:extLst>
              <c:ext xmlns:c16="http://schemas.microsoft.com/office/drawing/2014/chart" uri="{C3380CC4-5D6E-409C-BE32-E72D297353CC}">
                <c16:uniqueId val="{00000001-C758-418F-8C53-E82605570586}"/>
              </c:ext>
            </c:extLst>
          </c:dPt>
          <c:dPt>
            <c:idx val="1"/>
            <c:bubble3D val="0"/>
            <c:spPr>
              <a:solidFill>
                <a:srgbClr val="FF0000"/>
              </a:solidFill>
              <a:ln w="19050">
                <a:solidFill>
                  <a:schemeClr val="bg1"/>
                </a:solidFill>
              </a:ln>
              <a:effectLst/>
              <a:scene3d>
                <a:camera prst="orthographicFront"/>
                <a:lightRig rig="threePt" dir="t"/>
              </a:scene3d>
              <a:sp3d>
                <a:bevelT/>
              </a:sp3d>
            </c:spPr>
            <c:extLst>
              <c:ext xmlns:c16="http://schemas.microsoft.com/office/drawing/2014/chart" uri="{C3380CC4-5D6E-409C-BE32-E72D297353CC}">
                <c16:uniqueId val="{00000003-C758-418F-8C53-E82605570586}"/>
              </c:ext>
            </c:extLst>
          </c:dPt>
          <c:dPt>
            <c:idx val="2"/>
            <c:bubble3D val="0"/>
            <c:spPr>
              <a:solidFill>
                <a:schemeClr val="accent6">
                  <a:lumMod val="75000"/>
                </a:schemeClr>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05-C758-418F-8C53-E82605570586}"/>
              </c:ext>
            </c:extLst>
          </c:dPt>
          <c:dLbls>
            <c:dLbl>
              <c:idx val="0"/>
              <c:layout>
                <c:manualLayout>
                  <c:x val="-0.13518915005256243"/>
                  <c:y val="0.1378545949751139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758-418F-8C53-E82605570586}"/>
                </c:ext>
              </c:extLst>
            </c:dLbl>
            <c:dLbl>
              <c:idx val="1"/>
              <c:layout>
                <c:manualLayout>
                  <c:x val="-0.12320354127513201"/>
                  <c:y val="-0.17438127913959342"/>
                </c:manualLayout>
              </c:layout>
              <c:spPr>
                <a:noFill/>
                <a:ln>
                  <a:noFill/>
                </a:ln>
                <a:effectLst/>
              </c:spPr>
              <c:txPr>
                <a:bodyPr rot="0" spcFirstLastPara="1" vertOverflow="ellipsis" vert="horz" wrap="square" lIns="38100" tIns="19050" rIns="38100" bIns="19050" anchor="ctr" anchorCtr="1">
                  <a:spAutoFit/>
                </a:bodyPr>
                <a:lstStyle/>
                <a:p>
                  <a:pPr>
                    <a:defRPr sz="48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758-418F-8C53-E82605570586}"/>
                </c:ext>
              </c:extLst>
            </c:dLbl>
            <c:dLbl>
              <c:idx val="2"/>
              <c:layout>
                <c:manualLayout>
                  <c:x val="0.17745337430980637"/>
                  <c:y val="-2.6948852633780676E-2"/>
                </c:manualLayout>
              </c:layout>
              <c:spPr>
                <a:noFill/>
                <a:ln>
                  <a:noFill/>
                </a:ln>
                <a:effectLst/>
              </c:spPr>
              <c:txPr>
                <a:bodyPr rot="0" spcFirstLastPara="1" vertOverflow="ellipsis" vert="horz" wrap="square" lIns="38100" tIns="19050" rIns="38100" bIns="19050" anchor="ctr" anchorCtr="1">
                  <a:spAutoFit/>
                </a:bodyPr>
                <a:lstStyle/>
                <a:p>
                  <a:pPr>
                    <a:defRPr sz="48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758-418F-8C53-E82605570586}"/>
                </c:ext>
              </c:extLst>
            </c:dLbl>
            <c:spPr>
              <a:noFill/>
              <a:ln>
                <a:noFill/>
              </a:ln>
              <a:effectLst/>
            </c:spPr>
            <c:txPr>
              <a:bodyPr rot="0" spcFirstLastPara="1" vertOverflow="ellipsis" vert="horz" wrap="square" lIns="38100" tIns="19050" rIns="38100" bIns="19050" anchor="ctr" anchorCtr="1">
                <a:spAutoFit/>
              </a:bodyPr>
              <a:lstStyle/>
              <a:p>
                <a:pPr>
                  <a:defRPr sz="4800" b="0" i="0" u="none" strike="noStrike" kern="1200" baseline="0">
                    <a:solidFill>
                      <a:schemeClr val="tx1"/>
                    </a:solidFill>
                    <a:effectLst>
                      <a:outerShdw blurRad="38100" dist="38100" dir="2700000" algn="tl">
                        <a:srgbClr val="000000">
                          <a:alpha val="43137"/>
                        </a:srgbClr>
                      </a:outerShdw>
                    </a:effectLst>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Abraham </c:v>
                </c:pt>
                <c:pt idx="1">
                  <c:v>Joseph</c:v>
                </c:pt>
                <c:pt idx="2">
                  <c:v>Everything else</c:v>
                </c:pt>
              </c:strCache>
            </c:strRef>
          </c:cat>
          <c:val>
            <c:numRef>
              <c:f>Sheet1!$B$2:$B$4</c:f>
              <c:numCache>
                <c:formatCode>0%</c:formatCode>
                <c:ptCount val="3"/>
                <c:pt idx="0">
                  <c:v>0.26</c:v>
                </c:pt>
                <c:pt idx="1">
                  <c:v>0.25</c:v>
                </c:pt>
                <c:pt idx="2">
                  <c:v>0.49</c:v>
                </c:pt>
              </c:numCache>
            </c:numRef>
          </c:val>
          <c:extLst>
            <c:ext xmlns:c16="http://schemas.microsoft.com/office/drawing/2014/chart" uri="{C3380CC4-5D6E-409C-BE32-E72D297353CC}">
              <c16:uniqueId val="{00000006-C758-418F-8C53-E8260557058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CE0E27-F5C9-4779-B633-D20E2275B8AB}"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49420EE2-13DC-48E7-A58A-31998DDCCAB9}">
      <dgm:prSet phldrT="[Text]"/>
      <dgm:spPr>
        <a:solidFill>
          <a:srgbClr val="00CC00"/>
        </a:solidFill>
        <a:ln>
          <a:solidFill>
            <a:srgbClr val="4F2F05"/>
          </a:solidFill>
        </a:ln>
        <a:scene3d>
          <a:camera prst="orthographicFront"/>
          <a:lightRig rig="threePt" dir="t"/>
        </a:scene3d>
        <a:sp3d>
          <a:bevelT w="165100" prst="coolSlant"/>
        </a:sp3d>
      </dgm:spPr>
      <dgm:t>
        <a:bodyPr/>
        <a:lstStyle/>
        <a:p>
          <a:r>
            <a:rPr lang="en-US" b="1" dirty="0">
              <a:effectLst>
                <a:outerShdw blurRad="38100" dist="38100" dir="2700000" algn="tl">
                  <a:srgbClr val="000000">
                    <a:alpha val="43137"/>
                  </a:srgbClr>
                </a:outerShdw>
              </a:effectLst>
            </a:rPr>
            <a:t>Israel obeys God</a:t>
          </a:r>
        </a:p>
      </dgm:t>
    </dgm:pt>
    <dgm:pt modelId="{714234D5-204F-4F42-B00B-6DA34BB2310F}" type="parTrans" cxnId="{13CA7084-3BB7-4560-812A-3A7EFC9E3352}">
      <dgm:prSet/>
      <dgm:spPr/>
      <dgm:t>
        <a:bodyPr/>
        <a:lstStyle/>
        <a:p>
          <a:endParaRPr lang="en-US"/>
        </a:p>
      </dgm:t>
    </dgm:pt>
    <dgm:pt modelId="{423D9155-010C-44B1-A611-D5D3F9D7A301}" type="sibTrans" cxnId="{13CA7084-3BB7-4560-812A-3A7EFC9E3352}">
      <dgm:prSet/>
      <dgm:spPr>
        <a:solidFill>
          <a:srgbClr val="533205"/>
        </a:solidFill>
        <a:ln w="57150">
          <a:solidFill>
            <a:srgbClr val="533205"/>
          </a:solidFill>
        </a:ln>
      </dgm:spPr>
      <dgm:t>
        <a:bodyPr/>
        <a:lstStyle/>
        <a:p>
          <a:endParaRPr lang="en-US"/>
        </a:p>
      </dgm:t>
    </dgm:pt>
    <dgm:pt modelId="{552D42B8-5FCF-4295-BE16-FD5E7E05C5F0}">
      <dgm:prSet phldrT="[Text]"/>
      <dgm:spPr>
        <a:solidFill>
          <a:srgbClr val="00CC00"/>
        </a:solidFill>
        <a:ln>
          <a:solidFill>
            <a:srgbClr val="4F2F05"/>
          </a:solidFill>
        </a:ln>
        <a:scene3d>
          <a:camera prst="orthographicFront"/>
          <a:lightRig rig="threePt" dir="t"/>
        </a:scene3d>
        <a:sp3d>
          <a:bevelT w="165100" prst="coolSlant"/>
        </a:sp3d>
      </dgm:spPr>
      <dgm:t>
        <a:bodyPr/>
        <a:lstStyle/>
        <a:p>
          <a:r>
            <a:rPr lang="en-US" b="1" dirty="0">
              <a:effectLst>
                <a:outerShdw blurRad="38100" dist="38100" dir="2700000" algn="tl">
                  <a:srgbClr val="000000">
                    <a:alpha val="43137"/>
                  </a:srgbClr>
                </a:outerShdw>
              </a:effectLst>
            </a:rPr>
            <a:t>Israel disobeys God</a:t>
          </a:r>
        </a:p>
      </dgm:t>
    </dgm:pt>
    <dgm:pt modelId="{0C6EDA4C-F709-4841-9ECD-E25B329E06EC}" type="parTrans" cxnId="{6A87239D-F66A-419B-9350-FDEB30C094CD}">
      <dgm:prSet/>
      <dgm:spPr/>
      <dgm:t>
        <a:bodyPr/>
        <a:lstStyle/>
        <a:p>
          <a:endParaRPr lang="en-US"/>
        </a:p>
      </dgm:t>
    </dgm:pt>
    <dgm:pt modelId="{466306FA-4288-4BCD-AFB2-621EB7EDD12B}" type="sibTrans" cxnId="{6A87239D-F66A-419B-9350-FDEB30C094CD}">
      <dgm:prSet/>
      <dgm:spPr>
        <a:solidFill>
          <a:srgbClr val="4B2D05"/>
        </a:solidFill>
        <a:ln w="57150">
          <a:solidFill>
            <a:srgbClr val="533205"/>
          </a:solidFill>
        </a:ln>
      </dgm:spPr>
      <dgm:t>
        <a:bodyPr/>
        <a:lstStyle/>
        <a:p>
          <a:endParaRPr lang="en-US"/>
        </a:p>
      </dgm:t>
    </dgm:pt>
    <dgm:pt modelId="{C68B415F-F244-4FD9-9FF8-B96BCE77F700}">
      <dgm:prSet phldrT="[Text]"/>
      <dgm:spPr>
        <a:solidFill>
          <a:srgbClr val="00CC00"/>
        </a:solidFill>
        <a:ln>
          <a:solidFill>
            <a:srgbClr val="4F2F05"/>
          </a:solidFill>
        </a:ln>
        <a:scene3d>
          <a:camera prst="orthographicFront"/>
          <a:lightRig rig="threePt" dir="t"/>
        </a:scene3d>
        <a:sp3d>
          <a:bevelT w="165100" prst="coolSlant"/>
        </a:sp3d>
      </dgm:spPr>
      <dgm:t>
        <a:bodyPr/>
        <a:lstStyle/>
        <a:p>
          <a:r>
            <a:rPr lang="en-US" b="1" dirty="0">
              <a:effectLst>
                <a:outerShdw blurRad="38100" dist="38100" dir="2700000" algn="tl">
                  <a:srgbClr val="000000">
                    <a:alpha val="43137"/>
                  </a:srgbClr>
                </a:outerShdw>
              </a:effectLst>
            </a:rPr>
            <a:t>Israel is enslaved</a:t>
          </a:r>
        </a:p>
      </dgm:t>
    </dgm:pt>
    <dgm:pt modelId="{AAAF2FB9-7DDD-4139-928B-5692D578C16E}" type="parTrans" cxnId="{312F7C4F-52F9-47F1-BC01-ADD848155077}">
      <dgm:prSet/>
      <dgm:spPr/>
      <dgm:t>
        <a:bodyPr/>
        <a:lstStyle/>
        <a:p>
          <a:endParaRPr lang="en-US"/>
        </a:p>
      </dgm:t>
    </dgm:pt>
    <dgm:pt modelId="{2849A4AA-EF60-4BAF-A857-B8776125928A}" type="sibTrans" cxnId="{312F7C4F-52F9-47F1-BC01-ADD848155077}">
      <dgm:prSet/>
      <dgm:spPr>
        <a:ln w="57150">
          <a:solidFill>
            <a:srgbClr val="533205"/>
          </a:solidFill>
        </a:ln>
      </dgm:spPr>
      <dgm:t>
        <a:bodyPr/>
        <a:lstStyle/>
        <a:p>
          <a:endParaRPr lang="en-US"/>
        </a:p>
      </dgm:t>
    </dgm:pt>
    <dgm:pt modelId="{168DB5C1-95B3-43D7-8FE5-09A61E419A9D}">
      <dgm:prSet phldrT="[Text]"/>
      <dgm:spPr>
        <a:solidFill>
          <a:srgbClr val="00CC00"/>
        </a:solidFill>
        <a:ln>
          <a:solidFill>
            <a:srgbClr val="4F2F05"/>
          </a:solidFill>
        </a:ln>
        <a:scene3d>
          <a:camera prst="orthographicFront"/>
          <a:lightRig rig="threePt" dir="t"/>
        </a:scene3d>
        <a:sp3d>
          <a:bevelT w="165100" prst="coolSlant"/>
        </a:sp3d>
      </dgm:spPr>
      <dgm:t>
        <a:bodyPr/>
        <a:lstStyle/>
        <a:p>
          <a:r>
            <a:rPr lang="en-US" b="1" dirty="0">
              <a:effectLst>
                <a:outerShdw blurRad="38100" dist="38100" dir="2700000" algn="tl">
                  <a:srgbClr val="000000">
                    <a:alpha val="43137"/>
                  </a:srgbClr>
                </a:outerShdw>
              </a:effectLst>
            </a:rPr>
            <a:t>Israel cries out to God</a:t>
          </a:r>
        </a:p>
      </dgm:t>
    </dgm:pt>
    <dgm:pt modelId="{E8F65CA2-5D35-46E0-BAE7-0140EF7A82A0}" type="parTrans" cxnId="{0A31E6D0-B8BD-4C36-BF9E-29EEC0BAA47D}">
      <dgm:prSet/>
      <dgm:spPr/>
      <dgm:t>
        <a:bodyPr/>
        <a:lstStyle/>
        <a:p>
          <a:endParaRPr lang="en-US"/>
        </a:p>
      </dgm:t>
    </dgm:pt>
    <dgm:pt modelId="{018979FA-66A6-40B4-8EE7-9AF48C8044E5}" type="sibTrans" cxnId="{0A31E6D0-B8BD-4C36-BF9E-29EEC0BAA47D}">
      <dgm:prSet/>
      <dgm:spPr>
        <a:solidFill>
          <a:srgbClr val="4B2D05"/>
        </a:solidFill>
        <a:ln w="57150">
          <a:solidFill>
            <a:srgbClr val="533205"/>
          </a:solidFill>
        </a:ln>
      </dgm:spPr>
      <dgm:t>
        <a:bodyPr/>
        <a:lstStyle/>
        <a:p>
          <a:endParaRPr lang="en-US"/>
        </a:p>
      </dgm:t>
    </dgm:pt>
    <dgm:pt modelId="{454A527D-67F7-45A4-A4F9-A91F29E93EF4}">
      <dgm:prSet phldrT="[Text]"/>
      <dgm:spPr>
        <a:solidFill>
          <a:srgbClr val="00CC00"/>
        </a:solidFill>
        <a:ln>
          <a:solidFill>
            <a:srgbClr val="4F2F05"/>
          </a:solidFill>
        </a:ln>
        <a:scene3d>
          <a:camera prst="orthographicFront"/>
          <a:lightRig rig="threePt" dir="t"/>
        </a:scene3d>
        <a:sp3d>
          <a:bevelT w="165100" prst="coolSlant"/>
        </a:sp3d>
      </dgm:spPr>
      <dgm:t>
        <a:bodyPr/>
        <a:lstStyle/>
        <a:p>
          <a:r>
            <a:rPr lang="en-US" b="1" dirty="0"/>
            <a:t>God raises up a judge</a:t>
          </a:r>
        </a:p>
      </dgm:t>
    </dgm:pt>
    <dgm:pt modelId="{204A08EE-E482-4DCE-8D30-4830DDD7655C}" type="parTrans" cxnId="{1EECCA89-8EE1-42C7-A98D-30AE26E11916}">
      <dgm:prSet/>
      <dgm:spPr/>
      <dgm:t>
        <a:bodyPr/>
        <a:lstStyle/>
        <a:p>
          <a:endParaRPr lang="en-US"/>
        </a:p>
      </dgm:t>
    </dgm:pt>
    <dgm:pt modelId="{571E98A8-0DBF-4D4A-916C-AC7D1F80FAC5}" type="sibTrans" cxnId="{1EECCA89-8EE1-42C7-A98D-30AE26E11916}">
      <dgm:prSet/>
      <dgm:spPr>
        <a:ln w="57150">
          <a:solidFill>
            <a:srgbClr val="533205"/>
          </a:solidFill>
        </a:ln>
      </dgm:spPr>
      <dgm:t>
        <a:bodyPr/>
        <a:lstStyle/>
        <a:p>
          <a:endParaRPr lang="en-US"/>
        </a:p>
      </dgm:t>
    </dgm:pt>
    <dgm:pt modelId="{EFF73627-2F68-4400-8E71-D7EF929A3A06}">
      <dgm:prSet phldrT="[Text]"/>
      <dgm:spPr>
        <a:solidFill>
          <a:srgbClr val="00CC00"/>
        </a:solidFill>
        <a:ln>
          <a:solidFill>
            <a:srgbClr val="4F2F05"/>
          </a:solidFill>
        </a:ln>
        <a:scene3d>
          <a:camera prst="orthographicFront"/>
          <a:lightRig rig="threePt" dir="t"/>
        </a:scene3d>
        <a:sp3d>
          <a:bevelT w="165100" prst="coolSlant"/>
        </a:sp3d>
      </dgm:spPr>
      <dgm:t>
        <a:bodyPr/>
        <a:lstStyle/>
        <a:p>
          <a:r>
            <a:rPr lang="en-US" b="1" dirty="0">
              <a:effectLst>
                <a:outerShdw blurRad="38100" dist="38100" dir="2700000" algn="tl">
                  <a:srgbClr val="000000">
                    <a:alpha val="43137"/>
                  </a:srgbClr>
                </a:outerShdw>
              </a:effectLst>
            </a:rPr>
            <a:t>Israel delivered</a:t>
          </a:r>
        </a:p>
      </dgm:t>
    </dgm:pt>
    <dgm:pt modelId="{F3E95423-AD17-4443-9FBC-B6FC3EBA8434}" type="parTrans" cxnId="{41D43FE1-77EE-451F-8DCF-1436A4836403}">
      <dgm:prSet/>
      <dgm:spPr/>
      <dgm:t>
        <a:bodyPr/>
        <a:lstStyle/>
        <a:p>
          <a:endParaRPr lang="en-US"/>
        </a:p>
      </dgm:t>
    </dgm:pt>
    <dgm:pt modelId="{515E03A0-36E1-4A17-A030-EC43CBC4651F}" type="sibTrans" cxnId="{41D43FE1-77EE-451F-8DCF-1436A4836403}">
      <dgm:prSet/>
      <dgm:spPr>
        <a:ln w="57150">
          <a:solidFill>
            <a:srgbClr val="533205"/>
          </a:solidFill>
        </a:ln>
      </dgm:spPr>
      <dgm:t>
        <a:bodyPr/>
        <a:lstStyle/>
        <a:p>
          <a:endParaRPr lang="en-US"/>
        </a:p>
      </dgm:t>
    </dgm:pt>
    <dgm:pt modelId="{DDBB64A6-904B-4EF8-BD7E-C94BA1CF5497}" type="pres">
      <dgm:prSet presAssocID="{0ACE0E27-F5C9-4779-B633-D20E2275B8AB}" presName="cycle" presStyleCnt="0">
        <dgm:presLayoutVars>
          <dgm:dir/>
          <dgm:resizeHandles val="exact"/>
        </dgm:presLayoutVars>
      </dgm:prSet>
      <dgm:spPr/>
    </dgm:pt>
    <dgm:pt modelId="{17BC0707-0A10-482F-83FF-057EB76B5CE2}" type="pres">
      <dgm:prSet presAssocID="{49420EE2-13DC-48E7-A58A-31998DDCCAB9}" presName="node" presStyleLbl="node1" presStyleIdx="0" presStyleCnt="6" custRadScaleRad="100022" custRadScaleInc="-5947">
        <dgm:presLayoutVars>
          <dgm:bulletEnabled val="1"/>
        </dgm:presLayoutVars>
      </dgm:prSet>
      <dgm:spPr/>
    </dgm:pt>
    <dgm:pt modelId="{889D4BB9-670E-4086-830F-48F53672F3DC}" type="pres">
      <dgm:prSet presAssocID="{49420EE2-13DC-48E7-A58A-31998DDCCAB9}" presName="spNode" presStyleCnt="0"/>
      <dgm:spPr/>
    </dgm:pt>
    <dgm:pt modelId="{9FDEE3E3-4590-46A6-8887-B73A9C9B2046}" type="pres">
      <dgm:prSet presAssocID="{423D9155-010C-44B1-A611-D5D3F9D7A301}" presName="sibTrans" presStyleLbl="sibTrans1D1" presStyleIdx="0" presStyleCnt="6"/>
      <dgm:spPr/>
    </dgm:pt>
    <dgm:pt modelId="{98C415EB-023B-45CF-8ADE-E13448A1CF6E}" type="pres">
      <dgm:prSet presAssocID="{552D42B8-5FCF-4295-BE16-FD5E7E05C5F0}" presName="node" presStyleLbl="node1" presStyleIdx="1" presStyleCnt="6" custRadScaleRad="98207" custRadScaleInc="-3028">
        <dgm:presLayoutVars>
          <dgm:bulletEnabled val="1"/>
        </dgm:presLayoutVars>
      </dgm:prSet>
      <dgm:spPr/>
    </dgm:pt>
    <dgm:pt modelId="{1ED82C2E-6116-48C5-BCE8-F3D8A462F507}" type="pres">
      <dgm:prSet presAssocID="{552D42B8-5FCF-4295-BE16-FD5E7E05C5F0}" presName="spNode" presStyleCnt="0"/>
      <dgm:spPr/>
    </dgm:pt>
    <dgm:pt modelId="{2EB75D0C-AA3A-4BDE-AF9F-96ADEB24AEB9}" type="pres">
      <dgm:prSet presAssocID="{466306FA-4288-4BCD-AFB2-621EB7EDD12B}" presName="sibTrans" presStyleLbl="sibTrans1D1" presStyleIdx="1" presStyleCnt="6"/>
      <dgm:spPr/>
    </dgm:pt>
    <dgm:pt modelId="{A7490299-C9D8-4021-A35F-2ADCE49173E5}" type="pres">
      <dgm:prSet presAssocID="{C68B415F-F244-4FD9-9FF8-B96BCE77F700}" presName="node" presStyleLbl="node1" presStyleIdx="2" presStyleCnt="6" custRadScaleRad="98207" custRadScaleInc="3028">
        <dgm:presLayoutVars>
          <dgm:bulletEnabled val="1"/>
        </dgm:presLayoutVars>
      </dgm:prSet>
      <dgm:spPr/>
    </dgm:pt>
    <dgm:pt modelId="{74FAC581-BF89-4D46-AE51-5A39EB75284C}" type="pres">
      <dgm:prSet presAssocID="{C68B415F-F244-4FD9-9FF8-B96BCE77F700}" presName="spNode" presStyleCnt="0"/>
      <dgm:spPr/>
    </dgm:pt>
    <dgm:pt modelId="{F5765387-A99B-482E-A392-9977D83BCE50}" type="pres">
      <dgm:prSet presAssocID="{2849A4AA-EF60-4BAF-A857-B8776125928A}" presName="sibTrans" presStyleLbl="sibTrans1D1" presStyleIdx="2" presStyleCnt="6"/>
      <dgm:spPr/>
    </dgm:pt>
    <dgm:pt modelId="{F2E80A05-2677-4515-A9EE-822E304422F8}" type="pres">
      <dgm:prSet presAssocID="{168DB5C1-95B3-43D7-8FE5-09A61E419A9D}" presName="node" presStyleLbl="node1" presStyleIdx="3" presStyleCnt="6">
        <dgm:presLayoutVars>
          <dgm:bulletEnabled val="1"/>
        </dgm:presLayoutVars>
      </dgm:prSet>
      <dgm:spPr/>
    </dgm:pt>
    <dgm:pt modelId="{B5FD00FF-3E17-44EA-916D-4ED86EEAAA2D}" type="pres">
      <dgm:prSet presAssocID="{168DB5C1-95B3-43D7-8FE5-09A61E419A9D}" presName="spNode" presStyleCnt="0"/>
      <dgm:spPr/>
    </dgm:pt>
    <dgm:pt modelId="{5CB27A09-A500-4751-97DC-D9F3844A00BB}" type="pres">
      <dgm:prSet presAssocID="{018979FA-66A6-40B4-8EE7-9AF48C8044E5}" presName="sibTrans" presStyleLbl="sibTrans1D1" presStyleIdx="3" presStyleCnt="6"/>
      <dgm:spPr/>
    </dgm:pt>
    <dgm:pt modelId="{B1FF0466-1746-4819-B09A-E3B0AD0952F1}" type="pres">
      <dgm:prSet presAssocID="{454A527D-67F7-45A4-A4F9-A91F29E93EF4}" presName="node" presStyleLbl="node1" presStyleIdx="4" presStyleCnt="6">
        <dgm:presLayoutVars>
          <dgm:bulletEnabled val="1"/>
        </dgm:presLayoutVars>
      </dgm:prSet>
      <dgm:spPr/>
    </dgm:pt>
    <dgm:pt modelId="{73BAA7B2-2011-40A4-8A56-5C305D3AFC07}" type="pres">
      <dgm:prSet presAssocID="{454A527D-67F7-45A4-A4F9-A91F29E93EF4}" presName="spNode" presStyleCnt="0"/>
      <dgm:spPr/>
    </dgm:pt>
    <dgm:pt modelId="{085DA5B7-05BF-4ACF-9C93-06EA8096783C}" type="pres">
      <dgm:prSet presAssocID="{571E98A8-0DBF-4D4A-916C-AC7D1F80FAC5}" presName="sibTrans" presStyleLbl="sibTrans1D1" presStyleIdx="4" presStyleCnt="6"/>
      <dgm:spPr/>
    </dgm:pt>
    <dgm:pt modelId="{E3531A91-3CAE-4452-A190-933D7451F4E8}" type="pres">
      <dgm:prSet presAssocID="{EFF73627-2F68-4400-8E71-D7EF929A3A06}" presName="node" presStyleLbl="node1" presStyleIdx="5" presStyleCnt="6" custRadScaleRad="101803" custRadScaleInc="-2921">
        <dgm:presLayoutVars>
          <dgm:bulletEnabled val="1"/>
        </dgm:presLayoutVars>
      </dgm:prSet>
      <dgm:spPr/>
    </dgm:pt>
    <dgm:pt modelId="{29B8871E-37B3-49CD-83F4-11AD88BE4679}" type="pres">
      <dgm:prSet presAssocID="{EFF73627-2F68-4400-8E71-D7EF929A3A06}" presName="spNode" presStyleCnt="0"/>
      <dgm:spPr/>
    </dgm:pt>
    <dgm:pt modelId="{D4738D09-0504-4AEE-A10D-4E7E1EF67BCF}" type="pres">
      <dgm:prSet presAssocID="{515E03A0-36E1-4A17-A030-EC43CBC4651F}" presName="sibTrans" presStyleLbl="sibTrans1D1" presStyleIdx="5" presStyleCnt="6"/>
      <dgm:spPr/>
    </dgm:pt>
  </dgm:ptLst>
  <dgm:cxnLst>
    <dgm:cxn modelId="{F44D7F1F-0E83-40A1-86C9-252DBD748CD2}" type="presOf" srcId="{49420EE2-13DC-48E7-A58A-31998DDCCAB9}" destId="{17BC0707-0A10-482F-83FF-057EB76B5CE2}" srcOrd="0" destOrd="0" presId="urn:microsoft.com/office/officeart/2005/8/layout/cycle5"/>
    <dgm:cxn modelId="{30D4B62C-5D25-41A0-A0BD-5CBA9F1D6E46}" type="presOf" srcId="{EFF73627-2F68-4400-8E71-D7EF929A3A06}" destId="{E3531A91-3CAE-4452-A190-933D7451F4E8}" srcOrd="0" destOrd="0" presId="urn:microsoft.com/office/officeart/2005/8/layout/cycle5"/>
    <dgm:cxn modelId="{36142531-9EFA-492D-9708-E5FF4FECB0E4}" type="presOf" srcId="{018979FA-66A6-40B4-8EE7-9AF48C8044E5}" destId="{5CB27A09-A500-4751-97DC-D9F3844A00BB}" srcOrd="0" destOrd="0" presId="urn:microsoft.com/office/officeart/2005/8/layout/cycle5"/>
    <dgm:cxn modelId="{3D821B36-B4C5-42E0-8C14-AFC0CCAEB367}" type="presOf" srcId="{C68B415F-F244-4FD9-9FF8-B96BCE77F700}" destId="{A7490299-C9D8-4021-A35F-2ADCE49173E5}" srcOrd="0" destOrd="0" presId="urn:microsoft.com/office/officeart/2005/8/layout/cycle5"/>
    <dgm:cxn modelId="{D05A173C-0866-4F84-838C-14860C2AFCBB}" type="presOf" srcId="{571E98A8-0DBF-4D4A-916C-AC7D1F80FAC5}" destId="{085DA5B7-05BF-4ACF-9C93-06EA8096783C}" srcOrd="0" destOrd="0" presId="urn:microsoft.com/office/officeart/2005/8/layout/cycle5"/>
    <dgm:cxn modelId="{1CC5F85C-D292-47A2-A084-EDFD3272EAB6}" type="presOf" srcId="{423D9155-010C-44B1-A611-D5D3F9D7A301}" destId="{9FDEE3E3-4590-46A6-8887-B73A9C9B2046}" srcOrd="0" destOrd="0" presId="urn:microsoft.com/office/officeart/2005/8/layout/cycle5"/>
    <dgm:cxn modelId="{8AC4A34C-605B-42E1-8BA5-68C2FC59AD23}" type="presOf" srcId="{2849A4AA-EF60-4BAF-A857-B8776125928A}" destId="{F5765387-A99B-482E-A392-9977D83BCE50}" srcOrd="0" destOrd="0" presId="urn:microsoft.com/office/officeart/2005/8/layout/cycle5"/>
    <dgm:cxn modelId="{312F7C4F-52F9-47F1-BC01-ADD848155077}" srcId="{0ACE0E27-F5C9-4779-B633-D20E2275B8AB}" destId="{C68B415F-F244-4FD9-9FF8-B96BCE77F700}" srcOrd="2" destOrd="0" parTransId="{AAAF2FB9-7DDD-4139-928B-5692D578C16E}" sibTransId="{2849A4AA-EF60-4BAF-A857-B8776125928A}"/>
    <dgm:cxn modelId="{A51F8257-4E20-419A-AE75-779025BC2047}" type="presOf" srcId="{0ACE0E27-F5C9-4779-B633-D20E2275B8AB}" destId="{DDBB64A6-904B-4EF8-BD7E-C94BA1CF5497}" srcOrd="0" destOrd="0" presId="urn:microsoft.com/office/officeart/2005/8/layout/cycle5"/>
    <dgm:cxn modelId="{9A14CB83-9714-4821-B9AF-E484783BFCC4}" type="presOf" srcId="{515E03A0-36E1-4A17-A030-EC43CBC4651F}" destId="{D4738D09-0504-4AEE-A10D-4E7E1EF67BCF}" srcOrd="0" destOrd="0" presId="urn:microsoft.com/office/officeart/2005/8/layout/cycle5"/>
    <dgm:cxn modelId="{13CA7084-3BB7-4560-812A-3A7EFC9E3352}" srcId="{0ACE0E27-F5C9-4779-B633-D20E2275B8AB}" destId="{49420EE2-13DC-48E7-A58A-31998DDCCAB9}" srcOrd="0" destOrd="0" parTransId="{714234D5-204F-4F42-B00B-6DA34BB2310F}" sibTransId="{423D9155-010C-44B1-A611-D5D3F9D7A301}"/>
    <dgm:cxn modelId="{1EECCA89-8EE1-42C7-A98D-30AE26E11916}" srcId="{0ACE0E27-F5C9-4779-B633-D20E2275B8AB}" destId="{454A527D-67F7-45A4-A4F9-A91F29E93EF4}" srcOrd="4" destOrd="0" parTransId="{204A08EE-E482-4DCE-8D30-4830DDD7655C}" sibTransId="{571E98A8-0DBF-4D4A-916C-AC7D1F80FAC5}"/>
    <dgm:cxn modelId="{860FAC8D-446C-4C29-89DA-EBA5AF8E531F}" type="presOf" srcId="{466306FA-4288-4BCD-AFB2-621EB7EDD12B}" destId="{2EB75D0C-AA3A-4BDE-AF9F-96ADEB24AEB9}" srcOrd="0" destOrd="0" presId="urn:microsoft.com/office/officeart/2005/8/layout/cycle5"/>
    <dgm:cxn modelId="{6A87239D-F66A-419B-9350-FDEB30C094CD}" srcId="{0ACE0E27-F5C9-4779-B633-D20E2275B8AB}" destId="{552D42B8-5FCF-4295-BE16-FD5E7E05C5F0}" srcOrd="1" destOrd="0" parTransId="{0C6EDA4C-F709-4841-9ECD-E25B329E06EC}" sibTransId="{466306FA-4288-4BCD-AFB2-621EB7EDD12B}"/>
    <dgm:cxn modelId="{551FE1AF-CC73-4233-B59D-F5E7699FD8A5}" type="presOf" srcId="{454A527D-67F7-45A4-A4F9-A91F29E93EF4}" destId="{B1FF0466-1746-4819-B09A-E3B0AD0952F1}" srcOrd="0" destOrd="0" presId="urn:microsoft.com/office/officeart/2005/8/layout/cycle5"/>
    <dgm:cxn modelId="{0A31E6D0-B8BD-4C36-BF9E-29EEC0BAA47D}" srcId="{0ACE0E27-F5C9-4779-B633-D20E2275B8AB}" destId="{168DB5C1-95B3-43D7-8FE5-09A61E419A9D}" srcOrd="3" destOrd="0" parTransId="{E8F65CA2-5D35-46E0-BAE7-0140EF7A82A0}" sibTransId="{018979FA-66A6-40B4-8EE7-9AF48C8044E5}"/>
    <dgm:cxn modelId="{72FAABDA-8DC8-4BA8-AF77-C84F621107F9}" type="presOf" srcId="{552D42B8-5FCF-4295-BE16-FD5E7E05C5F0}" destId="{98C415EB-023B-45CF-8ADE-E13448A1CF6E}" srcOrd="0" destOrd="0" presId="urn:microsoft.com/office/officeart/2005/8/layout/cycle5"/>
    <dgm:cxn modelId="{41D43FE1-77EE-451F-8DCF-1436A4836403}" srcId="{0ACE0E27-F5C9-4779-B633-D20E2275B8AB}" destId="{EFF73627-2F68-4400-8E71-D7EF929A3A06}" srcOrd="5" destOrd="0" parTransId="{F3E95423-AD17-4443-9FBC-B6FC3EBA8434}" sibTransId="{515E03A0-36E1-4A17-A030-EC43CBC4651F}"/>
    <dgm:cxn modelId="{A3417DFF-B7F4-45B2-BA33-8EB23229B2F9}" type="presOf" srcId="{168DB5C1-95B3-43D7-8FE5-09A61E419A9D}" destId="{F2E80A05-2677-4515-A9EE-822E304422F8}" srcOrd="0" destOrd="0" presId="urn:microsoft.com/office/officeart/2005/8/layout/cycle5"/>
    <dgm:cxn modelId="{88D65A3E-9513-4894-8683-FE967D9C9650}" type="presParOf" srcId="{DDBB64A6-904B-4EF8-BD7E-C94BA1CF5497}" destId="{17BC0707-0A10-482F-83FF-057EB76B5CE2}" srcOrd="0" destOrd="0" presId="urn:microsoft.com/office/officeart/2005/8/layout/cycle5"/>
    <dgm:cxn modelId="{EE2626A8-BE5B-44D6-B709-C771F7577AB4}" type="presParOf" srcId="{DDBB64A6-904B-4EF8-BD7E-C94BA1CF5497}" destId="{889D4BB9-670E-4086-830F-48F53672F3DC}" srcOrd="1" destOrd="0" presId="urn:microsoft.com/office/officeart/2005/8/layout/cycle5"/>
    <dgm:cxn modelId="{88B0D257-788A-4BCB-B0D5-B9A44296ACCC}" type="presParOf" srcId="{DDBB64A6-904B-4EF8-BD7E-C94BA1CF5497}" destId="{9FDEE3E3-4590-46A6-8887-B73A9C9B2046}" srcOrd="2" destOrd="0" presId="urn:microsoft.com/office/officeart/2005/8/layout/cycle5"/>
    <dgm:cxn modelId="{E8DF3DBB-9FEA-4BFD-A85D-CE5C2D26100B}" type="presParOf" srcId="{DDBB64A6-904B-4EF8-BD7E-C94BA1CF5497}" destId="{98C415EB-023B-45CF-8ADE-E13448A1CF6E}" srcOrd="3" destOrd="0" presId="urn:microsoft.com/office/officeart/2005/8/layout/cycle5"/>
    <dgm:cxn modelId="{38A80C52-D7AC-4AD8-AD91-EDE973703509}" type="presParOf" srcId="{DDBB64A6-904B-4EF8-BD7E-C94BA1CF5497}" destId="{1ED82C2E-6116-48C5-BCE8-F3D8A462F507}" srcOrd="4" destOrd="0" presId="urn:microsoft.com/office/officeart/2005/8/layout/cycle5"/>
    <dgm:cxn modelId="{B6E90957-4EEF-454D-9A28-91AD84EAF747}" type="presParOf" srcId="{DDBB64A6-904B-4EF8-BD7E-C94BA1CF5497}" destId="{2EB75D0C-AA3A-4BDE-AF9F-96ADEB24AEB9}" srcOrd="5" destOrd="0" presId="urn:microsoft.com/office/officeart/2005/8/layout/cycle5"/>
    <dgm:cxn modelId="{92CDE25A-58EB-4C25-BF43-76F74037D996}" type="presParOf" srcId="{DDBB64A6-904B-4EF8-BD7E-C94BA1CF5497}" destId="{A7490299-C9D8-4021-A35F-2ADCE49173E5}" srcOrd="6" destOrd="0" presId="urn:microsoft.com/office/officeart/2005/8/layout/cycle5"/>
    <dgm:cxn modelId="{CAB5FDDC-46C2-4EEA-AD91-3EFE4501F4A1}" type="presParOf" srcId="{DDBB64A6-904B-4EF8-BD7E-C94BA1CF5497}" destId="{74FAC581-BF89-4D46-AE51-5A39EB75284C}" srcOrd="7" destOrd="0" presId="urn:microsoft.com/office/officeart/2005/8/layout/cycle5"/>
    <dgm:cxn modelId="{4C67A0ED-E483-4970-B197-00CE123B12B3}" type="presParOf" srcId="{DDBB64A6-904B-4EF8-BD7E-C94BA1CF5497}" destId="{F5765387-A99B-482E-A392-9977D83BCE50}" srcOrd="8" destOrd="0" presId="urn:microsoft.com/office/officeart/2005/8/layout/cycle5"/>
    <dgm:cxn modelId="{427D4308-DFC9-4912-B59C-618268298664}" type="presParOf" srcId="{DDBB64A6-904B-4EF8-BD7E-C94BA1CF5497}" destId="{F2E80A05-2677-4515-A9EE-822E304422F8}" srcOrd="9" destOrd="0" presId="urn:microsoft.com/office/officeart/2005/8/layout/cycle5"/>
    <dgm:cxn modelId="{6A92FE60-79F9-4867-99E7-5DFE8B183354}" type="presParOf" srcId="{DDBB64A6-904B-4EF8-BD7E-C94BA1CF5497}" destId="{B5FD00FF-3E17-44EA-916D-4ED86EEAAA2D}" srcOrd="10" destOrd="0" presId="urn:microsoft.com/office/officeart/2005/8/layout/cycle5"/>
    <dgm:cxn modelId="{00DD620F-76CA-41A5-B6C4-5168BA5E4AF1}" type="presParOf" srcId="{DDBB64A6-904B-4EF8-BD7E-C94BA1CF5497}" destId="{5CB27A09-A500-4751-97DC-D9F3844A00BB}" srcOrd="11" destOrd="0" presId="urn:microsoft.com/office/officeart/2005/8/layout/cycle5"/>
    <dgm:cxn modelId="{2A34CFBC-9C6C-4490-9092-4F7F2BC0289D}" type="presParOf" srcId="{DDBB64A6-904B-4EF8-BD7E-C94BA1CF5497}" destId="{B1FF0466-1746-4819-B09A-E3B0AD0952F1}" srcOrd="12" destOrd="0" presId="urn:microsoft.com/office/officeart/2005/8/layout/cycle5"/>
    <dgm:cxn modelId="{D9C25546-DD75-4E5F-9403-36CD7F2ACE7B}" type="presParOf" srcId="{DDBB64A6-904B-4EF8-BD7E-C94BA1CF5497}" destId="{73BAA7B2-2011-40A4-8A56-5C305D3AFC07}" srcOrd="13" destOrd="0" presId="urn:microsoft.com/office/officeart/2005/8/layout/cycle5"/>
    <dgm:cxn modelId="{A9B3F171-ABDA-45B4-8AD2-F79182E90F3E}" type="presParOf" srcId="{DDBB64A6-904B-4EF8-BD7E-C94BA1CF5497}" destId="{085DA5B7-05BF-4ACF-9C93-06EA8096783C}" srcOrd="14" destOrd="0" presId="urn:microsoft.com/office/officeart/2005/8/layout/cycle5"/>
    <dgm:cxn modelId="{6F24FD86-D581-4879-ABDD-02B385E06E6A}" type="presParOf" srcId="{DDBB64A6-904B-4EF8-BD7E-C94BA1CF5497}" destId="{E3531A91-3CAE-4452-A190-933D7451F4E8}" srcOrd="15" destOrd="0" presId="urn:microsoft.com/office/officeart/2005/8/layout/cycle5"/>
    <dgm:cxn modelId="{8FA8B4F4-CE3F-4B0F-AC7B-F86668283024}" type="presParOf" srcId="{DDBB64A6-904B-4EF8-BD7E-C94BA1CF5497}" destId="{29B8871E-37B3-49CD-83F4-11AD88BE4679}" srcOrd="16" destOrd="0" presId="urn:microsoft.com/office/officeart/2005/8/layout/cycle5"/>
    <dgm:cxn modelId="{8B6A70A7-3DEA-48BD-948D-013934E8418A}" type="presParOf" srcId="{DDBB64A6-904B-4EF8-BD7E-C94BA1CF5497}" destId="{D4738D09-0504-4AEE-A10D-4E7E1EF67BCF}" srcOrd="17"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9AA9E3-C1A2-4DFF-BE43-805D74F63F00}"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US"/>
        </a:p>
      </dgm:t>
    </dgm:pt>
    <dgm:pt modelId="{31B14071-BB34-4CD0-BE6C-FC6779E22853}">
      <dgm:prSet phldrT="[Text]" custT="1"/>
      <dgm:spPr>
        <a:solidFill>
          <a:srgbClr val="0000FF"/>
        </a:solidFill>
        <a:ln>
          <a:solidFill>
            <a:schemeClr val="tx1"/>
          </a:solidFill>
        </a:ln>
      </dgm:spPr>
      <dgm:t>
        <a:bodyPr/>
        <a:lstStyle/>
        <a:p>
          <a:r>
            <a:rPr lang="en-US" sz="2400" b="1" dirty="0">
              <a:effectLst>
                <a:outerShdw blurRad="38100" dist="38100" dir="2700000" algn="tl">
                  <a:srgbClr val="000000">
                    <a:alpha val="43137"/>
                  </a:srgbClr>
                </a:outerShdw>
              </a:effectLst>
            </a:rPr>
            <a:t>RUTH (MOABITE)                </a:t>
          </a:r>
          <a:r>
            <a:rPr lang="en-US" sz="1600" b="1" dirty="0">
              <a:effectLst>
                <a:outerShdw blurRad="38100" dist="38100" dir="2700000" algn="tl">
                  <a:srgbClr val="000000">
                    <a:alpha val="43137"/>
                  </a:srgbClr>
                </a:outerShdw>
              </a:effectLst>
            </a:rPr>
            <a:t>Great Grandmother of David</a:t>
          </a:r>
        </a:p>
      </dgm:t>
    </dgm:pt>
    <dgm:pt modelId="{86C6EACE-F559-406C-BEDF-1BA58214C9C8}" type="parTrans" cxnId="{1E2B2375-E6AE-493A-9B02-8D6CED2D5B37}">
      <dgm:prSet/>
      <dgm:spPr/>
      <dgm:t>
        <a:bodyPr/>
        <a:lstStyle/>
        <a:p>
          <a:endParaRPr lang="en-US" b="1">
            <a:effectLst>
              <a:outerShdw blurRad="38100" dist="38100" dir="2700000" algn="tl">
                <a:srgbClr val="000000">
                  <a:alpha val="43137"/>
                </a:srgbClr>
              </a:outerShdw>
            </a:effectLst>
          </a:endParaRPr>
        </a:p>
      </dgm:t>
    </dgm:pt>
    <dgm:pt modelId="{9B2AC0DC-D0D0-4CCA-9412-77A62EC8E35E}" type="sibTrans" cxnId="{1E2B2375-E6AE-493A-9B02-8D6CED2D5B37}">
      <dgm:prSet/>
      <dgm:spPr/>
      <dgm:t>
        <a:bodyPr/>
        <a:lstStyle/>
        <a:p>
          <a:endParaRPr lang="en-US" b="1">
            <a:effectLst>
              <a:outerShdw blurRad="38100" dist="38100" dir="2700000" algn="tl">
                <a:srgbClr val="000000">
                  <a:alpha val="43137"/>
                </a:srgbClr>
              </a:outerShdw>
            </a:effectLst>
          </a:endParaRPr>
        </a:p>
      </dgm:t>
    </dgm:pt>
    <dgm:pt modelId="{A19DE0D2-54A2-44AA-AECD-8317B1B17B6F}">
      <dgm:prSet phldrT="[Text]" custT="1"/>
      <dgm:spPr>
        <a:solidFill>
          <a:srgbClr val="0000FF"/>
        </a:solidFill>
        <a:ln>
          <a:solidFill>
            <a:schemeClr val="tx1"/>
          </a:solidFill>
        </a:ln>
      </dgm:spPr>
      <dgm:t>
        <a:bodyPr/>
        <a:lstStyle/>
        <a:p>
          <a:r>
            <a:rPr lang="en-US" sz="2800" b="1" dirty="0">
              <a:effectLst>
                <a:outerShdw blurRad="38100" dist="38100" dir="2700000" algn="tl">
                  <a:srgbClr val="000000">
                    <a:alpha val="43137"/>
                  </a:srgbClr>
                </a:outerShdw>
              </a:effectLst>
            </a:rPr>
            <a:t>OBED</a:t>
          </a:r>
        </a:p>
      </dgm:t>
    </dgm:pt>
    <dgm:pt modelId="{475FB1B1-4F58-4609-89AE-89AC3BAFFB57}" type="parTrans" cxnId="{3C6DE0CC-5635-447C-AD30-029663EC9321}">
      <dgm:prSet/>
      <dgm:spPr/>
      <dgm:t>
        <a:bodyPr/>
        <a:lstStyle/>
        <a:p>
          <a:endParaRPr lang="en-US" b="1">
            <a:effectLst>
              <a:outerShdw blurRad="38100" dist="38100" dir="2700000" algn="tl">
                <a:srgbClr val="000000">
                  <a:alpha val="43137"/>
                </a:srgbClr>
              </a:outerShdw>
            </a:effectLst>
          </a:endParaRPr>
        </a:p>
      </dgm:t>
    </dgm:pt>
    <dgm:pt modelId="{5D0B2016-295B-4064-89BB-66B80EE110A7}" type="sibTrans" cxnId="{3C6DE0CC-5635-447C-AD30-029663EC9321}">
      <dgm:prSet/>
      <dgm:spPr/>
      <dgm:t>
        <a:bodyPr/>
        <a:lstStyle/>
        <a:p>
          <a:endParaRPr lang="en-US" b="1">
            <a:effectLst>
              <a:outerShdw blurRad="38100" dist="38100" dir="2700000" algn="tl">
                <a:srgbClr val="000000">
                  <a:alpha val="43137"/>
                </a:srgbClr>
              </a:outerShdw>
            </a:effectLst>
          </a:endParaRPr>
        </a:p>
      </dgm:t>
    </dgm:pt>
    <dgm:pt modelId="{6C3D3640-EC17-47A4-B3ED-8786DA1B1AB8}">
      <dgm:prSet phldrT="[Text]" custT="1"/>
      <dgm:spPr>
        <a:solidFill>
          <a:srgbClr val="0000FF"/>
        </a:solidFill>
        <a:ln>
          <a:solidFill>
            <a:schemeClr val="tx1"/>
          </a:solidFill>
        </a:ln>
      </dgm:spPr>
      <dgm:t>
        <a:bodyPr/>
        <a:lstStyle/>
        <a:p>
          <a:r>
            <a:rPr lang="en-US" sz="2800" b="1" dirty="0">
              <a:effectLst>
                <a:outerShdw blurRad="38100" dist="38100" dir="2700000" algn="tl">
                  <a:srgbClr val="000000">
                    <a:alpha val="43137"/>
                  </a:srgbClr>
                </a:outerShdw>
              </a:effectLst>
            </a:rPr>
            <a:t>JESSE</a:t>
          </a:r>
        </a:p>
      </dgm:t>
    </dgm:pt>
    <dgm:pt modelId="{597B0032-B7BF-48A3-B5DA-D05F8C42C76D}" type="parTrans" cxnId="{7C029BE4-B212-4AA3-B700-5F85CE5A4C0C}">
      <dgm:prSet/>
      <dgm:spPr/>
      <dgm:t>
        <a:bodyPr/>
        <a:lstStyle/>
        <a:p>
          <a:endParaRPr lang="en-US" b="1">
            <a:effectLst>
              <a:outerShdw blurRad="38100" dist="38100" dir="2700000" algn="tl">
                <a:srgbClr val="000000">
                  <a:alpha val="43137"/>
                </a:srgbClr>
              </a:outerShdw>
            </a:effectLst>
          </a:endParaRPr>
        </a:p>
      </dgm:t>
    </dgm:pt>
    <dgm:pt modelId="{773A955D-3D65-47CE-9350-EEDDB7A2FC89}" type="sibTrans" cxnId="{7C029BE4-B212-4AA3-B700-5F85CE5A4C0C}">
      <dgm:prSet/>
      <dgm:spPr/>
      <dgm:t>
        <a:bodyPr/>
        <a:lstStyle/>
        <a:p>
          <a:endParaRPr lang="en-US" b="1">
            <a:effectLst>
              <a:outerShdw blurRad="38100" dist="38100" dir="2700000" algn="tl">
                <a:srgbClr val="000000">
                  <a:alpha val="43137"/>
                </a:srgbClr>
              </a:outerShdw>
            </a:effectLst>
          </a:endParaRPr>
        </a:p>
      </dgm:t>
    </dgm:pt>
    <dgm:pt modelId="{8AF55784-0B42-4A16-9F8B-31179269FA07}">
      <dgm:prSet phldrT="[Text]" custT="1"/>
      <dgm:spPr>
        <a:solidFill>
          <a:srgbClr val="0000FF"/>
        </a:solidFill>
        <a:ln>
          <a:solidFill>
            <a:schemeClr val="tx1"/>
          </a:solidFill>
        </a:ln>
      </dgm:spPr>
      <dgm:t>
        <a:bodyPr/>
        <a:lstStyle/>
        <a:p>
          <a:r>
            <a:rPr lang="en-US" sz="2800" b="1" dirty="0">
              <a:effectLst>
                <a:outerShdw blurRad="38100" dist="38100" dir="2700000" algn="tl">
                  <a:srgbClr val="000000">
                    <a:alpha val="43137"/>
                  </a:srgbClr>
                </a:outerShdw>
              </a:effectLst>
            </a:rPr>
            <a:t>KING DAVID</a:t>
          </a:r>
        </a:p>
      </dgm:t>
    </dgm:pt>
    <dgm:pt modelId="{E1BC7D08-D9A5-4DB8-AC5E-58B062E676F5}" type="parTrans" cxnId="{BD114622-78CD-4A0C-AA07-1C804E9D8310}">
      <dgm:prSet/>
      <dgm:spPr/>
      <dgm:t>
        <a:bodyPr/>
        <a:lstStyle/>
        <a:p>
          <a:endParaRPr lang="en-US" b="1">
            <a:effectLst>
              <a:outerShdw blurRad="38100" dist="38100" dir="2700000" algn="tl">
                <a:srgbClr val="000000">
                  <a:alpha val="43137"/>
                </a:srgbClr>
              </a:outerShdw>
            </a:effectLst>
          </a:endParaRPr>
        </a:p>
      </dgm:t>
    </dgm:pt>
    <dgm:pt modelId="{B6F74203-D6AC-411C-994C-7CE3A5FD3F06}" type="sibTrans" cxnId="{BD114622-78CD-4A0C-AA07-1C804E9D8310}">
      <dgm:prSet/>
      <dgm:spPr/>
      <dgm:t>
        <a:bodyPr/>
        <a:lstStyle/>
        <a:p>
          <a:endParaRPr lang="en-US" b="1">
            <a:effectLst>
              <a:outerShdw blurRad="38100" dist="38100" dir="2700000" algn="tl">
                <a:srgbClr val="000000">
                  <a:alpha val="43137"/>
                </a:srgbClr>
              </a:outerShdw>
            </a:effectLst>
          </a:endParaRPr>
        </a:p>
      </dgm:t>
    </dgm:pt>
    <dgm:pt modelId="{7CBB1F78-75EF-4C9F-A75F-2E85329D5597}">
      <dgm:prSet phldrT="[Text]" custT="1"/>
      <dgm:spPr>
        <a:solidFill>
          <a:srgbClr val="0000FF"/>
        </a:solidFill>
        <a:ln>
          <a:solidFill>
            <a:schemeClr val="tx1"/>
          </a:solidFill>
        </a:ln>
      </dgm:spPr>
      <dgm:t>
        <a:bodyPr/>
        <a:lstStyle/>
        <a:p>
          <a:r>
            <a:rPr lang="en-US" sz="2800" b="1" dirty="0">
              <a:effectLst>
                <a:outerShdw blurRad="38100" dist="38100" dir="2700000" algn="tl">
                  <a:srgbClr val="000000">
                    <a:alpha val="43137"/>
                  </a:srgbClr>
                </a:outerShdw>
              </a:effectLst>
            </a:rPr>
            <a:t>JESUS</a:t>
          </a:r>
        </a:p>
      </dgm:t>
    </dgm:pt>
    <dgm:pt modelId="{719ECFD5-EE5B-4525-B87E-A6E95BF3F974}" type="parTrans" cxnId="{F0CF9184-3D56-4BA6-A92A-2CB69212EF75}">
      <dgm:prSet/>
      <dgm:spPr/>
      <dgm:t>
        <a:bodyPr/>
        <a:lstStyle/>
        <a:p>
          <a:endParaRPr lang="en-US" b="1">
            <a:effectLst>
              <a:outerShdw blurRad="38100" dist="38100" dir="2700000" algn="tl">
                <a:srgbClr val="000000">
                  <a:alpha val="43137"/>
                </a:srgbClr>
              </a:outerShdw>
            </a:effectLst>
          </a:endParaRPr>
        </a:p>
      </dgm:t>
    </dgm:pt>
    <dgm:pt modelId="{A6C47ADA-4CD5-4A06-8DC6-FE023E0561FC}" type="sibTrans" cxnId="{F0CF9184-3D56-4BA6-A92A-2CB69212EF75}">
      <dgm:prSet/>
      <dgm:spPr/>
      <dgm:t>
        <a:bodyPr/>
        <a:lstStyle/>
        <a:p>
          <a:endParaRPr lang="en-US" b="1">
            <a:effectLst>
              <a:outerShdw blurRad="38100" dist="38100" dir="2700000" algn="tl">
                <a:srgbClr val="000000">
                  <a:alpha val="43137"/>
                </a:srgbClr>
              </a:outerShdw>
            </a:effectLst>
          </a:endParaRPr>
        </a:p>
      </dgm:t>
    </dgm:pt>
    <dgm:pt modelId="{AEB6260C-5A9F-4763-816A-960BAEF77B21}" type="pres">
      <dgm:prSet presAssocID="{279AA9E3-C1A2-4DFF-BE43-805D74F63F00}" presName="Name0" presStyleCnt="0">
        <dgm:presLayoutVars>
          <dgm:dir/>
          <dgm:animLvl val="lvl"/>
          <dgm:resizeHandles val="exact"/>
        </dgm:presLayoutVars>
      </dgm:prSet>
      <dgm:spPr/>
    </dgm:pt>
    <dgm:pt modelId="{E7FCED42-CBAB-4AFF-9AAA-5A8CA95CFCD4}" type="pres">
      <dgm:prSet presAssocID="{7CBB1F78-75EF-4C9F-A75F-2E85329D5597}" presName="boxAndChildren" presStyleCnt="0"/>
      <dgm:spPr/>
    </dgm:pt>
    <dgm:pt modelId="{3BD1E860-DC62-47EB-9234-88B6B1F0025A}" type="pres">
      <dgm:prSet presAssocID="{7CBB1F78-75EF-4C9F-A75F-2E85329D5597}" presName="parentTextBox" presStyleLbl="node1" presStyleIdx="0" presStyleCnt="5"/>
      <dgm:spPr/>
    </dgm:pt>
    <dgm:pt modelId="{BA0AA352-52BD-4DF5-97AF-F26A236BBDD8}" type="pres">
      <dgm:prSet presAssocID="{B6F74203-D6AC-411C-994C-7CE3A5FD3F06}" presName="sp" presStyleCnt="0"/>
      <dgm:spPr/>
    </dgm:pt>
    <dgm:pt modelId="{51A4CB42-D36B-49A6-BC16-1C0C09A04B8E}" type="pres">
      <dgm:prSet presAssocID="{8AF55784-0B42-4A16-9F8B-31179269FA07}" presName="arrowAndChildren" presStyleCnt="0"/>
      <dgm:spPr/>
    </dgm:pt>
    <dgm:pt modelId="{678C2AD7-3C6F-4A41-B1CC-9D76DD267FA2}" type="pres">
      <dgm:prSet presAssocID="{8AF55784-0B42-4A16-9F8B-31179269FA07}" presName="parentTextArrow" presStyleLbl="node1" presStyleIdx="1" presStyleCnt="5"/>
      <dgm:spPr/>
    </dgm:pt>
    <dgm:pt modelId="{C57CCF6F-53FB-49FD-BB47-D9164C4F3BCA}" type="pres">
      <dgm:prSet presAssocID="{773A955D-3D65-47CE-9350-EEDDB7A2FC89}" presName="sp" presStyleCnt="0"/>
      <dgm:spPr/>
    </dgm:pt>
    <dgm:pt modelId="{EA53AFAD-26C8-4565-A595-CD43D3A4600F}" type="pres">
      <dgm:prSet presAssocID="{6C3D3640-EC17-47A4-B3ED-8786DA1B1AB8}" presName="arrowAndChildren" presStyleCnt="0"/>
      <dgm:spPr/>
    </dgm:pt>
    <dgm:pt modelId="{75B556A3-FF3D-4662-A886-C3B7F388404B}" type="pres">
      <dgm:prSet presAssocID="{6C3D3640-EC17-47A4-B3ED-8786DA1B1AB8}" presName="parentTextArrow" presStyleLbl="node1" presStyleIdx="2" presStyleCnt="5"/>
      <dgm:spPr/>
    </dgm:pt>
    <dgm:pt modelId="{16C3909A-14B9-48DE-B9BB-579A40177613}" type="pres">
      <dgm:prSet presAssocID="{5D0B2016-295B-4064-89BB-66B80EE110A7}" presName="sp" presStyleCnt="0"/>
      <dgm:spPr/>
    </dgm:pt>
    <dgm:pt modelId="{99F9A7EB-7E7D-45A4-B2D3-54A6A2A60328}" type="pres">
      <dgm:prSet presAssocID="{A19DE0D2-54A2-44AA-AECD-8317B1B17B6F}" presName="arrowAndChildren" presStyleCnt="0"/>
      <dgm:spPr/>
    </dgm:pt>
    <dgm:pt modelId="{6FA9B297-A131-4886-9827-04B72B6E318C}" type="pres">
      <dgm:prSet presAssocID="{A19DE0D2-54A2-44AA-AECD-8317B1B17B6F}" presName="parentTextArrow" presStyleLbl="node1" presStyleIdx="3" presStyleCnt="5"/>
      <dgm:spPr/>
    </dgm:pt>
    <dgm:pt modelId="{B73B7B35-E0C5-49D5-B262-459EF5438FB4}" type="pres">
      <dgm:prSet presAssocID="{9B2AC0DC-D0D0-4CCA-9412-77A62EC8E35E}" presName="sp" presStyleCnt="0"/>
      <dgm:spPr/>
    </dgm:pt>
    <dgm:pt modelId="{B798886E-A230-4402-8323-5769A75D0288}" type="pres">
      <dgm:prSet presAssocID="{31B14071-BB34-4CD0-BE6C-FC6779E22853}" presName="arrowAndChildren" presStyleCnt="0"/>
      <dgm:spPr/>
    </dgm:pt>
    <dgm:pt modelId="{A0709451-289B-4BC6-972D-1E2DC2DF4AA8}" type="pres">
      <dgm:prSet presAssocID="{31B14071-BB34-4CD0-BE6C-FC6779E22853}" presName="parentTextArrow" presStyleLbl="node1" presStyleIdx="4" presStyleCnt="5" custLinFactNeighborX="542" custLinFactNeighborY="625"/>
      <dgm:spPr/>
    </dgm:pt>
  </dgm:ptLst>
  <dgm:cxnLst>
    <dgm:cxn modelId="{AE13D01C-32C7-4370-B189-40689397CD93}" type="presOf" srcId="{8AF55784-0B42-4A16-9F8B-31179269FA07}" destId="{678C2AD7-3C6F-4A41-B1CC-9D76DD267FA2}" srcOrd="0" destOrd="0" presId="urn:microsoft.com/office/officeart/2005/8/layout/process4"/>
    <dgm:cxn modelId="{BD114622-78CD-4A0C-AA07-1C804E9D8310}" srcId="{279AA9E3-C1A2-4DFF-BE43-805D74F63F00}" destId="{8AF55784-0B42-4A16-9F8B-31179269FA07}" srcOrd="3" destOrd="0" parTransId="{E1BC7D08-D9A5-4DB8-AC5E-58B062E676F5}" sibTransId="{B6F74203-D6AC-411C-994C-7CE3A5FD3F06}"/>
    <dgm:cxn modelId="{265DE12E-0A25-4164-84D4-1BA8974C7A82}" type="presOf" srcId="{6C3D3640-EC17-47A4-B3ED-8786DA1B1AB8}" destId="{75B556A3-FF3D-4662-A886-C3B7F388404B}" srcOrd="0" destOrd="0" presId="urn:microsoft.com/office/officeart/2005/8/layout/process4"/>
    <dgm:cxn modelId="{1E2B2375-E6AE-493A-9B02-8D6CED2D5B37}" srcId="{279AA9E3-C1A2-4DFF-BE43-805D74F63F00}" destId="{31B14071-BB34-4CD0-BE6C-FC6779E22853}" srcOrd="0" destOrd="0" parTransId="{86C6EACE-F559-406C-BEDF-1BA58214C9C8}" sibTransId="{9B2AC0DC-D0D0-4CCA-9412-77A62EC8E35E}"/>
    <dgm:cxn modelId="{BDE67F59-C0A1-4EE1-A22B-C7195EAC7831}" type="presOf" srcId="{A19DE0D2-54A2-44AA-AECD-8317B1B17B6F}" destId="{6FA9B297-A131-4886-9827-04B72B6E318C}" srcOrd="0" destOrd="0" presId="urn:microsoft.com/office/officeart/2005/8/layout/process4"/>
    <dgm:cxn modelId="{F0CF9184-3D56-4BA6-A92A-2CB69212EF75}" srcId="{279AA9E3-C1A2-4DFF-BE43-805D74F63F00}" destId="{7CBB1F78-75EF-4C9F-A75F-2E85329D5597}" srcOrd="4" destOrd="0" parTransId="{719ECFD5-EE5B-4525-B87E-A6E95BF3F974}" sibTransId="{A6C47ADA-4CD5-4A06-8DC6-FE023E0561FC}"/>
    <dgm:cxn modelId="{12864296-96E0-4F55-94BA-D359CC70216C}" type="presOf" srcId="{7CBB1F78-75EF-4C9F-A75F-2E85329D5597}" destId="{3BD1E860-DC62-47EB-9234-88B6B1F0025A}" srcOrd="0" destOrd="0" presId="urn:microsoft.com/office/officeart/2005/8/layout/process4"/>
    <dgm:cxn modelId="{3C6DE0CC-5635-447C-AD30-029663EC9321}" srcId="{279AA9E3-C1A2-4DFF-BE43-805D74F63F00}" destId="{A19DE0D2-54A2-44AA-AECD-8317B1B17B6F}" srcOrd="1" destOrd="0" parTransId="{475FB1B1-4F58-4609-89AE-89AC3BAFFB57}" sibTransId="{5D0B2016-295B-4064-89BB-66B80EE110A7}"/>
    <dgm:cxn modelId="{2BB73DE3-C1B6-4A8C-88EA-6508C796F426}" type="presOf" srcId="{31B14071-BB34-4CD0-BE6C-FC6779E22853}" destId="{A0709451-289B-4BC6-972D-1E2DC2DF4AA8}" srcOrd="0" destOrd="0" presId="urn:microsoft.com/office/officeart/2005/8/layout/process4"/>
    <dgm:cxn modelId="{7C029BE4-B212-4AA3-B700-5F85CE5A4C0C}" srcId="{279AA9E3-C1A2-4DFF-BE43-805D74F63F00}" destId="{6C3D3640-EC17-47A4-B3ED-8786DA1B1AB8}" srcOrd="2" destOrd="0" parTransId="{597B0032-B7BF-48A3-B5DA-D05F8C42C76D}" sibTransId="{773A955D-3D65-47CE-9350-EEDDB7A2FC89}"/>
    <dgm:cxn modelId="{3A84ABEB-52E3-47E5-81E9-E7962511F7F4}" type="presOf" srcId="{279AA9E3-C1A2-4DFF-BE43-805D74F63F00}" destId="{AEB6260C-5A9F-4763-816A-960BAEF77B21}" srcOrd="0" destOrd="0" presId="urn:microsoft.com/office/officeart/2005/8/layout/process4"/>
    <dgm:cxn modelId="{2EAFCD87-4F5C-45B3-B2CD-807214831794}" type="presParOf" srcId="{AEB6260C-5A9F-4763-816A-960BAEF77B21}" destId="{E7FCED42-CBAB-4AFF-9AAA-5A8CA95CFCD4}" srcOrd="0" destOrd="0" presId="urn:microsoft.com/office/officeart/2005/8/layout/process4"/>
    <dgm:cxn modelId="{0AE35E5D-D797-445C-A6CB-972C35F9A751}" type="presParOf" srcId="{E7FCED42-CBAB-4AFF-9AAA-5A8CA95CFCD4}" destId="{3BD1E860-DC62-47EB-9234-88B6B1F0025A}" srcOrd="0" destOrd="0" presId="urn:microsoft.com/office/officeart/2005/8/layout/process4"/>
    <dgm:cxn modelId="{9C5D4B61-2051-4403-88F0-7360E085D4E2}" type="presParOf" srcId="{AEB6260C-5A9F-4763-816A-960BAEF77B21}" destId="{BA0AA352-52BD-4DF5-97AF-F26A236BBDD8}" srcOrd="1" destOrd="0" presId="urn:microsoft.com/office/officeart/2005/8/layout/process4"/>
    <dgm:cxn modelId="{A6E52CB2-5FD5-4936-8DD5-AA6EDAE4E3B7}" type="presParOf" srcId="{AEB6260C-5A9F-4763-816A-960BAEF77B21}" destId="{51A4CB42-D36B-49A6-BC16-1C0C09A04B8E}" srcOrd="2" destOrd="0" presId="urn:microsoft.com/office/officeart/2005/8/layout/process4"/>
    <dgm:cxn modelId="{0C20AF57-0A23-4F25-A6A4-260752FA5EFB}" type="presParOf" srcId="{51A4CB42-D36B-49A6-BC16-1C0C09A04B8E}" destId="{678C2AD7-3C6F-4A41-B1CC-9D76DD267FA2}" srcOrd="0" destOrd="0" presId="urn:microsoft.com/office/officeart/2005/8/layout/process4"/>
    <dgm:cxn modelId="{CF30DBDE-8469-480B-94DB-30BBA381197D}" type="presParOf" srcId="{AEB6260C-5A9F-4763-816A-960BAEF77B21}" destId="{C57CCF6F-53FB-49FD-BB47-D9164C4F3BCA}" srcOrd="3" destOrd="0" presId="urn:microsoft.com/office/officeart/2005/8/layout/process4"/>
    <dgm:cxn modelId="{0EFA80E1-47E2-4486-9E2A-4CF02BE8DD85}" type="presParOf" srcId="{AEB6260C-5A9F-4763-816A-960BAEF77B21}" destId="{EA53AFAD-26C8-4565-A595-CD43D3A4600F}" srcOrd="4" destOrd="0" presId="urn:microsoft.com/office/officeart/2005/8/layout/process4"/>
    <dgm:cxn modelId="{93B35498-5B06-4AD8-B42D-F369EC7963C3}" type="presParOf" srcId="{EA53AFAD-26C8-4565-A595-CD43D3A4600F}" destId="{75B556A3-FF3D-4662-A886-C3B7F388404B}" srcOrd="0" destOrd="0" presId="urn:microsoft.com/office/officeart/2005/8/layout/process4"/>
    <dgm:cxn modelId="{424814EB-6FFC-45E4-B6E6-627D95A2CF28}" type="presParOf" srcId="{AEB6260C-5A9F-4763-816A-960BAEF77B21}" destId="{16C3909A-14B9-48DE-B9BB-579A40177613}" srcOrd="5" destOrd="0" presId="urn:microsoft.com/office/officeart/2005/8/layout/process4"/>
    <dgm:cxn modelId="{44D0B63C-AE91-4F57-B6EA-EF1C0C8520D4}" type="presParOf" srcId="{AEB6260C-5A9F-4763-816A-960BAEF77B21}" destId="{99F9A7EB-7E7D-45A4-B2D3-54A6A2A60328}" srcOrd="6" destOrd="0" presId="urn:microsoft.com/office/officeart/2005/8/layout/process4"/>
    <dgm:cxn modelId="{1F898608-F669-4ECF-8C8C-C712F44EA1F2}" type="presParOf" srcId="{99F9A7EB-7E7D-45A4-B2D3-54A6A2A60328}" destId="{6FA9B297-A131-4886-9827-04B72B6E318C}" srcOrd="0" destOrd="0" presId="urn:microsoft.com/office/officeart/2005/8/layout/process4"/>
    <dgm:cxn modelId="{45D5891D-79F7-4BBF-8C49-C69AC7114F3E}" type="presParOf" srcId="{AEB6260C-5A9F-4763-816A-960BAEF77B21}" destId="{B73B7B35-E0C5-49D5-B262-459EF5438FB4}" srcOrd="7" destOrd="0" presId="urn:microsoft.com/office/officeart/2005/8/layout/process4"/>
    <dgm:cxn modelId="{AC8FC4D7-0EF8-4BC4-9D0B-9D6CAE64F110}" type="presParOf" srcId="{AEB6260C-5A9F-4763-816A-960BAEF77B21}" destId="{B798886E-A230-4402-8323-5769A75D0288}" srcOrd="8" destOrd="0" presId="urn:microsoft.com/office/officeart/2005/8/layout/process4"/>
    <dgm:cxn modelId="{CD644FD9-C3E9-486A-9FCA-12D3F79EC317}" type="presParOf" srcId="{B798886E-A230-4402-8323-5769A75D0288}" destId="{A0709451-289B-4BC6-972D-1E2DC2DF4AA8}" srcOrd="0" destOrd="0" presId="urn:microsoft.com/office/officeart/2005/8/layout/process4"/>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A3FC718-E1E8-4679-B0E9-554BC251C95D}" type="doc">
      <dgm:prSet loTypeId="urn:microsoft.com/office/officeart/2005/8/layout/chevron1" loCatId="process" qsTypeId="urn:microsoft.com/office/officeart/2005/8/quickstyle/simple1" qsCatId="simple" csTypeId="urn:microsoft.com/office/officeart/2005/8/colors/accent1_2" csCatId="accent1" phldr="1"/>
      <dgm:spPr/>
    </dgm:pt>
    <dgm:pt modelId="{1327F82D-063E-4C09-AAD5-12F404C82E8C}">
      <dgm:prSet phldrT="[Text]" custT="1"/>
      <dgm:spPr>
        <a:solidFill>
          <a:srgbClr val="FFFF00"/>
        </a:solidFill>
        <a:ln>
          <a:solidFill>
            <a:schemeClr val="tx1"/>
          </a:solidFill>
        </a:ln>
        <a:effectLst>
          <a:outerShdw blurRad="152400" dist="317500" dir="5400000" sx="90000" sy="-19000" rotWithShape="0">
            <a:prstClr val="black">
              <a:alpha val="15000"/>
            </a:prstClr>
          </a:outerShdw>
        </a:effectLst>
        <a:scene3d>
          <a:camera prst="orthographicFront"/>
          <a:lightRig rig="threePt" dir="t"/>
        </a:scene3d>
        <a:sp3d>
          <a:bevelT/>
        </a:sp3d>
      </dgm:spPr>
      <dgm:t>
        <a:bodyPr/>
        <a:lstStyle/>
        <a:p>
          <a:r>
            <a:rPr lang="en-US" sz="3600" b="1" dirty="0">
              <a:solidFill>
                <a:schemeClr val="tx1"/>
              </a:solidFill>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Persian Period</a:t>
          </a:r>
          <a:r>
            <a:rPr lang="en-US" sz="3200" b="1" dirty="0">
              <a:solidFill>
                <a:schemeClr val="tx1"/>
              </a:solidFill>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a:t>
          </a:r>
          <a:r>
            <a:rPr lang="en-US" sz="2800" b="1" dirty="0">
              <a:solidFill>
                <a:schemeClr val="tx1"/>
              </a:solidFill>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cont'd</a:t>
          </a:r>
          <a:endParaRPr lang="en-US" sz="3200" b="1" dirty="0">
            <a:solidFill>
              <a:schemeClr val="tx1"/>
            </a:solidFill>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endParaRPr>
        </a:p>
      </dgm:t>
    </dgm:pt>
    <dgm:pt modelId="{93FBC591-CF73-4129-9142-97904415A08B}" type="parTrans" cxnId="{50BA82F6-3937-4417-974D-73AB71300288}">
      <dgm:prSet/>
      <dgm:spPr/>
      <dgm:t>
        <a:bodyPr/>
        <a:lstStyle/>
        <a:p>
          <a:endParaRPr lang="en-US"/>
        </a:p>
      </dgm:t>
    </dgm:pt>
    <dgm:pt modelId="{133FC971-2BEE-45EA-B7DE-9991798BDF9F}" type="sibTrans" cxnId="{50BA82F6-3937-4417-974D-73AB71300288}">
      <dgm:prSet/>
      <dgm:spPr/>
      <dgm:t>
        <a:bodyPr/>
        <a:lstStyle/>
        <a:p>
          <a:endParaRPr lang="en-US"/>
        </a:p>
      </dgm:t>
    </dgm:pt>
    <dgm:pt modelId="{06FDEAFD-92B2-4B4A-9275-230C379895E8}">
      <dgm:prSet phldrT="[Text]" custT="1"/>
      <dgm:spPr>
        <a:solidFill>
          <a:srgbClr val="FFFF00"/>
        </a:solidFill>
        <a:ln>
          <a:solidFill>
            <a:schemeClr val="tx1"/>
          </a:solidFill>
        </a:ln>
        <a:effectLst>
          <a:outerShdw blurRad="152400" dist="317500" dir="5400000" sx="90000" sy="-19000" rotWithShape="0">
            <a:prstClr val="black">
              <a:alpha val="15000"/>
            </a:prstClr>
          </a:outerShdw>
        </a:effectLst>
        <a:scene3d>
          <a:camera prst="orthographicFront"/>
          <a:lightRig rig="threePt" dir="t"/>
        </a:scene3d>
        <a:sp3d>
          <a:bevelT/>
        </a:sp3d>
      </dgm:spPr>
      <dgm:t>
        <a:bodyPr/>
        <a:lstStyle/>
        <a:p>
          <a:r>
            <a:rPr lang="en-US" sz="3600" b="1" dirty="0">
              <a:solidFill>
                <a:schemeClr val="tx1"/>
              </a:solidFill>
              <a:latin typeface="Century Gothic" panose="020B0502020202020204" pitchFamily="34" charset="0"/>
              <a:cs typeface="Times New Roman" panose="02020603050405020304" pitchFamily="18" charset="0"/>
            </a:rPr>
            <a:t>Greek Period</a:t>
          </a:r>
        </a:p>
      </dgm:t>
    </dgm:pt>
    <dgm:pt modelId="{424FE21D-1339-4C57-9325-2E0673BC1840}" type="parTrans" cxnId="{76192C60-F270-48B1-A80B-43856A8D438C}">
      <dgm:prSet/>
      <dgm:spPr/>
      <dgm:t>
        <a:bodyPr/>
        <a:lstStyle/>
        <a:p>
          <a:endParaRPr lang="en-US"/>
        </a:p>
      </dgm:t>
    </dgm:pt>
    <dgm:pt modelId="{78A014EF-078D-475E-9995-F0DDB7C65FD4}" type="sibTrans" cxnId="{76192C60-F270-48B1-A80B-43856A8D438C}">
      <dgm:prSet/>
      <dgm:spPr/>
      <dgm:t>
        <a:bodyPr/>
        <a:lstStyle/>
        <a:p>
          <a:endParaRPr lang="en-US"/>
        </a:p>
      </dgm:t>
    </dgm:pt>
    <dgm:pt modelId="{4F3BCAA2-50A9-4838-8EA6-AEEC26CB64A3}">
      <dgm:prSet phldrT="[Text]" custT="1"/>
      <dgm:spPr>
        <a:solidFill>
          <a:srgbClr val="FFFF00"/>
        </a:solidFill>
        <a:ln>
          <a:solidFill>
            <a:schemeClr val="tx1"/>
          </a:solidFill>
        </a:ln>
        <a:effectLst>
          <a:outerShdw blurRad="152400" dist="317500" dir="5400000" sx="90000" sy="-19000" rotWithShape="0">
            <a:prstClr val="black">
              <a:alpha val="15000"/>
            </a:prstClr>
          </a:outerShdw>
        </a:effectLst>
        <a:scene3d>
          <a:camera prst="orthographicFront"/>
          <a:lightRig rig="threePt" dir="t"/>
        </a:scene3d>
        <a:sp3d>
          <a:bevelT/>
        </a:sp3d>
      </dgm:spPr>
      <dgm:t>
        <a:bodyPr/>
        <a:lstStyle/>
        <a:p>
          <a:r>
            <a:rPr lang="en-US" sz="3600" b="1" dirty="0">
              <a:solidFill>
                <a:schemeClr val="tx1"/>
              </a:solidFill>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Roman Period</a:t>
          </a:r>
        </a:p>
      </dgm:t>
    </dgm:pt>
    <dgm:pt modelId="{B4FD091D-267F-42D8-970A-7068C8BDD295}" type="parTrans" cxnId="{B0084ABF-6C84-454F-BD1F-106F87197647}">
      <dgm:prSet/>
      <dgm:spPr/>
      <dgm:t>
        <a:bodyPr/>
        <a:lstStyle/>
        <a:p>
          <a:endParaRPr lang="en-US"/>
        </a:p>
      </dgm:t>
    </dgm:pt>
    <dgm:pt modelId="{DC8D9C44-2C3D-4965-9A09-6809FBCE8530}" type="sibTrans" cxnId="{B0084ABF-6C84-454F-BD1F-106F87197647}">
      <dgm:prSet/>
      <dgm:spPr/>
      <dgm:t>
        <a:bodyPr/>
        <a:lstStyle/>
        <a:p>
          <a:endParaRPr lang="en-US"/>
        </a:p>
      </dgm:t>
    </dgm:pt>
    <dgm:pt modelId="{06B6B6FA-5FEF-42CD-8282-FE24C869DF53}" type="pres">
      <dgm:prSet presAssocID="{5A3FC718-E1E8-4679-B0E9-554BC251C95D}" presName="Name0" presStyleCnt="0">
        <dgm:presLayoutVars>
          <dgm:dir/>
          <dgm:animLvl val="lvl"/>
          <dgm:resizeHandles val="exact"/>
        </dgm:presLayoutVars>
      </dgm:prSet>
      <dgm:spPr/>
    </dgm:pt>
    <dgm:pt modelId="{BE15486F-E922-4155-8BA8-C39CA5FDB62C}" type="pres">
      <dgm:prSet presAssocID="{1327F82D-063E-4C09-AAD5-12F404C82E8C}" presName="parTxOnly" presStyleLbl="node1" presStyleIdx="0" presStyleCnt="3" custLinFactNeighborX="-16808">
        <dgm:presLayoutVars>
          <dgm:chMax val="0"/>
          <dgm:chPref val="0"/>
          <dgm:bulletEnabled val="1"/>
        </dgm:presLayoutVars>
      </dgm:prSet>
      <dgm:spPr/>
    </dgm:pt>
    <dgm:pt modelId="{F3E4E97A-3EBE-42D9-BB97-E691B2A20AFA}" type="pres">
      <dgm:prSet presAssocID="{133FC971-2BEE-45EA-B7DE-9991798BDF9F}" presName="parTxOnlySpace" presStyleCnt="0"/>
      <dgm:spPr>
        <a:scene3d>
          <a:camera prst="orthographicFront"/>
          <a:lightRig rig="threePt" dir="t"/>
        </a:scene3d>
        <a:sp3d>
          <a:bevelT/>
        </a:sp3d>
      </dgm:spPr>
    </dgm:pt>
    <dgm:pt modelId="{C943A075-8787-418A-8B66-85995F77BB1D}" type="pres">
      <dgm:prSet presAssocID="{06FDEAFD-92B2-4B4A-9275-230C379895E8}" presName="parTxOnly" presStyleLbl="node1" presStyleIdx="1" presStyleCnt="3" custLinFactNeighborX="-16808">
        <dgm:presLayoutVars>
          <dgm:chMax val="0"/>
          <dgm:chPref val="0"/>
          <dgm:bulletEnabled val="1"/>
        </dgm:presLayoutVars>
      </dgm:prSet>
      <dgm:spPr/>
    </dgm:pt>
    <dgm:pt modelId="{A13CD05F-F1BC-4ACF-A23A-7B7A5E76F2D7}" type="pres">
      <dgm:prSet presAssocID="{78A014EF-078D-475E-9995-F0DDB7C65FD4}" presName="parTxOnlySpace" presStyleCnt="0"/>
      <dgm:spPr>
        <a:scene3d>
          <a:camera prst="orthographicFront"/>
          <a:lightRig rig="threePt" dir="t"/>
        </a:scene3d>
        <a:sp3d>
          <a:bevelT/>
        </a:sp3d>
      </dgm:spPr>
    </dgm:pt>
    <dgm:pt modelId="{C8CA5CBD-227E-4116-B50A-F9F5C4CE1B54}" type="pres">
      <dgm:prSet presAssocID="{4F3BCAA2-50A9-4838-8EA6-AEEC26CB64A3}" presName="parTxOnly" presStyleLbl="node1" presStyleIdx="2" presStyleCnt="3">
        <dgm:presLayoutVars>
          <dgm:chMax val="0"/>
          <dgm:chPref val="0"/>
          <dgm:bulletEnabled val="1"/>
        </dgm:presLayoutVars>
      </dgm:prSet>
      <dgm:spPr/>
    </dgm:pt>
  </dgm:ptLst>
  <dgm:cxnLst>
    <dgm:cxn modelId="{76192C60-F270-48B1-A80B-43856A8D438C}" srcId="{5A3FC718-E1E8-4679-B0E9-554BC251C95D}" destId="{06FDEAFD-92B2-4B4A-9275-230C379895E8}" srcOrd="1" destOrd="0" parTransId="{424FE21D-1339-4C57-9325-2E0673BC1840}" sibTransId="{78A014EF-078D-475E-9995-F0DDB7C65FD4}"/>
    <dgm:cxn modelId="{866C1F69-692D-4C5A-88D8-A20665267D5D}" type="presOf" srcId="{5A3FC718-E1E8-4679-B0E9-554BC251C95D}" destId="{06B6B6FA-5FEF-42CD-8282-FE24C869DF53}" srcOrd="0" destOrd="0" presId="urn:microsoft.com/office/officeart/2005/8/layout/chevron1"/>
    <dgm:cxn modelId="{025C0DA8-4C7C-4582-8BDF-BF0954387B1B}" type="presOf" srcId="{1327F82D-063E-4C09-AAD5-12F404C82E8C}" destId="{BE15486F-E922-4155-8BA8-C39CA5FDB62C}" srcOrd="0" destOrd="0" presId="urn:microsoft.com/office/officeart/2005/8/layout/chevron1"/>
    <dgm:cxn modelId="{B0084ABF-6C84-454F-BD1F-106F87197647}" srcId="{5A3FC718-E1E8-4679-B0E9-554BC251C95D}" destId="{4F3BCAA2-50A9-4838-8EA6-AEEC26CB64A3}" srcOrd="2" destOrd="0" parTransId="{B4FD091D-267F-42D8-970A-7068C8BDD295}" sibTransId="{DC8D9C44-2C3D-4965-9A09-6809FBCE8530}"/>
    <dgm:cxn modelId="{64DABCEE-7376-4B80-936C-8770B2DB3E0E}" type="presOf" srcId="{06FDEAFD-92B2-4B4A-9275-230C379895E8}" destId="{C943A075-8787-418A-8B66-85995F77BB1D}" srcOrd="0" destOrd="0" presId="urn:microsoft.com/office/officeart/2005/8/layout/chevron1"/>
    <dgm:cxn modelId="{EF60F7EE-7381-46AE-BAD6-10FD73137316}" type="presOf" srcId="{4F3BCAA2-50A9-4838-8EA6-AEEC26CB64A3}" destId="{C8CA5CBD-227E-4116-B50A-F9F5C4CE1B54}" srcOrd="0" destOrd="0" presId="urn:microsoft.com/office/officeart/2005/8/layout/chevron1"/>
    <dgm:cxn modelId="{50BA82F6-3937-4417-974D-73AB71300288}" srcId="{5A3FC718-E1E8-4679-B0E9-554BC251C95D}" destId="{1327F82D-063E-4C09-AAD5-12F404C82E8C}" srcOrd="0" destOrd="0" parTransId="{93FBC591-CF73-4129-9142-97904415A08B}" sibTransId="{133FC971-2BEE-45EA-B7DE-9991798BDF9F}"/>
    <dgm:cxn modelId="{D0A85636-C3C8-49A6-B160-F58537A41C40}" type="presParOf" srcId="{06B6B6FA-5FEF-42CD-8282-FE24C869DF53}" destId="{BE15486F-E922-4155-8BA8-C39CA5FDB62C}" srcOrd="0" destOrd="0" presId="urn:microsoft.com/office/officeart/2005/8/layout/chevron1"/>
    <dgm:cxn modelId="{AD9A31D7-1414-46CA-B79E-87399784B8EC}" type="presParOf" srcId="{06B6B6FA-5FEF-42CD-8282-FE24C869DF53}" destId="{F3E4E97A-3EBE-42D9-BB97-E691B2A20AFA}" srcOrd="1" destOrd="0" presId="urn:microsoft.com/office/officeart/2005/8/layout/chevron1"/>
    <dgm:cxn modelId="{8CA5C2B5-A731-4694-A34E-B512960795D4}" type="presParOf" srcId="{06B6B6FA-5FEF-42CD-8282-FE24C869DF53}" destId="{C943A075-8787-418A-8B66-85995F77BB1D}" srcOrd="2" destOrd="0" presId="urn:microsoft.com/office/officeart/2005/8/layout/chevron1"/>
    <dgm:cxn modelId="{FF97A7BB-F072-451E-A4F6-0AFA959DA6B0}" type="presParOf" srcId="{06B6B6FA-5FEF-42CD-8282-FE24C869DF53}" destId="{A13CD05F-F1BC-4ACF-A23A-7B7A5E76F2D7}" srcOrd="3" destOrd="0" presId="urn:microsoft.com/office/officeart/2005/8/layout/chevron1"/>
    <dgm:cxn modelId="{0ACB02A8-4190-424D-AE46-F372F5263A0A}" type="presParOf" srcId="{06B6B6FA-5FEF-42CD-8282-FE24C869DF53}" destId="{C8CA5CBD-227E-4116-B50A-F9F5C4CE1B54}" srcOrd="4"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BC0707-0A10-482F-83FF-057EB76B5CE2}">
      <dsp:nvSpPr>
        <dsp:cNvPr id="0" name=""/>
        <dsp:cNvSpPr/>
      </dsp:nvSpPr>
      <dsp:spPr>
        <a:xfrm>
          <a:off x="3670013" y="1002"/>
          <a:ext cx="1619607" cy="1052744"/>
        </a:xfrm>
        <a:prstGeom prst="roundRect">
          <a:avLst/>
        </a:prstGeom>
        <a:solidFill>
          <a:srgbClr val="00CC00"/>
        </a:solidFill>
        <a:ln w="15875" cap="flat" cmpd="sng" algn="ctr">
          <a:solidFill>
            <a:srgbClr val="4F2F05"/>
          </a:solidFill>
          <a:prstDash val="solid"/>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effectLst>
                <a:outerShdw blurRad="38100" dist="38100" dir="2700000" algn="tl">
                  <a:srgbClr val="000000">
                    <a:alpha val="43137"/>
                  </a:srgbClr>
                </a:outerShdw>
              </a:effectLst>
            </a:rPr>
            <a:t>Israel obeys God</a:t>
          </a:r>
        </a:p>
      </dsp:txBody>
      <dsp:txXfrm>
        <a:off x="3721404" y="52393"/>
        <a:ext cx="1516825" cy="949962"/>
      </dsp:txXfrm>
    </dsp:sp>
    <dsp:sp modelId="{9FDEE3E3-4590-46A6-8887-B73A9C9B2046}">
      <dsp:nvSpPr>
        <dsp:cNvPr id="0" name=""/>
        <dsp:cNvSpPr/>
      </dsp:nvSpPr>
      <dsp:spPr>
        <a:xfrm>
          <a:off x="1950701" y="493052"/>
          <a:ext cx="4965028" cy="4965028"/>
        </a:xfrm>
        <a:custGeom>
          <a:avLst/>
          <a:gdLst/>
          <a:ahLst/>
          <a:cxnLst/>
          <a:rect l="0" t="0" r="0" b="0"/>
          <a:pathLst>
            <a:path>
              <a:moveTo>
                <a:pt x="3541301" y="237108"/>
              </a:moveTo>
              <a:arcTo wR="2482514" hR="2482514" stAng="17714731" swAng="924395"/>
            </a:path>
          </a:pathLst>
        </a:custGeom>
        <a:noFill/>
        <a:ln w="57150" cap="flat" cmpd="sng" algn="ctr">
          <a:solidFill>
            <a:srgbClr val="533205"/>
          </a:solidFill>
          <a:prstDash val="solid"/>
          <a:tailEnd type="arrow"/>
        </a:ln>
        <a:effectLst/>
      </dsp:spPr>
      <dsp:style>
        <a:lnRef idx="1">
          <a:scrgbClr r="0" g="0" b="0"/>
        </a:lnRef>
        <a:fillRef idx="0">
          <a:scrgbClr r="0" g="0" b="0"/>
        </a:fillRef>
        <a:effectRef idx="0">
          <a:scrgbClr r="0" g="0" b="0"/>
        </a:effectRef>
        <a:fontRef idx="minor"/>
      </dsp:style>
    </dsp:sp>
    <dsp:sp modelId="{98C415EB-023B-45CF-8ADE-E13448A1CF6E}">
      <dsp:nvSpPr>
        <dsp:cNvPr id="0" name=""/>
        <dsp:cNvSpPr/>
      </dsp:nvSpPr>
      <dsp:spPr>
        <a:xfrm>
          <a:off x="5819926" y="1242278"/>
          <a:ext cx="1619607" cy="1052744"/>
        </a:xfrm>
        <a:prstGeom prst="roundRect">
          <a:avLst/>
        </a:prstGeom>
        <a:solidFill>
          <a:srgbClr val="00CC00"/>
        </a:solidFill>
        <a:ln w="15875" cap="flat" cmpd="sng" algn="ctr">
          <a:solidFill>
            <a:srgbClr val="4F2F05"/>
          </a:solidFill>
          <a:prstDash val="solid"/>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effectLst>
                <a:outerShdw blurRad="38100" dist="38100" dir="2700000" algn="tl">
                  <a:srgbClr val="000000">
                    <a:alpha val="43137"/>
                  </a:srgbClr>
                </a:outerShdw>
              </a:effectLst>
            </a:rPr>
            <a:t>Israel disobeys God</a:t>
          </a:r>
        </a:p>
      </dsp:txBody>
      <dsp:txXfrm>
        <a:off x="5871317" y="1293669"/>
        <a:ext cx="1516825" cy="949962"/>
      </dsp:txXfrm>
    </dsp:sp>
    <dsp:sp modelId="{2EB75D0C-AA3A-4BDE-AF9F-96ADEB24AEB9}">
      <dsp:nvSpPr>
        <dsp:cNvPr id="0" name=""/>
        <dsp:cNvSpPr/>
      </dsp:nvSpPr>
      <dsp:spPr>
        <a:xfrm>
          <a:off x="2002326" y="527385"/>
          <a:ext cx="4965028" cy="4965028"/>
        </a:xfrm>
        <a:custGeom>
          <a:avLst/>
          <a:gdLst/>
          <a:ahLst/>
          <a:cxnLst/>
          <a:rect l="0" t="0" r="0" b="0"/>
          <a:pathLst>
            <a:path>
              <a:moveTo>
                <a:pt x="4926279" y="2045607"/>
              </a:moveTo>
              <a:arcTo wR="2482514" hR="2482514" stAng="20991811" swAng="1216379"/>
            </a:path>
          </a:pathLst>
        </a:custGeom>
        <a:noFill/>
        <a:ln w="57150" cap="flat" cmpd="sng" algn="ctr">
          <a:solidFill>
            <a:srgbClr val="533205"/>
          </a:solidFill>
          <a:prstDash val="solid"/>
          <a:tailEnd type="arrow"/>
        </a:ln>
        <a:effectLst/>
      </dsp:spPr>
      <dsp:style>
        <a:lnRef idx="1">
          <a:scrgbClr r="0" g="0" b="0"/>
        </a:lnRef>
        <a:fillRef idx="0">
          <a:scrgbClr r="0" g="0" b="0"/>
        </a:fillRef>
        <a:effectRef idx="0">
          <a:scrgbClr r="0" g="0" b="0"/>
        </a:effectRef>
        <a:fontRef idx="minor"/>
      </dsp:style>
    </dsp:sp>
    <dsp:sp modelId="{A7490299-C9D8-4021-A35F-2ADCE49173E5}">
      <dsp:nvSpPr>
        <dsp:cNvPr id="0" name=""/>
        <dsp:cNvSpPr/>
      </dsp:nvSpPr>
      <dsp:spPr>
        <a:xfrm>
          <a:off x="5819926" y="3724777"/>
          <a:ext cx="1619607" cy="1052744"/>
        </a:xfrm>
        <a:prstGeom prst="roundRect">
          <a:avLst/>
        </a:prstGeom>
        <a:solidFill>
          <a:srgbClr val="00CC00"/>
        </a:solidFill>
        <a:ln w="15875" cap="flat" cmpd="sng" algn="ctr">
          <a:solidFill>
            <a:srgbClr val="4F2F05"/>
          </a:solidFill>
          <a:prstDash val="solid"/>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effectLst>
                <a:outerShdw blurRad="38100" dist="38100" dir="2700000" algn="tl">
                  <a:srgbClr val="000000">
                    <a:alpha val="43137"/>
                  </a:srgbClr>
                </a:outerShdw>
              </a:effectLst>
            </a:rPr>
            <a:t>Israel is enslaved</a:t>
          </a:r>
        </a:p>
      </dsp:txBody>
      <dsp:txXfrm>
        <a:off x="5871317" y="3776168"/>
        <a:ext cx="1516825" cy="949962"/>
      </dsp:txXfrm>
    </dsp:sp>
    <dsp:sp modelId="{F5765387-A99B-482E-A392-9977D83BCE50}">
      <dsp:nvSpPr>
        <dsp:cNvPr id="0" name=""/>
        <dsp:cNvSpPr/>
      </dsp:nvSpPr>
      <dsp:spPr>
        <a:xfrm>
          <a:off x="1947756" y="564744"/>
          <a:ext cx="4965028" cy="4965028"/>
        </a:xfrm>
        <a:custGeom>
          <a:avLst/>
          <a:gdLst/>
          <a:ahLst/>
          <a:cxnLst/>
          <a:rect l="0" t="0" r="0" b="0"/>
          <a:pathLst>
            <a:path>
              <a:moveTo>
                <a:pt x="4110970" y="4356281"/>
              </a:moveTo>
              <a:arcTo wR="2482514" hR="2482514" stAng="2940402" swAng="878751"/>
            </a:path>
          </a:pathLst>
        </a:custGeom>
        <a:noFill/>
        <a:ln w="57150" cap="flat" cmpd="sng" algn="ctr">
          <a:solidFill>
            <a:srgbClr val="533205"/>
          </a:solidFill>
          <a:prstDash val="solid"/>
          <a:tailEnd type="arrow"/>
        </a:ln>
        <a:effectLst/>
      </dsp:spPr>
      <dsp:style>
        <a:lnRef idx="1">
          <a:scrgbClr r="0" g="0" b="0"/>
        </a:lnRef>
        <a:fillRef idx="0">
          <a:scrgbClr r="0" g="0" b="0"/>
        </a:fillRef>
        <a:effectRef idx="0">
          <a:scrgbClr r="0" g="0" b="0"/>
        </a:effectRef>
        <a:fontRef idx="minor"/>
      </dsp:style>
    </dsp:sp>
    <dsp:sp modelId="{F2E80A05-2677-4515-A9EE-822E304422F8}">
      <dsp:nvSpPr>
        <dsp:cNvPr id="0" name=""/>
        <dsp:cNvSpPr/>
      </dsp:nvSpPr>
      <dsp:spPr>
        <a:xfrm>
          <a:off x="3721555" y="4966041"/>
          <a:ext cx="1619607" cy="1052744"/>
        </a:xfrm>
        <a:prstGeom prst="roundRect">
          <a:avLst/>
        </a:prstGeom>
        <a:solidFill>
          <a:srgbClr val="00CC00"/>
        </a:solidFill>
        <a:ln w="15875" cap="flat" cmpd="sng" algn="ctr">
          <a:solidFill>
            <a:srgbClr val="4F2F05"/>
          </a:solidFill>
          <a:prstDash val="solid"/>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effectLst>
                <a:outerShdw blurRad="38100" dist="38100" dir="2700000" algn="tl">
                  <a:srgbClr val="000000">
                    <a:alpha val="43137"/>
                  </a:srgbClr>
                </a:outerShdw>
              </a:effectLst>
            </a:rPr>
            <a:t>Israel cries out to God</a:t>
          </a:r>
        </a:p>
      </dsp:txBody>
      <dsp:txXfrm>
        <a:off x="3772946" y="5017432"/>
        <a:ext cx="1516825" cy="949962"/>
      </dsp:txXfrm>
    </dsp:sp>
    <dsp:sp modelId="{5CB27A09-A500-4751-97DC-D9F3844A00BB}">
      <dsp:nvSpPr>
        <dsp:cNvPr id="0" name=""/>
        <dsp:cNvSpPr/>
      </dsp:nvSpPr>
      <dsp:spPr>
        <a:xfrm>
          <a:off x="2048845" y="527385"/>
          <a:ext cx="4965028" cy="4965028"/>
        </a:xfrm>
        <a:custGeom>
          <a:avLst/>
          <a:gdLst/>
          <a:ahLst/>
          <a:cxnLst/>
          <a:rect l="0" t="0" r="0" b="0"/>
          <a:pathLst>
            <a:path>
              <a:moveTo>
                <a:pt x="1468496" y="4748489"/>
              </a:moveTo>
              <a:arcTo wR="2482514" hR="2482514" stAng="6846504" swAng="925272"/>
            </a:path>
          </a:pathLst>
        </a:custGeom>
        <a:noFill/>
        <a:ln w="57150" cap="flat" cmpd="sng" algn="ctr">
          <a:solidFill>
            <a:srgbClr val="533205"/>
          </a:solidFill>
          <a:prstDash val="solid"/>
          <a:tailEnd type="arrow"/>
        </a:ln>
        <a:effectLst/>
      </dsp:spPr>
      <dsp:style>
        <a:lnRef idx="1">
          <a:scrgbClr r="0" g="0" b="0"/>
        </a:lnRef>
        <a:fillRef idx="0">
          <a:scrgbClr r="0" g="0" b="0"/>
        </a:fillRef>
        <a:effectRef idx="0">
          <a:scrgbClr r="0" g="0" b="0"/>
        </a:effectRef>
        <a:fontRef idx="minor"/>
      </dsp:style>
    </dsp:sp>
    <dsp:sp modelId="{B1FF0466-1746-4819-B09A-E3B0AD0952F1}">
      <dsp:nvSpPr>
        <dsp:cNvPr id="0" name=""/>
        <dsp:cNvSpPr/>
      </dsp:nvSpPr>
      <dsp:spPr>
        <a:xfrm>
          <a:off x="1571635" y="3724784"/>
          <a:ext cx="1619607" cy="1052744"/>
        </a:xfrm>
        <a:prstGeom prst="roundRect">
          <a:avLst/>
        </a:prstGeom>
        <a:solidFill>
          <a:srgbClr val="00CC00"/>
        </a:solidFill>
        <a:ln w="15875" cap="flat" cmpd="sng" algn="ctr">
          <a:solidFill>
            <a:srgbClr val="4F2F05"/>
          </a:solidFill>
          <a:prstDash val="solid"/>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God raises up a judge</a:t>
          </a:r>
        </a:p>
      </dsp:txBody>
      <dsp:txXfrm>
        <a:off x="1623026" y="3776175"/>
        <a:ext cx="1516825" cy="949962"/>
      </dsp:txXfrm>
    </dsp:sp>
    <dsp:sp modelId="{085DA5B7-05BF-4ACF-9C93-06EA8096783C}">
      <dsp:nvSpPr>
        <dsp:cNvPr id="0" name=""/>
        <dsp:cNvSpPr/>
      </dsp:nvSpPr>
      <dsp:spPr>
        <a:xfrm>
          <a:off x="2024112" y="449776"/>
          <a:ext cx="4965028" cy="4965028"/>
        </a:xfrm>
        <a:custGeom>
          <a:avLst/>
          <a:gdLst/>
          <a:ahLst/>
          <a:cxnLst/>
          <a:rect l="0" t="0" r="0" b="0"/>
          <a:pathLst>
            <a:path>
              <a:moveTo>
                <a:pt x="54367" y="2999214"/>
              </a:moveTo>
              <a:arcTo wR="2482514" hR="2482514" stAng="10079212" swAng="1217071"/>
            </a:path>
          </a:pathLst>
        </a:custGeom>
        <a:noFill/>
        <a:ln w="57150" cap="flat" cmpd="sng" algn="ctr">
          <a:solidFill>
            <a:srgbClr val="533205"/>
          </a:solidFill>
          <a:prstDash val="solid"/>
          <a:tailEnd type="arrow"/>
        </a:ln>
        <a:effectLst/>
      </dsp:spPr>
      <dsp:style>
        <a:lnRef idx="1">
          <a:scrgbClr r="0" g="0" b="0"/>
        </a:lnRef>
        <a:fillRef idx="0">
          <a:scrgbClr r="0" g="0" b="0"/>
        </a:fillRef>
        <a:effectRef idx="0">
          <a:scrgbClr r="0" g="0" b="0"/>
        </a:effectRef>
        <a:fontRef idx="minor"/>
      </dsp:style>
    </dsp:sp>
    <dsp:sp modelId="{E3531A91-3CAE-4452-A190-933D7451F4E8}">
      <dsp:nvSpPr>
        <dsp:cNvPr id="0" name=""/>
        <dsp:cNvSpPr/>
      </dsp:nvSpPr>
      <dsp:spPr>
        <a:xfrm>
          <a:off x="1520102" y="1242272"/>
          <a:ext cx="1619607" cy="1052744"/>
        </a:xfrm>
        <a:prstGeom prst="roundRect">
          <a:avLst/>
        </a:prstGeom>
        <a:solidFill>
          <a:srgbClr val="00CC00"/>
        </a:solidFill>
        <a:ln w="15875" cap="flat" cmpd="sng" algn="ctr">
          <a:solidFill>
            <a:srgbClr val="4F2F05"/>
          </a:solidFill>
          <a:prstDash val="solid"/>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effectLst>
                <a:outerShdw blurRad="38100" dist="38100" dir="2700000" algn="tl">
                  <a:srgbClr val="000000">
                    <a:alpha val="43137"/>
                  </a:srgbClr>
                </a:outerShdw>
              </a:effectLst>
            </a:rPr>
            <a:t>Israel delivered</a:t>
          </a:r>
        </a:p>
      </dsp:txBody>
      <dsp:txXfrm>
        <a:off x="1571493" y="1293663"/>
        <a:ext cx="1516825" cy="949962"/>
      </dsp:txXfrm>
    </dsp:sp>
    <dsp:sp modelId="{D4738D09-0504-4AEE-A10D-4E7E1EF67BCF}">
      <dsp:nvSpPr>
        <dsp:cNvPr id="0" name=""/>
        <dsp:cNvSpPr/>
      </dsp:nvSpPr>
      <dsp:spPr>
        <a:xfrm>
          <a:off x="1951346" y="560586"/>
          <a:ext cx="4965028" cy="4965028"/>
        </a:xfrm>
        <a:custGeom>
          <a:avLst/>
          <a:gdLst/>
          <a:ahLst/>
          <a:cxnLst/>
          <a:rect l="0" t="0" r="0" b="0"/>
          <a:pathLst>
            <a:path>
              <a:moveTo>
                <a:pt x="939679" y="537639"/>
              </a:moveTo>
              <a:arcTo wR="2482514" hR="2482514" stAng="13894539" swAng="925868"/>
            </a:path>
          </a:pathLst>
        </a:custGeom>
        <a:noFill/>
        <a:ln w="57150" cap="flat" cmpd="sng" algn="ctr">
          <a:solidFill>
            <a:srgbClr val="533205"/>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D1E860-DC62-47EB-9234-88B6B1F0025A}">
      <dsp:nvSpPr>
        <dsp:cNvPr id="0" name=""/>
        <dsp:cNvSpPr/>
      </dsp:nvSpPr>
      <dsp:spPr>
        <a:xfrm>
          <a:off x="0" y="5043447"/>
          <a:ext cx="3969572" cy="827419"/>
        </a:xfrm>
        <a:prstGeom prst="rect">
          <a:avLst/>
        </a:prstGeom>
        <a:solidFill>
          <a:srgbClr val="0000FF"/>
        </a:solidFill>
        <a:ln w="158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dirty="0">
              <a:effectLst>
                <a:outerShdw blurRad="38100" dist="38100" dir="2700000" algn="tl">
                  <a:srgbClr val="000000">
                    <a:alpha val="43137"/>
                  </a:srgbClr>
                </a:outerShdw>
              </a:effectLst>
            </a:rPr>
            <a:t>JESUS</a:t>
          </a:r>
        </a:p>
      </dsp:txBody>
      <dsp:txXfrm>
        <a:off x="0" y="5043447"/>
        <a:ext cx="3969572" cy="827419"/>
      </dsp:txXfrm>
    </dsp:sp>
    <dsp:sp modelId="{678C2AD7-3C6F-4A41-B1CC-9D76DD267FA2}">
      <dsp:nvSpPr>
        <dsp:cNvPr id="0" name=""/>
        <dsp:cNvSpPr/>
      </dsp:nvSpPr>
      <dsp:spPr>
        <a:xfrm rot="10800000">
          <a:off x="0" y="3783287"/>
          <a:ext cx="3969572" cy="1272571"/>
        </a:xfrm>
        <a:prstGeom prst="upArrowCallout">
          <a:avLst/>
        </a:prstGeom>
        <a:solidFill>
          <a:srgbClr val="0000FF"/>
        </a:solidFill>
        <a:ln w="158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dirty="0">
              <a:effectLst>
                <a:outerShdw blurRad="38100" dist="38100" dir="2700000" algn="tl">
                  <a:srgbClr val="000000">
                    <a:alpha val="43137"/>
                  </a:srgbClr>
                </a:outerShdw>
              </a:effectLst>
            </a:rPr>
            <a:t>KING DAVID</a:t>
          </a:r>
        </a:p>
      </dsp:txBody>
      <dsp:txXfrm rot="10800000">
        <a:off x="0" y="3783287"/>
        <a:ext cx="3969572" cy="826878"/>
      </dsp:txXfrm>
    </dsp:sp>
    <dsp:sp modelId="{75B556A3-FF3D-4662-A886-C3B7F388404B}">
      <dsp:nvSpPr>
        <dsp:cNvPr id="0" name=""/>
        <dsp:cNvSpPr/>
      </dsp:nvSpPr>
      <dsp:spPr>
        <a:xfrm rot="10800000">
          <a:off x="0" y="2523127"/>
          <a:ext cx="3969572" cy="1272571"/>
        </a:xfrm>
        <a:prstGeom prst="upArrowCallout">
          <a:avLst/>
        </a:prstGeom>
        <a:solidFill>
          <a:srgbClr val="0000FF"/>
        </a:solidFill>
        <a:ln w="158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dirty="0">
              <a:effectLst>
                <a:outerShdw blurRad="38100" dist="38100" dir="2700000" algn="tl">
                  <a:srgbClr val="000000">
                    <a:alpha val="43137"/>
                  </a:srgbClr>
                </a:outerShdw>
              </a:effectLst>
            </a:rPr>
            <a:t>JESSE</a:t>
          </a:r>
        </a:p>
      </dsp:txBody>
      <dsp:txXfrm rot="10800000">
        <a:off x="0" y="2523127"/>
        <a:ext cx="3969572" cy="826878"/>
      </dsp:txXfrm>
    </dsp:sp>
    <dsp:sp modelId="{6FA9B297-A131-4886-9827-04B72B6E318C}">
      <dsp:nvSpPr>
        <dsp:cNvPr id="0" name=""/>
        <dsp:cNvSpPr/>
      </dsp:nvSpPr>
      <dsp:spPr>
        <a:xfrm rot="10800000">
          <a:off x="0" y="1262967"/>
          <a:ext cx="3969572" cy="1272571"/>
        </a:xfrm>
        <a:prstGeom prst="upArrowCallout">
          <a:avLst/>
        </a:prstGeom>
        <a:solidFill>
          <a:srgbClr val="0000FF"/>
        </a:solidFill>
        <a:ln w="158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dirty="0">
              <a:effectLst>
                <a:outerShdw blurRad="38100" dist="38100" dir="2700000" algn="tl">
                  <a:srgbClr val="000000">
                    <a:alpha val="43137"/>
                  </a:srgbClr>
                </a:outerShdw>
              </a:effectLst>
            </a:rPr>
            <a:t>OBED</a:t>
          </a:r>
        </a:p>
      </dsp:txBody>
      <dsp:txXfrm rot="10800000">
        <a:off x="0" y="1262967"/>
        <a:ext cx="3969572" cy="826878"/>
      </dsp:txXfrm>
    </dsp:sp>
    <dsp:sp modelId="{A0709451-289B-4BC6-972D-1E2DC2DF4AA8}">
      <dsp:nvSpPr>
        <dsp:cNvPr id="0" name=""/>
        <dsp:cNvSpPr/>
      </dsp:nvSpPr>
      <dsp:spPr>
        <a:xfrm rot="10800000">
          <a:off x="0" y="10761"/>
          <a:ext cx="3969572" cy="1272571"/>
        </a:xfrm>
        <a:prstGeom prst="upArrowCallout">
          <a:avLst/>
        </a:prstGeom>
        <a:solidFill>
          <a:srgbClr val="0000FF"/>
        </a:solidFill>
        <a:ln w="158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rPr>
            <a:t>RUTH (MOABITE)                </a:t>
          </a:r>
          <a:r>
            <a:rPr lang="en-US" sz="1600" b="1" kern="1200" dirty="0">
              <a:effectLst>
                <a:outerShdw blurRad="38100" dist="38100" dir="2700000" algn="tl">
                  <a:srgbClr val="000000">
                    <a:alpha val="43137"/>
                  </a:srgbClr>
                </a:outerShdw>
              </a:effectLst>
            </a:rPr>
            <a:t>Great Grandmother of David</a:t>
          </a:r>
        </a:p>
      </dsp:txBody>
      <dsp:txXfrm rot="10800000">
        <a:off x="0" y="10761"/>
        <a:ext cx="3969572" cy="8268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15486F-E922-4155-8BA8-C39CA5FDB62C}">
      <dsp:nvSpPr>
        <dsp:cNvPr id="0" name=""/>
        <dsp:cNvSpPr/>
      </dsp:nvSpPr>
      <dsp:spPr>
        <a:xfrm>
          <a:off x="0" y="1117496"/>
          <a:ext cx="3878901" cy="1551560"/>
        </a:xfrm>
        <a:prstGeom prst="chevron">
          <a:avLst/>
        </a:prstGeom>
        <a:solidFill>
          <a:srgbClr val="FFFF00"/>
        </a:solidFill>
        <a:ln w="15875" cap="flat" cmpd="sng" algn="ctr">
          <a:solidFill>
            <a:schemeClr val="tx1"/>
          </a:solidFill>
          <a:prstDash val="solid"/>
        </a:ln>
        <a:effectLst>
          <a:outerShdw blurRad="152400" dist="317500" dir="5400000" sx="90000" sy="-19000" rotWithShape="0">
            <a:prstClr val="black">
              <a:alpha val="15000"/>
            </a:prstClr>
          </a:outerShdw>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44018" tIns="48006" rIns="48006" bIns="48006"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tx1"/>
              </a:solidFill>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Persian Period</a:t>
          </a:r>
          <a:r>
            <a:rPr lang="en-US" sz="3200" b="1" kern="1200" dirty="0">
              <a:solidFill>
                <a:schemeClr val="tx1"/>
              </a:solidFill>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a:t>
          </a:r>
          <a:r>
            <a:rPr lang="en-US" sz="2800" b="1" kern="1200" dirty="0">
              <a:solidFill>
                <a:schemeClr val="tx1"/>
              </a:solidFill>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cont'd</a:t>
          </a:r>
          <a:endParaRPr lang="en-US" sz="3200" b="1" kern="1200" dirty="0">
            <a:solidFill>
              <a:schemeClr val="tx1"/>
            </a:solidFill>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endParaRPr>
        </a:p>
      </dsp:txBody>
      <dsp:txXfrm>
        <a:off x="775780" y="1117496"/>
        <a:ext cx="2327341" cy="1551560"/>
      </dsp:txXfrm>
    </dsp:sp>
    <dsp:sp modelId="{C943A075-8787-418A-8B66-85995F77BB1D}">
      <dsp:nvSpPr>
        <dsp:cNvPr id="0" name=""/>
        <dsp:cNvSpPr/>
      </dsp:nvSpPr>
      <dsp:spPr>
        <a:xfrm>
          <a:off x="3428998" y="1117496"/>
          <a:ext cx="3878901" cy="1551560"/>
        </a:xfrm>
        <a:prstGeom prst="chevron">
          <a:avLst/>
        </a:prstGeom>
        <a:solidFill>
          <a:srgbClr val="FFFF00"/>
        </a:solidFill>
        <a:ln w="15875" cap="flat" cmpd="sng" algn="ctr">
          <a:solidFill>
            <a:schemeClr val="tx1"/>
          </a:solidFill>
          <a:prstDash val="solid"/>
        </a:ln>
        <a:effectLst>
          <a:outerShdw blurRad="152400" dist="317500" dir="5400000" sx="90000" sy="-19000" rotWithShape="0">
            <a:prstClr val="black">
              <a:alpha val="15000"/>
            </a:prstClr>
          </a:outerShdw>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44018" tIns="48006" rIns="48006" bIns="48006"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tx1"/>
              </a:solidFill>
              <a:latin typeface="Century Gothic" panose="020B0502020202020204" pitchFamily="34" charset="0"/>
              <a:cs typeface="Times New Roman" panose="02020603050405020304" pitchFamily="18" charset="0"/>
            </a:rPr>
            <a:t>Greek Period</a:t>
          </a:r>
        </a:p>
      </dsp:txBody>
      <dsp:txXfrm>
        <a:off x="4204778" y="1117496"/>
        <a:ext cx="2327341" cy="1551560"/>
      </dsp:txXfrm>
    </dsp:sp>
    <dsp:sp modelId="{C8CA5CBD-227E-4116-B50A-F9F5C4CE1B54}">
      <dsp:nvSpPr>
        <dsp:cNvPr id="0" name=""/>
        <dsp:cNvSpPr/>
      </dsp:nvSpPr>
      <dsp:spPr>
        <a:xfrm>
          <a:off x="6985207" y="1117496"/>
          <a:ext cx="3878901" cy="1551560"/>
        </a:xfrm>
        <a:prstGeom prst="chevron">
          <a:avLst/>
        </a:prstGeom>
        <a:solidFill>
          <a:srgbClr val="FFFF00"/>
        </a:solidFill>
        <a:ln w="15875" cap="flat" cmpd="sng" algn="ctr">
          <a:solidFill>
            <a:schemeClr val="tx1"/>
          </a:solidFill>
          <a:prstDash val="solid"/>
        </a:ln>
        <a:effectLst>
          <a:outerShdw blurRad="152400" dist="317500" dir="5400000" sx="90000" sy="-19000" rotWithShape="0">
            <a:prstClr val="black">
              <a:alpha val="15000"/>
            </a:prstClr>
          </a:outerShdw>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44018" tIns="48006" rIns="48006" bIns="48006"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tx1"/>
              </a:solidFill>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Roman Period</a:t>
          </a:r>
        </a:p>
      </dsp:txBody>
      <dsp:txXfrm>
        <a:off x="7760987" y="1117496"/>
        <a:ext cx="2327341" cy="1551560"/>
      </dsp:txXfrm>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0.69662</cdr:x>
      <cdr:y>0.34757</cdr:y>
    </cdr:from>
    <cdr:to>
      <cdr:x>0.95211</cdr:x>
      <cdr:y>0.43883</cdr:y>
    </cdr:to>
    <cdr:sp macro="" textlink="">
      <cdr:nvSpPr>
        <cdr:cNvPr id="2" name="TextBox 1"/>
        <cdr:cNvSpPr txBox="1"/>
      </cdr:nvSpPr>
      <cdr:spPr>
        <a:xfrm xmlns:a="http://schemas.openxmlformats.org/drawingml/2006/main">
          <a:off x="7268073" y="2472632"/>
          <a:ext cx="2665558" cy="64922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3600" dirty="0">
              <a:solidFill>
                <a:schemeClr val="tx1"/>
              </a:solidFill>
            </a:rPr>
            <a:t>ABRAHAM</a:t>
          </a:r>
        </a:p>
      </cdr:txBody>
    </cdr:sp>
  </cdr:relSizeAnchor>
  <cdr:relSizeAnchor xmlns:cdr="http://schemas.openxmlformats.org/drawingml/2006/chartDrawing">
    <cdr:from>
      <cdr:x>0.70393</cdr:x>
      <cdr:y>0.62606</cdr:y>
    </cdr:from>
    <cdr:to>
      <cdr:x>0.9169</cdr:x>
      <cdr:y>0.71732</cdr:y>
    </cdr:to>
    <cdr:sp macro="" textlink="">
      <cdr:nvSpPr>
        <cdr:cNvPr id="3" name="TextBox 1"/>
        <cdr:cNvSpPr txBox="1"/>
      </cdr:nvSpPr>
      <cdr:spPr>
        <a:xfrm xmlns:a="http://schemas.openxmlformats.org/drawingml/2006/main">
          <a:off x="7344273" y="4453832"/>
          <a:ext cx="2221981" cy="64922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3600" dirty="0">
              <a:solidFill>
                <a:schemeClr val="tx1"/>
              </a:solidFill>
            </a:rPr>
            <a:t>JOSEPH</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FD895D-0B5E-4009-92CC-9AC5AF9FB4C5}" type="datetimeFigureOut">
              <a:rPr lang="en-US" smtClean="0"/>
              <a:t>11/13/2022</a:t>
            </a:fld>
            <a:endParaRPr lang="en-US"/>
          </a:p>
        </p:txBody>
      </p:sp>
      <p:sp>
        <p:nvSpPr>
          <p:cNvPr id="4" name="Slide Image Placeholder 3"/>
          <p:cNvSpPr>
            <a:spLocks noGrp="1" noRot="1" noChangeAspect="1"/>
          </p:cNvSpPr>
          <p:nvPr>
            <p:ph type="sldImg" idx="2"/>
          </p:nvPr>
        </p:nvSpPr>
        <p:spPr>
          <a:xfrm>
            <a:off x="1667435" y="640977"/>
            <a:ext cx="3500718" cy="1969154"/>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2792320"/>
            <a:ext cx="5486400" cy="520868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marL="514350" marR="0" lvl="0" indent="-285750" algn="just">
              <a:lnSpc>
                <a:spcPct val="115000"/>
              </a:lnSpc>
              <a:spcBef>
                <a:spcPts val="2400"/>
              </a:spcBef>
              <a:spcAft>
                <a:spcPts val="600"/>
              </a:spcAft>
            </a:pPr>
            <a:endParaRPr lang="en-US" sz="1000" b="1"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643747-4F18-4CEE-B9DD-781E2F2EBDA0}" type="slidenum">
              <a:rPr lang="en-US" smtClean="0"/>
              <a:t>‹#›</a:t>
            </a:fld>
            <a:endParaRPr lang="en-US"/>
          </a:p>
        </p:txBody>
      </p:sp>
    </p:spTree>
    <p:extLst>
      <p:ext uri="{BB962C8B-B14F-4D97-AF65-F5344CB8AC3E}">
        <p14:creationId xmlns:p14="http://schemas.microsoft.com/office/powerpoint/2010/main" val="1364466846"/>
      </p:ext>
    </p:extLst>
  </p:cSld>
  <p:clrMap bg1="lt1" tx1="dk1" bg2="lt2" tx2="dk2" accent1="accent1" accent2="accent2" accent3="accent3" accent4="accent4" accent5="accent5" accent6="accent6" hlink="hlink" folHlink="folHlink"/>
  <p:notesStyle>
    <a:lvl1pPr marL="0" indent="0" algn="l" defTabSz="914400" rtl="0" eaLnBrk="1" latinLnBrk="0" hangingPunct="1">
      <a:buFont typeface="Arial" panose="020B0604020202020204" pitchFamily="34" charset="0"/>
      <a:buNone/>
      <a:defRPr sz="1600" b="1" kern="1200" cap="all" baseline="0">
        <a:solidFill>
          <a:schemeClr val="tx1"/>
        </a:solidFill>
        <a:latin typeface="+mn-lt"/>
        <a:ea typeface="+mn-ea"/>
        <a:cs typeface="+mn-cs"/>
      </a:defRPr>
    </a:lvl1pPr>
    <a:lvl2pPr marL="285750" indent="-171450" algn="l" defTabSz="914400" rtl="0" eaLnBrk="1" latinLnBrk="0" hangingPunct="1">
      <a:buFont typeface="Arial" panose="020B0604020202020204" pitchFamily="34" charset="0"/>
      <a:buChar char="•"/>
      <a:defRPr sz="1600" u="none" kern="1200" cap="none" baseline="0">
        <a:solidFill>
          <a:schemeClr val="tx1"/>
        </a:solidFill>
        <a:latin typeface="+mn-lt"/>
        <a:ea typeface="+mn-ea"/>
        <a:cs typeface="+mn-cs"/>
      </a:defRPr>
    </a:lvl2pPr>
    <a:lvl3pPr marL="457200" indent="-171450" algn="l" defTabSz="914400" rtl="0" eaLnBrk="1" latinLnBrk="0" hangingPunct="1">
      <a:buFont typeface="Calibri" panose="020F0502020204030204" pitchFamily="34" charset="0"/>
      <a:buChar char="→"/>
      <a:defRPr sz="1600" kern="1200">
        <a:solidFill>
          <a:schemeClr val="tx1"/>
        </a:solidFill>
        <a:latin typeface="+mn-lt"/>
        <a:ea typeface="+mn-ea"/>
        <a:cs typeface="+mn-cs"/>
      </a:defRPr>
    </a:lvl3pPr>
    <a:lvl4pPr marL="7429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3" Type="http://schemas.openxmlformats.org/officeDocument/2006/relationships/hyperlink" Target="https://en.wikipedia.org/wiki/Kenite" TargetMode="External"/><Relationship Id="rId2" Type="http://schemas.openxmlformats.org/officeDocument/2006/relationships/slide" Target="../slides/slide152.xml"/><Relationship Id="rId1" Type="http://schemas.openxmlformats.org/officeDocument/2006/relationships/notesMaster" Target="../notesMasters/notesMaster1.xml"/><Relationship Id="rId4" Type="http://schemas.openxmlformats.org/officeDocument/2006/relationships/hyperlink" Target="https://en.wikipedia.org/wiki/Midian" TargetMode="Externa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3" Type="http://schemas.openxmlformats.org/officeDocument/2006/relationships/hyperlink" Target="http://www.biblebigpicture.com/biblelessons/evidenceofredseacrossing.htm" TargetMode="External"/><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3" Type="http://schemas.openxmlformats.org/officeDocument/2006/relationships/hyperlink" Target="https://en.wikipedia.org/wiki/Solomon" TargetMode="External"/><Relationship Id="rId2" Type="http://schemas.openxmlformats.org/officeDocument/2006/relationships/slide" Target="../slides/slide262.xml"/><Relationship Id="rId1" Type="http://schemas.openxmlformats.org/officeDocument/2006/relationships/notesMaster" Target="../notesMasters/notesMaster1.xml"/><Relationship Id="rId4" Type="http://schemas.openxmlformats.org/officeDocument/2006/relationships/hyperlink" Target="https://www.biblica.com/bible/?osis=niv:2%20Kings%2024:13%E2%80%9314"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en.wikipedia.org/wiki/Hebrew_Bible"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s://en.wikipedia.org/wiki/Biblical_apocrypha" TargetMode="External"/><Relationship Id="rId5" Type="http://schemas.openxmlformats.org/officeDocument/2006/relationships/hyperlink" Target="https://en.wikipedia.org/wiki/Ketuvim" TargetMode="External"/><Relationship Id="rId4" Type="http://schemas.openxmlformats.org/officeDocument/2006/relationships/hyperlink" Target="https://en.wikipedia.org/wiki/Nevi%27im"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www.gotquestions.org/why-did-God-create-us.html#ixzz3FUyGNSMH"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gotquestions.org/radiometric-dating.html"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www.pbase.com/paulthedane/noahs_ark"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normAutofit/>
          </a:bodyPr>
          <a:lstStyle/>
          <a:p>
            <a:r>
              <a:rPr lang="en-US" dirty="0"/>
              <a:t>ABT Program (title) </a:t>
            </a:r>
            <a:r>
              <a:rPr lang="en-US" dirty="0">
                <a:sym typeface="Wingdings" panose="05000000000000000000" pitchFamily="2" charset="2"/>
              </a:rPr>
              <a:t></a:t>
            </a:r>
            <a:endParaRPr lang="en-US" dirty="0"/>
          </a:p>
        </p:txBody>
      </p:sp>
      <p:sp>
        <p:nvSpPr>
          <p:cNvPr id="4" name="Header Placeholder 3"/>
          <p:cNvSpPr>
            <a:spLocks noGrp="1"/>
          </p:cNvSpPr>
          <p:nvPr>
            <p:ph type="hdr" sz="quarter" idx="10"/>
          </p:nvPr>
        </p:nvSpPr>
        <p:spPr/>
        <p:txBody>
          <a:bodyPr/>
          <a:lstStyle/>
          <a:p>
            <a:r>
              <a:rPr lang="en-US" dirty="0"/>
              <a:t>Part 1: IS THE BIBLE TRULY GOD'S WORD?</a:t>
            </a:r>
          </a:p>
        </p:txBody>
      </p:sp>
      <p:sp>
        <p:nvSpPr>
          <p:cNvPr id="5" name="Slide Number Placeholder 4"/>
          <p:cNvSpPr>
            <a:spLocks noGrp="1"/>
          </p:cNvSpPr>
          <p:nvPr>
            <p:ph type="sldNum" sz="quarter" idx="11"/>
          </p:nvPr>
        </p:nvSpPr>
        <p:spPr/>
        <p:txBody>
          <a:bodyPr/>
          <a:lstStyle/>
          <a:p>
            <a:r>
              <a:rPr lang="en-US" dirty="0"/>
              <a:t>SLIDE </a:t>
            </a:r>
            <a:fld id="{A991C064-BA99-45EE-AED7-60CCB6C6F6BE}" type="slidenum">
              <a:rPr lang="en-US" smtClean="0"/>
              <a:pPr/>
              <a:t>1</a:t>
            </a:fld>
            <a:endParaRPr lang="en-US" dirty="0"/>
          </a:p>
        </p:txBody>
      </p:sp>
    </p:spTree>
    <p:extLst>
      <p:ext uri="{BB962C8B-B14F-4D97-AF65-F5344CB8AC3E}">
        <p14:creationId xmlns:p14="http://schemas.microsoft.com/office/powerpoint/2010/main" val="3697028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normAutofit/>
          </a:bodyPr>
          <a:lstStyle/>
          <a:p>
            <a:r>
              <a:rPr lang="en-US" dirty="0"/>
              <a:t>No prerequisites…take in any order.</a:t>
            </a:r>
          </a:p>
        </p:txBody>
      </p:sp>
      <p:sp>
        <p:nvSpPr>
          <p:cNvPr id="4" name="Header Placeholder 3"/>
          <p:cNvSpPr>
            <a:spLocks noGrp="1"/>
          </p:cNvSpPr>
          <p:nvPr>
            <p:ph type="hdr" sz="quarter" idx="10"/>
          </p:nvPr>
        </p:nvSpPr>
        <p:spPr/>
        <p:txBody>
          <a:bodyPr/>
          <a:lstStyle/>
          <a:p>
            <a:r>
              <a:rPr lang="en-US" dirty="0"/>
              <a:t>Part 1: IS THE BIBLE TRULY GOD'S WORD?</a:t>
            </a:r>
          </a:p>
        </p:txBody>
      </p:sp>
      <p:sp>
        <p:nvSpPr>
          <p:cNvPr id="5" name="Slide Number Placeholder 4"/>
          <p:cNvSpPr>
            <a:spLocks noGrp="1"/>
          </p:cNvSpPr>
          <p:nvPr>
            <p:ph type="sldNum" sz="quarter" idx="11"/>
          </p:nvPr>
        </p:nvSpPr>
        <p:spPr/>
        <p:txBody>
          <a:bodyPr/>
          <a:lstStyle/>
          <a:p>
            <a:r>
              <a:rPr lang="en-US" dirty="0"/>
              <a:t>SLIDE </a:t>
            </a:r>
            <a:fld id="{A991C064-BA99-45EE-AED7-60CCB6C6F6BE}" type="slidenum">
              <a:rPr lang="en-US" smtClean="0"/>
              <a:pPr/>
              <a:t>10</a:t>
            </a:fld>
            <a:endParaRPr lang="en-US" dirty="0"/>
          </a:p>
        </p:txBody>
      </p:sp>
    </p:spTree>
    <p:extLst>
      <p:ext uri="{BB962C8B-B14F-4D97-AF65-F5344CB8AC3E}">
        <p14:creationId xmlns:p14="http://schemas.microsoft.com/office/powerpoint/2010/main" val="230801475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7688" y="608013"/>
            <a:ext cx="3362325" cy="1890712"/>
          </a:xfrm>
        </p:spPr>
      </p:sp>
      <p:sp>
        <p:nvSpPr>
          <p:cNvPr id="3" name="Notes Placeholder 2"/>
          <p:cNvSpPr>
            <a:spLocks noGrp="1"/>
          </p:cNvSpPr>
          <p:nvPr>
            <p:ph type="body" idx="1"/>
          </p:nvPr>
        </p:nvSpPr>
        <p:spPr/>
        <p:txBody>
          <a:bodyPr/>
          <a:lstStyle/>
          <a:p>
            <a:r>
              <a:rPr lang="en-US" sz="1200" i="1" dirty="0">
                <a:solidFill>
                  <a:srgbClr val="533205"/>
                </a:solidFill>
              </a:rPr>
              <a:t>A </a:t>
            </a:r>
            <a:r>
              <a:rPr lang="en-US" sz="1200" b="1" i="1" u="sng" dirty="0">
                <a:solidFill>
                  <a:srgbClr val="533205"/>
                </a:solidFill>
              </a:rPr>
              <a:t>patriarch</a:t>
            </a:r>
            <a:r>
              <a:rPr lang="en-US" sz="1200" i="1" dirty="0">
                <a:solidFill>
                  <a:srgbClr val="533205"/>
                </a:solidFill>
              </a:rPr>
              <a:t> in the Ancient Near East was either the </a:t>
            </a:r>
            <a:r>
              <a:rPr lang="en-US" sz="1200" i="1" u="sng" dirty="0">
                <a:solidFill>
                  <a:srgbClr val="533205"/>
                </a:solidFill>
              </a:rPr>
              <a:t>father of a family</a:t>
            </a:r>
            <a:r>
              <a:rPr lang="en-US" sz="1200" i="1" dirty="0">
                <a:solidFill>
                  <a:srgbClr val="533205"/>
                </a:solidFill>
              </a:rPr>
              <a:t>, or the </a:t>
            </a:r>
            <a:r>
              <a:rPr lang="en-US" sz="1200" i="1" u="sng" dirty="0">
                <a:solidFill>
                  <a:srgbClr val="533205"/>
                </a:solidFill>
              </a:rPr>
              <a:t>ruler of a clan or tribe </a:t>
            </a:r>
            <a:r>
              <a:rPr lang="en-US" sz="1200" i="1" dirty="0">
                <a:solidFill>
                  <a:srgbClr val="533205"/>
                </a:solidFill>
              </a:rPr>
              <a:t>whose role was like that of a priest, a spiritual head of his family. </a:t>
            </a:r>
          </a:p>
          <a:p>
            <a:endParaRPr lang="en-US" sz="1200" i="1" dirty="0">
              <a:solidFill>
                <a:srgbClr val="533205"/>
              </a:solidFill>
            </a:endParaRPr>
          </a:p>
          <a:p>
            <a:r>
              <a:rPr lang="en-US" sz="1200" i="1" dirty="0">
                <a:solidFill>
                  <a:srgbClr val="533205"/>
                </a:solidFill>
              </a:rPr>
              <a:t>The primary patriarchs of Israel were: Abraham, Isaac, Jacob and his 12 sons (Acts 7:8-9). </a:t>
            </a:r>
            <a:endParaRPr lang="en-US" sz="1200" dirty="0">
              <a:solidFill>
                <a:srgbClr val="533205"/>
              </a:solidFill>
            </a:endParaRPr>
          </a:p>
          <a:p>
            <a:endParaRPr lang="en-US" dirty="0"/>
          </a:p>
        </p:txBody>
      </p:sp>
      <p:sp>
        <p:nvSpPr>
          <p:cNvPr id="4" name="Slide Number Placeholder 3"/>
          <p:cNvSpPr>
            <a:spLocks noGrp="1"/>
          </p:cNvSpPr>
          <p:nvPr>
            <p:ph type="sldNum" sz="quarter" idx="10"/>
          </p:nvPr>
        </p:nvSpPr>
        <p:spPr/>
        <p:txBody>
          <a:bodyPr/>
          <a:lstStyle/>
          <a:p>
            <a:fld id="{FF643747-4F18-4CEE-B9DD-781E2F2EBDA0}" type="slidenum">
              <a:rPr lang="en-US" smtClean="0"/>
              <a:t>101</a:t>
            </a:fld>
            <a:endParaRPr lang="en-US"/>
          </a:p>
        </p:txBody>
      </p:sp>
    </p:spTree>
    <p:extLst>
      <p:ext uri="{BB962C8B-B14F-4D97-AF65-F5344CB8AC3E}">
        <p14:creationId xmlns:p14="http://schemas.microsoft.com/office/powerpoint/2010/main" val="227712329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US" u="sng" dirty="0"/>
              <a:t>Ancient Near-East Setting</a:t>
            </a:r>
          </a:p>
          <a:p>
            <a:pPr lvl="1"/>
            <a:r>
              <a:rPr lang="en-US" dirty="0"/>
              <a:t>After the dispersion of mankind at the Tower of Babel, </a:t>
            </a:r>
            <a:r>
              <a:rPr lang="en-US" u="sng" dirty="0"/>
              <a:t>the knowledge of the true God seems to have become even more limited</a:t>
            </a:r>
            <a:r>
              <a:rPr lang="en-US" dirty="0"/>
              <a:t>.</a:t>
            </a:r>
          </a:p>
          <a:p>
            <a:pPr lvl="1"/>
            <a:endParaRPr lang="en-US" dirty="0"/>
          </a:p>
          <a:p>
            <a:pPr lvl="1"/>
            <a:r>
              <a:rPr lang="en-US" u="sng" dirty="0"/>
              <a:t>Two great empires existed </a:t>
            </a:r>
            <a:r>
              <a:rPr lang="en-US" dirty="0"/>
              <a:t>at this time, the </a:t>
            </a:r>
            <a:r>
              <a:rPr lang="en-US" u="sng" dirty="0"/>
              <a:t>Egyptian Empire</a:t>
            </a:r>
            <a:r>
              <a:rPr lang="en-US" dirty="0"/>
              <a:t>, and the </a:t>
            </a:r>
            <a:r>
              <a:rPr lang="en-US" u="sng" dirty="0"/>
              <a:t>Chaldean (Babylonian) Empire</a:t>
            </a:r>
            <a:r>
              <a:rPr lang="en-US" dirty="0"/>
              <a:t>. </a:t>
            </a:r>
          </a:p>
          <a:p>
            <a:pPr lvl="1"/>
            <a:endParaRPr lang="en-US" dirty="0"/>
          </a:p>
          <a:p>
            <a:pPr lvl="1"/>
            <a:r>
              <a:rPr lang="en-US" dirty="0"/>
              <a:t>Even though there was </a:t>
            </a:r>
            <a:r>
              <a:rPr lang="en-US" u="sng" dirty="0"/>
              <a:t>phenomenal progress in </a:t>
            </a:r>
            <a:r>
              <a:rPr lang="en-US" dirty="0"/>
              <a:t>culture, literature, art, and material wealth, </a:t>
            </a:r>
            <a:r>
              <a:rPr lang="en-US" u="sng" dirty="0"/>
              <a:t>moral standards and religious life had declined rapidly</a:t>
            </a:r>
            <a:r>
              <a:rPr lang="en-US" dirty="0"/>
              <a:t>. </a:t>
            </a:r>
          </a:p>
          <a:p>
            <a:pPr lvl="1"/>
            <a:endParaRPr lang="en-US" dirty="0"/>
          </a:p>
          <a:p>
            <a:pPr lvl="1"/>
            <a:r>
              <a:rPr lang="en-US" u="sng" dirty="0"/>
              <a:t>Idolatry</a:t>
            </a:r>
            <a:r>
              <a:rPr lang="en-US" dirty="0"/>
              <a:t> had spread like wildfire. </a:t>
            </a:r>
          </a:p>
          <a:p>
            <a:pPr lvl="1"/>
            <a:endParaRPr lang="en-US" dirty="0"/>
          </a:p>
          <a:p>
            <a:pPr lvl="1"/>
            <a:r>
              <a:rPr lang="en-US" dirty="0"/>
              <a:t>People worshipped </a:t>
            </a:r>
            <a:r>
              <a:rPr lang="en-US" u="sng" dirty="0"/>
              <a:t>various gods and images </a:t>
            </a:r>
            <a:r>
              <a:rPr lang="en-US" dirty="0"/>
              <a:t>such as the sun, the moon, animals, and even called upon the dead to make intercession for them. </a:t>
            </a:r>
          </a:p>
          <a:p>
            <a:pPr lvl="1"/>
            <a:endParaRPr lang="en-US" dirty="0"/>
          </a:p>
          <a:p>
            <a:pPr lvl="1"/>
            <a:r>
              <a:rPr lang="en-US" dirty="0"/>
              <a:t>It was </a:t>
            </a:r>
            <a:r>
              <a:rPr lang="en-US" u="sng" dirty="0"/>
              <a:t>during this time that Abraham was born</a:t>
            </a:r>
            <a:r>
              <a:rPr lang="en-US" dirty="0"/>
              <a:t>.</a:t>
            </a:r>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pPr/>
              <a:t>102</a:t>
            </a:fld>
            <a:endParaRPr lang="en-US"/>
          </a:p>
        </p:txBody>
      </p:sp>
      <p:sp>
        <p:nvSpPr>
          <p:cNvPr id="7" name="Slide Image Placeholder 6">
            <a:extLst>
              <a:ext uri="{FF2B5EF4-FFF2-40B4-BE49-F238E27FC236}">
                <a16:creationId xmlns:a16="http://schemas.microsoft.com/office/drawing/2014/main" id="{0972020B-9417-4B89-8D6D-566F0895AF45}"/>
              </a:ext>
            </a:extLst>
          </p:cNvPr>
          <p:cNvSpPr>
            <a:spLocks noGrp="1" noRot="1" noChangeAspect="1"/>
          </p:cNvSpPr>
          <p:nvPr>
            <p:ph type="sldImg"/>
          </p:nvPr>
        </p:nvSpPr>
        <p:spPr>
          <a:xfrm>
            <a:off x="1817688" y="608013"/>
            <a:ext cx="3362325" cy="1890712"/>
          </a:xfrm>
        </p:spPr>
      </p:sp>
    </p:spTree>
    <p:extLst>
      <p:ext uri="{BB962C8B-B14F-4D97-AF65-F5344CB8AC3E}">
        <p14:creationId xmlns:p14="http://schemas.microsoft.com/office/powerpoint/2010/main" val="256364263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US" dirty="0"/>
              <a:t>ABRAHAM</a:t>
            </a:r>
          </a:p>
          <a:p>
            <a:r>
              <a:rPr lang="en-US" dirty="0"/>
              <a:t>While the Bible gives a genealogical continuity from Noah to Abraham, it </a:t>
            </a:r>
            <a:r>
              <a:rPr lang="en-US" u="sng" dirty="0"/>
              <a:t>does not imply a continuity of faith</a:t>
            </a:r>
            <a:r>
              <a:rPr lang="en-US" dirty="0"/>
              <a:t>. </a:t>
            </a:r>
          </a:p>
          <a:p>
            <a:pPr lvl="1"/>
            <a:r>
              <a:rPr lang="en-US" dirty="0"/>
              <a:t>Q: What does </a:t>
            </a:r>
            <a:r>
              <a:rPr lang="en-US" u="sng" dirty="0"/>
              <a:t>Joshua 24:2 </a:t>
            </a:r>
            <a:r>
              <a:rPr lang="en-US" dirty="0"/>
              <a:t>imply about Abraham's spiritual life when God called him? </a:t>
            </a:r>
          </a:p>
          <a:p>
            <a:pPr lvl="1"/>
            <a:r>
              <a:rPr lang="en-US" u="sng" dirty="0"/>
              <a:t>A: …</a:t>
            </a:r>
            <a:r>
              <a:rPr lang="en-US" sz="1200" b="0" i="0" u="none" strike="noStrike" kern="1200" baseline="0" dirty="0">
                <a:solidFill>
                  <a:schemeClr val="tx1"/>
                </a:solidFill>
                <a:latin typeface="+mn-lt"/>
                <a:ea typeface="+mn-ea"/>
                <a:cs typeface="+mn-cs"/>
              </a:rPr>
              <a:t>your forefathers, including </a:t>
            </a:r>
            <a:r>
              <a:rPr lang="en-US" sz="1200" b="0" i="0" u="none" strike="noStrike" kern="1200" baseline="0" dirty="0" err="1">
                <a:solidFill>
                  <a:schemeClr val="tx1"/>
                </a:solidFill>
                <a:latin typeface="+mn-lt"/>
                <a:ea typeface="+mn-ea"/>
                <a:cs typeface="+mn-cs"/>
              </a:rPr>
              <a:t>Terah</a:t>
            </a:r>
            <a:r>
              <a:rPr lang="en-US" sz="1200" b="0" i="0" u="none" strike="noStrike" kern="1200" baseline="0" dirty="0">
                <a:solidFill>
                  <a:schemeClr val="tx1"/>
                </a:solidFill>
                <a:latin typeface="+mn-lt"/>
                <a:ea typeface="+mn-ea"/>
                <a:cs typeface="+mn-cs"/>
              </a:rPr>
              <a:t> the father of Abraham and </a:t>
            </a:r>
            <a:r>
              <a:rPr lang="en-US" sz="1200" b="0" i="0" u="none" strike="noStrike" kern="1200" baseline="0" dirty="0" err="1">
                <a:solidFill>
                  <a:schemeClr val="tx1"/>
                </a:solidFill>
                <a:latin typeface="+mn-lt"/>
                <a:ea typeface="+mn-ea"/>
                <a:cs typeface="+mn-cs"/>
              </a:rPr>
              <a:t>Nahor</a:t>
            </a:r>
            <a:r>
              <a:rPr lang="en-US" u="sng" dirty="0"/>
              <a:t>” and worshiped other gods</a:t>
            </a:r>
            <a:r>
              <a:rPr lang="en-US" dirty="0"/>
              <a:t>.</a:t>
            </a:r>
          </a:p>
          <a:p>
            <a:pPr lvl="1"/>
            <a:r>
              <a:rPr lang="en-US" dirty="0"/>
              <a:t>Abraham probably worshipped other gods too (like his father)</a:t>
            </a:r>
          </a:p>
          <a:p>
            <a:pPr lvl="1"/>
            <a:r>
              <a:rPr lang="en-US" dirty="0"/>
              <a:t>Henotheist?</a:t>
            </a:r>
          </a:p>
          <a:p>
            <a:pPr lvl="1"/>
            <a:r>
              <a:rPr lang="en-US" dirty="0"/>
              <a:t>Unlike Noah, Abraham was </a:t>
            </a:r>
            <a:r>
              <a:rPr lang="en-US" u="sng" dirty="0"/>
              <a:t>not a godly person </a:t>
            </a:r>
            <a:r>
              <a:rPr lang="en-US" dirty="0"/>
              <a:t>when God called him.</a:t>
            </a:r>
          </a:p>
          <a:p>
            <a:pPr lvl="1"/>
            <a:endParaRPr lang="en-US" dirty="0"/>
          </a:p>
          <a:p>
            <a:r>
              <a:rPr lang="en-US" dirty="0"/>
              <a:t>Abraham is not found initially to be a righteous man, nor was he someone like Noah who lived in contrast to the world around him. </a:t>
            </a:r>
          </a:p>
          <a:p>
            <a:endParaRPr lang="en-US" dirty="0"/>
          </a:p>
          <a:p>
            <a:r>
              <a:rPr lang="en-US" dirty="0"/>
              <a:t>It is clear in the Scripture that Abraham’s family </a:t>
            </a:r>
            <a:r>
              <a:rPr lang="en-US" u="sng" dirty="0"/>
              <a:t>did not worship Yahweh </a:t>
            </a:r>
            <a:r>
              <a:rPr lang="en-US" dirty="0"/>
              <a:t>(Josh. 24:2), so in a </a:t>
            </a:r>
            <a:r>
              <a:rPr lang="en-US" u="sng" dirty="0"/>
              <a:t>sense God came to </a:t>
            </a:r>
            <a:r>
              <a:rPr lang="en-US" dirty="0"/>
              <a:t>Abraham “out of the blue.”</a:t>
            </a:r>
          </a:p>
          <a:p>
            <a:endParaRPr lang="en-US" dirty="0"/>
          </a:p>
        </p:txBody>
      </p:sp>
      <p:sp>
        <p:nvSpPr>
          <p:cNvPr id="4" name="Header Placeholder 3"/>
          <p:cNvSpPr>
            <a:spLocks noGrp="1"/>
          </p:cNvSpPr>
          <p:nvPr>
            <p:ph type="hdr" sz="quarter" idx="10"/>
          </p:nvPr>
        </p:nvSpPr>
        <p:spPr/>
        <p:txBody>
          <a:bodyPr/>
          <a:lstStyle/>
          <a:p>
            <a:r>
              <a:rPr lang="en-US"/>
              <a:t>Part 4 Period of Patriarchs</a:t>
            </a:r>
          </a:p>
        </p:txBody>
      </p:sp>
      <p:sp>
        <p:nvSpPr>
          <p:cNvPr id="5" name="Slide Number Placeholder 4"/>
          <p:cNvSpPr>
            <a:spLocks noGrp="1"/>
          </p:cNvSpPr>
          <p:nvPr>
            <p:ph type="sldNum" sz="quarter" idx="11"/>
          </p:nvPr>
        </p:nvSpPr>
        <p:spPr/>
        <p:txBody>
          <a:bodyPr/>
          <a:lstStyle/>
          <a:p>
            <a:fld id="{8E1E2D8D-2E7B-4A5A-A792-D2AF154FE9FD}" type="slidenum">
              <a:rPr lang="en-US" smtClean="0"/>
              <a:pPr/>
              <a:t>103</a:t>
            </a:fld>
            <a:endParaRPr lang="en-US"/>
          </a:p>
        </p:txBody>
      </p:sp>
      <p:sp>
        <p:nvSpPr>
          <p:cNvPr id="9" name="Slide Image Placeholder 8"/>
          <p:cNvSpPr>
            <a:spLocks noGrp="1" noRot="1" noChangeAspect="1"/>
          </p:cNvSpPr>
          <p:nvPr>
            <p:ph type="sldImg"/>
          </p:nvPr>
        </p:nvSpPr>
        <p:spPr>
          <a:xfrm>
            <a:off x="1817688" y="608013"/>
            <a:ext cx="3362325" cy="1890712"/>
          </a:xfrm>
        </p:spPr>
      </p:sp>
    </p:spTree>
    <p:extLst>
      <p:ext uri="{BB962C8B-B14F-4D97-AF65-F5344CB8AC3E}">
        <p14:creationId xmlns:p14="http://schemas.microsoft.com/office/powerpoint/2010/main" val="329675202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7688" y="608013"/>
            <a:ext cx="3362325" cy="1890712"/>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u="none" kern="1200" dirty="0">
                <a:solidFill>
                  <a:schemeClr val="tx1"/>
                </a:solidFill>
                <a:effectLst/>
                <a:latin typeface="+mn-lt"/>
                <a:ea typeface="+mn-ea"/>
                <a:cs typeface="+mn-cs"/>
              </a:rPr>
              <a:t>About 26% of Genesis is dedicated to Abraham, the first Patriarch of Israel, and 25% dedicated to Joseph</a:t>
            </a:r>
            <a:endParaRPr lang="en-US" dirty="0"/>
          </a:p>
          <a:p>
            <a:endParaRPr lang="en-US" sz="1200" b="1" u="none" kern="1200" dirty="0">
              <a:solidFill>
                <a:schemeClr val="tx1"/>
              </a:solidFill>
              <a:effectLst/>
              <a:latin typeface="+mn-lt"/>
              <a:ea typeface="+mn-ea"/>
              <a:cs typeface="+mn-cs"/>
            </a:endParaRPr>
          </a:p>
          <a:p>
            <a:r>
              <a:rPr lang="en-US" dirty="0"/>
              <a:t>WHY DID AUTHOR EMPHASIZE THESE TWO INDIVIDUALS?</a:t>
            </a:r>
          </a:p>
          <a:p>
            <a:pPr lvl="1"/>
            <a:r>
              <a:rPr lang="en-US" dirty="0"/>
              <a:t>Abraham</a:t>
            </a:r>
            <a:r>
              <a:rPr lang="en-US" dirty="0">
                <a:sym typeface="Wingdings" panose="05000000000000000000" pitchFamily="2" charset="2"/>
              </a:rPr>
              <a:t> demonstrated </a:t>
            </a:r>
            <a:r>
              <a:rPr lang="en-US" u="sng" dirty="0">
                <a:sym typeface="Wingdings" panose="05000000000000000000" pitchFamily="2" charset="2"/>
              </a:rPr>
              <a:t>total trust</a:t>
            </a:r>
            <a:r>
              <a:rPr lang="en-US" u="sng" baseline="0" dirty="0">
                <a:sym typeface="Wingdings" panose="05000000000000000000" pitchFamily="2" charset="2"/>
              </a:rPr>
              <a:t> </a:t>
            </a:r>
            <a:r>
              <a:rPr lang="en-US" baseline="0" dirty="0">
                <a:sym typeface="Wingdings" panose="05000000000000000000" pitchFamily="2" charset="2"/>
              </a:rPr>
              <a:t>in God</a:t>
            </a:r>
          </a:p>
          <a:p>
            <a:pPr lvl="1"/>
            <a:r>
              <a:rPr lang="en-US" baseline="0" dirty="0">
                <a:sym typeface="Wingdings" panose="05000000000000000000" pitchFamily="2" charset="2"/>
              </a:rPr>
              <a:t>Joseph  was a “type” of Jesus Christ</a:t>
            </a:r>
            <a:endParaRPr lang="en-US" dirty="0"/>
          </a:p>
        </p:txBody>
      </p:sp>
      <p:sp>
        <p:nvSpPr>
          <p:cNvPr id="4" name="Slide Number Placeholder 3"/>
          <p:cNvSpPr>
            <a:spLocks noGrp="1"/>
          </p:cNvSpPr>
          <p:nvPr>
            <p:ph type="sldNum" sz="quarter" idx="10"/>
          </p:nvPr>
        </p:nvSpPr>
        <p:spPr/>
        <p:txBody>
          <a:bodyPr/>
          <a:lstStyle/>
          <a:p>
            <a:fld id="{FF643747-4F18-4CEE-B9DD-781E2F2EBDA0}" type="slidenum">
              <a:rPr lang="en-US" smtClean="0"/>
              <a:t>105</a:t>
            </a:fld>
            <a:endParaRPr lang="en-US"/>
          </a:p>
        </p:txBody>
      </p:sp>
    </p:spTree>
    <p:extLst>
      <p:ext uri="{BB962C8B-B14F-4D97-AF65-F5344CB8AC3E}">
        <p14:creationId xmlns:p14="http://schemas.microsoft.com/office/powerpoint/2010/main" val="215235284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7688" y="608013"/>
            <a:ext cx="3362325" cy="1890712"/>
          </a:xfrm>
        </p:spPr>
      </p:sp>
      <p:sp>
        <p:nvSpPr>
          <p:cNvPr id="3" name="Notes Placeholder 2"/>
          <p:cNvSpPr>
            <a:spLocks noGrp="1"/>
          </p:cNvSpPr>
          <p:nvPr>
            <p:ph type="body" idx="1"/>
          </p:nvPr>
        </p:nvSpPr>
        <p:spPr/>
        <p:txBody>
          <a:bodyPr/>
          <a:lstStyle/>
          <a:p>
            <a:r>
              <a:rPr lang="en-US" dirty="0"/>
              <a:t>Abraham Meets Melchizedek</a:t>
            </a:r>
          </a:p>
          <a:p>
            <a:r>
              <a:rPr lang="en-US" dirty="0"/>
              <a:t>Melchizedek:</a:t>
            </a:r>
          </a:p>
          <a:p>
            <a:pPr lvl="1" fontAlgn="base"/>
            <a:r>
              <a:rPr lang="en-US" dirty="0">
                <a:effectLst>
                  <a:glow>
                    <a:srgbClr val="000000"/>
                  </a:glow>
                  <a:outerShdw sx="0" sy="0">
                    <a:srgbClr val="000000"/>
                  </a:outerShdw>
                  <a:reflection stA="0" endPos="0" fadeDir="0" sx="0" sy="0"/>
                </a:effectLst>
              </a:rPr>
              <a:t>Was the king of Salem (Jerusalem)</a:t>
            </a:r>
          </a:p>
          <a:p>
            <a:pPr lvl="1" fontAlgn="base"/>
            <a:r>
              <a:rPr lang="en-US" dirty="0">
                <a:effectLst>
                  <a:glow>
                    <a:srgbClr val="000000"/>
                  </a:glow>
                  <a:outerShdw sx="0" sy="0">
                    <a:srgbClr val="000000"/>
                  </a:outerShdw>
                  <a:reflection stA="0" endPos="0" fadeDir="0" sx="0" sy="0"/>
                </a:effectLst>
              </a:rPr>
              <a:t>He blessed Abram</a:t>
            </a:r>
          </a:p>
          <a:p>
            <a:pPr lvl="1" fontAlgn="base"/>
            <a:r>
              <a:rPr lang="en-US" dirty="0">
                <a:effectLst>
                  <a:glow>
                    <a:srgbClr val="000000"/>
                  </a:glow>
                  <a:outerShdw sx="0" sy="0">
                    <a:srgbClr val="000000"/>
                  </a:outerShdw>
                  <a:reflection stA="0" endPos="0" fadeDir="0" sx="0" sy="0"/>
                </a:effectLst>
              </a:rPr>
              <a:t>Was a faithful priest who recognized God as the Creator of heaven and earth</a:t>
            </a:r>
          </a:p>
          <a:p>
            <a:pPr lvl="1" fontAlgn="base"/>
            <a:r>
              <a:rPr lang="en-US" dirty="0">
                <a:effectLst>
                  <a:glow>
                    <a:srgbClr val="000000"/>
                  </a:glow>
                  <a:outerShdw sx="0" sy="0">
                    <a:srgbClr val="000000"/>
                  </a:outerShdw>
                  <a:reflection stA="0" endPos="0" fadeDir="0" sx="0" sy="0"/>
                </a:effectLst>
              </a:rPr>
              <a:t>Was honored by Abram with a tithe (10</a:t>
            </a:r>
            <a:r>
              <a:rPr lang="en-US" baseline="30000" dirty="0">
                <a:effectLst>
                  <a:glow>
                    <a:srgbClr val="000000"/>
                  </a:glow>
                  <a:outerShdw sx="0" sy="0">
                    <a:srgbClr val="000000"/>
                  </a:outerShdw>
                  <a:reflection stA="0" endPos="0" fadeDir="0" sx="0" sy="0"/>
                </a:effectLst>
              </a:rPr>
              <a:t>th</a:t>
            </a:r>
            <a:r>
              <a:rPr lang="en-US" dirty="0">
                <a:effectLst>
                  <a:glow>
                    <a:srgbClr val="000000"/>
                  </a:glow>
                  <a:outerShdw sx="0" sy="0">
                    <a:srgbClr val="000000"/>
                  </a:outerShdw>
                  <a:reflection stA="0" endPos="0" fadeDir="0" sx="0" sy="0"/>
                </a:effectLst>
              </a:rPr>
              <a:t>) of all the items he gathered</a:t>
            </a:r>
          </a:p>
          <a:p>
            <a:pPr lvl="1" fontAlgn="base"/>
            <a:r>
              <a:rPr lang="en-US" dirty="0">
                <a:effectLst>
                  <a:glow>
                    <a:srgbClr val="000000"/>
                  </a:glow>
                  <a:outerShdw sx="0" sy="0">
                    <a:srgbClr val="000000"/>
                  </a:outerShdw>
                  <a:reflection stA="0" endPos="0" fadeDir="0" sx="0" sy="0"/>
                </a:effectLst>
              </a:rPr>
              <a:t>Was viewed by Abram as ranking higher than himself</a:t>
            </a:r>
          </a:p>
          <a:p>
            <a:pPr lvl="1" fontAlgn="base"/>
            <a:r>
              <a:rPr lang="en-US" dirty="0">
                <a:effectLst>
                  <a:glow>
                    <a:srgbClr val="000000"/>
                  </a:glow>
                  <a:outerShdw sx="0" sy="0">
                    <a:srgbClr val="000000"/>
                  </a:outerShdw>
                  <a:reflection stA="0" endPos="0" fadeDir="0" sx="0" sy="0"/>
                </a:effectLst>
              </a:rPr>
              <a:t>Was without father, mother, or genealogy</a:t>
            </a:r>
          </a:p>
          <a:p>
            <a:pPr lvl="1" fontAlgn="base"/>
            <a:r>
              <a:rPr lang="en-US" dirty="0">
                <a:effectLst>
                  <a:glow>
                    <a:srgbClr val="000000"/>
                  </a:glow>
                  <a:outerShdw sx="0" sy="0">
                    <a:srgbClr val="000000"/>
                  </a:outerShdw>
                  <a:reflection stA="0" endPos="0" fadeDir="0" sx="0" sy="0"/>
                </a:effectLst>
              </a:rPr>
              <a:t>Resembles the Son of God</a:t>
            </a:r>
          </a:p>
          <a:p>
            <a:pPr lvl="1" fontAlgn="base"/>
            <a:r>
              <a:rPr lang="en-US" dirty="0">
                <a:effectLst>
                  <a:glow>
                    <a:srgbClr val="000000"/>
                  </a:glow>
                  <a:outerShdw sx="0" sy="0">
                    <a:srgbClr val="000000"/>
                  </a:outerShdw>
                  <a:reflection stA="0" endPos="0" fadeDir="0" sx="0" sy="0"/>
                </a:effectLst>
              </a:rPr>
              <a:t>Remains a priest forever</a:t>
            </a:r>
          </a:p>
          <a:p>
            <a:br>
              <a:rPr lang="en-US" dirty="0">
                <a:effectLst/>
              </a:rPr>
            </a:br>
            <a:endParaRPr lang="en-US" dirty="0"/>
          </a:p>
        </p:txBody>
      </p:sp>
      <p:sp>
        <p:nvSpPr>
          <p:cNvPr id="4" name="Slide Number Placeholder 3"/>
          <p:cNvSpPr>
            <a:spLocks noGrp="1"/>
          </p:cNvSpPr>
          <p:nvPr>
            <p:ph type="sldNum" sz="quarter" idx="10"/>
          </p:nvPr>
        </p:nvSpPr>
        <p:spPr/>
        <p:txBody>
          <a:bodyPr/>
          <a:lstStyle/>
          <a:p>
            <a:fld id="{FF643747-4F18-4CEE-B9DD-781E2F2EBDA0}" type="slidenum">
              <a:rPr lang="en-US" smtClean="0"/>
              <a:t>106</a:t>
            </a:fld>
            <a:endParaRPr lang="en-US"/>
          </a:p>
        </p:txBody>
      </p:sp>
    </p:spTree>
    <p:extLst>
      <p:ext uri="{BB962C8B-B14F-4D97-AF65-F5344CB8AC3E}">
        <p14:creationId xmlns:p14="http://schemas.microsoft.com/office/powerpoint/2010/main" val="226808201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Three possibilities exist for the identification of Melchizedek</a:t>
            </a:r>
          </a:p>
          <a:p>
            <a:pPr lvl="1"/>
            <a:r>
              <a:rPr lang="en-US" b="1" dirty="0"/>
              <a:t>A Canaanite priest: </a:t>
            </a:r>
            <a:r>
              <a:rPr lang="en-US" dirty="0"/>
              <a:t>He was a Canaanite priest of a tribal deity named El Elyon and that Abram confused him with the Hebrew God, or even identified Ell Elyon with Yahweh. This </a:t>
            </a:r>
            <a:r>
              <a:rPr lang="en-US" u="sng" dirty="0"/>
              <a:t>view is unlikely </a:t>
            </a:r>
            <a:r>
              <a:rPr lang="en-US" dirty="0"/>
              <a:t>since Hebrews 7 describes him as having no beginning or end, neither a father or a mother.</a:t>
            </a:r>
          </a:p>
          <a:p>
            <a:pPr lvl="1"/>
            <a:endParaRPr lang="en-US" dirty="0"/>
          </a:p>
          <a:p>
            <a:pPr lvl="1"/>
            <a:r>
              <a:rPr lang="en-US" b="1" dirty="0"/>
              <a:t>A human king</a:t>
            </a:r>
            <a:r>
              <a:rPr lang="en-US" dirty="0"/>
              <a:t>: Some believe he was more likely a fully human king, probably the ruler of Jerusalem, who gives evidence of a genuine monotheistic faith in pre-Mosaic times. The phrase “</a:t>
            </a:r>
            <a:r>
              <a:rPr lang="en-US" u="sng" dirty="0"/>
              <a:t>without father and mother </a:t>
            </a:r>
            <a:r>
              <a:rPr lang="en-US" dirty="0"/>
              <a:t>“could mean that there is </a:t>
            </a:r>
            <a:r>
              <a:rPr lang="en-US" u="sng" dirty="0"/>
              <a:t>no record of such in the Old Testament</a:t>
            </a:r>
            <a:r>
              <a:rPr lang="en-US" dirty="0"/>
              <a:t>.</a:t>
            </a:r>
          </a:p>
          <a:p>
            <a:pPr lvl="1"/>
            <a:endParaRPr lang="en-US" dirty="0"/>
          </a:p>
          <a:p>
            <a:pPr lvl="1"/>
            <a:r>
              <a:rPr lang="en-US" b="1" dirty="0"/>
              <a:t>The preincarnate Christ in bodily form (a Christophany): </a:t>
            </a:r>
            <a:r>
              <a:rPr lang="en-US" u="sng" dirty="0"/>
              <a:t>This is a possibility </a:t>
            </a:r>
            <a:r>
              <a:rPr lang="en-US" dirty="0"/>
              <a:t>because God did appear many times in the Old Testament in bodily form. </a:t>
            </a:r>
            <a:r>
              <a:rPr lang="en-US" u="sng" dirty="0"/>
              <a:t>One possible exception </a:t>
            </a:r>
            <a:r>
              <a:rPr lang="en-US" dirty="0"/>
              <a:t>is that Melchizedek is called the “</a:t>
            </a:r>
            <a:r>
              <a:rPr lang="en-US" u="sng" dirty="0"/>
              <a:t>king of Salem</a:t>
            </a:r>
            <a:r>
              <a:rPr lang="en-US" dirty="0"/>
              <a:t>” which is difficult to imagine God as the king of </a:t>
            </a:r>
            <a:r>
              <a:rPr lang="en-US" u="sng" dirty="0"/>
              <a:t>only this </a:t>
            </a:r>
            <a:r>
              <a:rPr lang="en-US" dirty="0"/>
              <a:t>earthly place (Jerusalem).</a:t>
            </a:r>
          </a:p>
          <a:p>
            <a:br>
              <a:rPr lang="en-US" dirty="0"/>
            </a:br>
            <a:endParaRPr lang="en-US" dirty="0"/>
          </a:p>
        </p:txBody>
      </p:sp>
      <p:sp>
        <p:nvSpPr>
          <p:cNvPr id="4" name="Slide Number Placeholder 3"/>
          <p:cNvSpPr>
            <a:spLocks noGrp="1"/>
          </p:cNvSpPr>
          <p:nvPr>
            <p:ph type="sldNum" sz="quarter" idx="10"/>
          </p:nvPr>
        </p:nvSpPr>
        <p:spPr/>
        <p:txBody>
          <a:bodyPr/>
          <a:lstStyle/>
          <a:p>
            <a:fld id="{FF643747-4F18-4CEE-B9DD-781E2F2EBDA0}" type="slidenum">
              <a:rPr lang="en-US" smtClean="0"/>
              <a:pPr/>
              <a:t>107</a:t>
            </a:fld>
            <a:endParaRPr lang="en-US"/>
          </a:p>
        </p:txBody>
      </p:sp>
      <p:sp>
        <p:nvSpPr>
          <p:cNvPr id="7" name="Slide Image Placeholder 6">
            <a:extLst>
              <a:ext uri="{FF2B5EF4-FFF2-40B4-BE49-F238E27FC236}">
                <a16:creationId xmlns:a16="http://schemas.microsoft.com/office/drawing/2014/main" id="{E7C25B35-AC40-4C95-B707-EF1F3D267232}"/>
              </a:ext>
            </a:extLst>
          </p:cNvPr>
          <p:cNvSpPr>
            <a:spLocks noGrp="1" noRot="1" noChangeAspect="1"/>
          </p:cNvSpPr>
          <p:nvPr>
            <p:ph type="sldImg"/>
          </p:nvPr>
        </p:nvSpPr>
        <p:spPr>
          <a:xfrm>
            <a:off x="1817688" y="608013"/>
            <a:ext cx="3362325" cy="1890712"/>
          </a:xfrm>
        </p:spPr>
      </p:sp>
    </p:spTree>
    <p:extLst>
      <p:ext uri="{BB962C8B-B14F-4D97-AF65-F5344CB8AC3E}">
        <p14:creationId xmlns:p14="http://schemas.microsoft.com/office/powerpoint/2010/main" val="181755355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7688" y="608013"/>
            <a:ext cx="3362325" cy="1890712"/>
          </a:xfrm>
        </p:spPr>
      </p:sp>
      <p:sp>
        <p:nvSpPr>
          <p:cNvPr id="3" name="Notes Placeholder 2"/>
          <p:cNvSpPr>
            <a:spLocks noGrp="1"/>
          </p:cNvSpPr>
          <p:nvPr>
            <p:ph type="body" idx="1"/>
          </p:nvPr>
        </p:nvSpPr>
        <p:spPr/>
        <p:txBody>
          <a:bodyPr/>
          <a:lstStyle/>
          <a:p>
            <a:r>
              <a:rPr lang="en-US" dirty="0"/>
              <a:t>MELCHIZADEK</a:t>
            </a:r>
            <a:endParaRPr lang="en-US" u="sng" dirty="0"/>
          </a:p>
          <a:p>
            <a:pPr marL="401638"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u="sng" kern="1200" dirty="0">
                <a:solidFill>
                  <a:schemeClr val="tx1"/>
                </a:solidFill>
                <a:effectLst/>
                <a:latin typeface="+mn-lt"/>
                <a:ea typeface="+mn-ea"/>
                <a:cs typeface="+mn-cs"/>
              </a:rPr>
              <a:t>His major importance lay not only in his name (“king of righteousness) but also in his </a:t>
            </a:r>
            <a:r>
              <a:rPr lang="en-US" sz="1200" b="0" i="1" u="none" kern="1200" dirty="0">
                <a:solidFill>
                  <a:schemeClr val="tx1"/>
                </a:solidFill>
                <a:effectLst/>
                <a:latin typeface="+mn-lt"/>
                <a:ea typeface="+mn-ea"/>
                <a:cs typeface="+mn-cs"/>
              </a:rPr>
              <a:t>non-Levitical priesthood. </a:t>
            </a:r>
          </a:p>
          <a:p>
            <a:pPr marL="401638"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u="none" kern="1200" dirty="0">
                <a:solidFill>
                  <a:schemeClr val="tx1"/>
                </a:solidFill>
                <a:effectLst/>
                <a:latin typeface="+mn-lt"/>
                <a:ea typeface="+mn-ea"/>
                <a:cs typeface="+mn-cs"/>
              </a:rPr>
              <a:t>As such he could be </a:t>
            </a:r>
            <a:r>
              <a:rPr lang="en-US" sz="1200" b="0" i="1" u="sng" kern="1200" dirty="0">
                <a:solidFill>
                  <a:schemeClr val="tx1"/>
                </a:solidFill>
                <a:effectLst/>
                <a:latin typeface="+mn-lt"/>
                <a:ea typeface="+mn-ea"/>
                <a:cs typeface="+mn-cs"/>
              </a:rPr>
              <a:t>a type of both David and Jesus </a:t>
            </a:r>
            <a:r>
              <a:rPr lang="en-US" sz="1200" b="0" i="1" u="none" kern="1200" dirty="0">
                <a:solidFill>
                  <a:schemeClr val="tx1"/>
                </a:solidFill>
                <a:effectLst/>
                <a:latin typeface="+mn-lt"/>
                <a:ea typeface="+mn-ea"/>
                <a:cs typeface="+mn-cs"/>
              </a:rPr>
              <a:t>who were both called priests yet not in the Levitical line (2 Sam. 6:12-15; Psa. 110:4; Heb. 7:1-8:6).</a:t>
            </a:r>
            <a:endParaRPr lang="en-US" sz="1200" b="0" u="non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t>108</a:t>
            </a:fld>
            <a:endParaRPr lang="en-US"/>
          </a:p>
        </p:txBody>
      </p:sp>
    </p:spTree>
    <p:extLst>
      <p:ext uri="{BB962C8B-B14F-4D97-AF65-F5344CB8AC3E}">
        <p14:creationId xmlns:p14="http://schemas.microsoft.com/office/powerpoint/2010/main" val="289476526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sz="1200" b="1" u="none" kern="1200" dirty="0">
                <a:solidFill>
                  <a:schemeClr val="tx1"/>
                </a:solidFill>
                <a:effectLst/>
                <a:latin typeface="+mn-lt"/>
                <a:ea typeface="+mn-ea"/>
                <a:cs typeface="+mn-cs"/>
              </a:rPr>
              <a:t>God made three significant promises to Abraham (Genesis 12:1-3; 13:14-17; 15:1-21; 17:1-27; and 22:15-18) </a:t>
            </a:r>
          </a:p>
          <a:p>
            <a:pPr lvl="1"/>
            <a:r>
              <a:rPr lang="en-US" dirty="0"/>
              <a:t>Abram was 75 years old</a:t>
            </a:r>
          </a:p>
          <a:p>
            <a:pPr lvl="1"/>
            <a:endParaRPr lang="en-US" dirty="0"/>
          </a:p>
          <a:p>
            <a:pPr marL="234950" lvl="1" indent="0">
              <a:buNone/>
            </a:pPr>
            <a:r>
              <a:rPr lang="en-US" i="1" dirty="0"/>
              <a:t>Note to self: See chart on page 35 of Paul Enns’ “Moody Handbook of Theology</a:t>
            </a:r>
            <a:r>
              <a:rPr lang="en-US" dirty="0"/>
              <a:t>.”</a:t>
            </a:r>
          </a:p>
        </p:txBody>
      </p:sp>
      <p:sp>
        <p:nvSpPr>
          <p:cNvPr id="4" name="Slide Number Placeholder 3"/>
          <p:cNvSpPr>
            <a:spLocks noGrp="1"/>
          </p:cNvSpPr>
          <p:nvPr>
            <p:ph type="sldNum" sz="quarter" idx="10"/>
          </p:nvPr>
        </p:nvSpPr>
        <p:spPr/>
        <p:txBody>
          <a:bodyPr/>
          <a:lstStyle/>
          <a:p>
            <a:fld id="{FF643747-4F18-4CEE-B9DD-781E2F2EBDA0}" type="slidenum">
              <a:rPr lang="en-US" smtClean="0"/>
              <a:pPr/>
              <a:t>109</a:t>
            </a:fld>
            <a:endParaRPr lang="en-US"/>
          </a:p>
        </p:txBody>
      </p:sp>
      <p:sp>
        <p:nvSpPr>
          <p:cNvPr id="7" name="Slide Image Placeholder 6"/>
          <p:cNvSpPr>
            <a:spLocks noGrp="1" noRot="1" noChangeAspect="1"/>
          </p:cNvSpPr>
          <p:nvPr>
            <p:ph type="sldImg"/>
          </p:nvPr>
        </p:nvSpPr>
        <p:spPr>
          <a:xfrm>
            <a:off x="1817688" y="608013"/>
            <a:ext cx="3362325" cy="1890712"/>
          </a:xfrm>
        </p:spPr>
      </p:sp>
    </p:spTree>
    <p:extLst>
      <p:ext uri="{BB962C8B-B14F-4D97-AF65-F5344CB8AC3E}">
        <p14:creationId xmlns:p14="http://schemas.microsoft.com/office/powerpoint/2010/main" val="183378803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sz="1200" b="1" u="none" kern="1200" dirty="0">
                <a:solidFill>
                  <a:schemeClr val="tx1"/>
                </a:solidFill>
                <a:effectLst/>
                <a:latin typeface="+mn-lt"/>
                <a:ea typeface="+mn-ea"/>
                <a:cs typeface="+mn-cs"/>
              </a:rPr>
              <a:t>The Promise of a Great Land</a:t>
            </a:r>
          </a:p>
          <a:p>
            <a:r>
              <a:rPr lang="en-US" sz="1200" b="1" u="none" kern="1200" dirty="0">
                <a:solidFill>
                  <a:schemeClr val="tx1"/>
                </a:solidFill>
                <a:effectLst/>
                <a:latin typeface="+mn-lt"/>
                <a:ea typeface="+mn-ea"/>
                <a:cs typeface="+mn-cs"/>
              </a:rPr>
              <a:t>God called Abraham from Ur of the Chaldees to a specific land that He would give him (12:1, 7). </a:t>
            </a:r>
          </a:p>
          <a:p>
            <a:r>
              <a:rPr lang="en-US" sz="1200" b="1" u="none" kern="1200" dirty="0">
                <a:solidFill>
                  <a:schemeClr val="tx1"/>
                </a:solidFill>
                <a:effectLst/>
                <a:latin typeface="+mn-lt"/>
                <a:ea typeface="+mn-ea"/>
                <a:cs typeface="+mn-cs"/>
              </a:rPr>
              <a:t> </a:t>
            </a:r>
          </a:p>
          <a:p>
            <a:r>
              <a:rPr lang="en-US" sz="1200" b="1" u="none" kern="1200" dirty="0">
                <a:solidFill>
                  <a:schemeClr val="tx1"/>
                </a:solidFill>
                <a:effectLst/>
                <a:latin typeface="+mn-lt"/>
                <a:ea typeface="+mn-ea"/>
                <a:cs typeface="+mn-cs"/>
              </a:rPr>
              <a:t>This promise is reiterated in Genesis 13:14–18 after Lot chooses his land; its dimensions are given in Genesis 15:18–21. </a:t>
            </a:r>
          </a:p>
          <a:p>
            <a:endParaRPr lang="en-US" sz="1200" b="1" u="none" kern="1200" dirty="0">
              <a:solidFill>
                <a:schemeClr val="tx1"/>
              </a:solidFill>
              <a:effectLst/>
              <a:latin typeface="+mn-lt"/>
              <a:ea typeface="+mn-ea"/>
              <a:cs typeface="+mn-cs"/>
            </a:endParaRPr>
          </a:p>
          <a:p>
            <a:r>
              <a:rPr lang="en-US" sz="1200" b="1" u="none" kern="1200" dirty="0">
                <a:solidFill>
                  <a:schemeClr val="tx1"/>
                </a:solidFill>
                <a:effectLst/>
                <a:latin typeface="+mn-lt"/>
                <a:ea typeface="+mn-ea"/>
                <a:cs typeface="+mn-cs"/>
              </a:rPr>
              <a:t>Abram’s fourth generation (twelve tribes of Israel) would return to the Promised Land after a period of enslavement (15:13-14).</a:t>
            </a:r>
          </a:p>
        </p:txBody>
      </p:sp>
      <p:sp>
        <p:nvSpPr>
          <p:cNvPr id="4" name="Slide Number Placeholder 3"/>
          <p:cNvSpPr>
            <a:spLocks noGrp="1"/>
          </p:cNvSpPr>
          <p:nvPr>
            <p:ph type="sldNum" sz="quarter" idx="10"/>
          </p:nvPr>
        </p:nvSpPr>
        <p:spPr/>
        <p:txBody>
          <a:bodyPr/>
          <a:lstStyle/>
          <a:p>
            <a:fld id="{FF643747-4F18-4CEE-B9DD-781E2F2EBDA0}" type="slidenum">
              <a:rPr lang="en-US" smtClean="0"/>
              <a:pPr/>
              <a:t>110</a:t>
            </a:fld>
            <a:endParaRPr lang="en-US"/>
          </a:p>
        </p:txBody>
      </p:sp>
      <p:sp>
        <p:nvSpPr>
          <p:cNvPr id="7" name="Slide Image Placeholder 6"/>
          <p:cNvSpPr>
            <a:spLocks noGrp="1" noRot="1" noChangeAspect="1"/>
          </p:cNvSpPr>
          <p:nvPr>
            <p:ph type="sldImg"/>
          </p:nvPr>
        </p:nvSpPr>
        <p:spPr>
          <a:xfrm>
            <a:off x="1817688" y="608013"/>
            <a:ext cx="3362325" cy="1890712"/>
          </a:xfrm>
        </p:spPr>
      </p:sp>
    </p:spTree>
    <p:extLst>
      <p:ext uri="{BB962C8B-B14F-4D97-AF65-F5344CB8AC3E}">
        <p14:creationId xmlns:p14="http://schemas.microsoft.com/office/powerpoint/2010/main" val="402316875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7688" y="608013"/>
            <a:ext cx="3362325" cy="1890712"/>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sng" dirty="0">
                <a:solidFill>
                  <a:srgbClr val="533205"/>
                </a:solidFill>
              </a:rPr>
              <a:t>Q: What would you do if God told you to sell your house and start driving…he’d tell you where to go later…?</a:t>
            </a:r>
          </a:p>
          <a:p>
            <a:pPr marL="401638"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533205"/>
                </a:solidFill>
              </a:rPr>
              <a:t>That’s what it was like when God called Abraham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srgbClr val="533205"/>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kern="1200" baseline="0" dirty="0">
                <a:solidFill>
                  <a:schemeClr val="tx1"/>
                </a:solidFill>
                <a:latin typeface="+mn-lt"/>
                <a:ea typeface="+mn-ea"/>
                <a:cs typeface="+mn-cs"/>
              </a:rPr>
              <a:t>Genesis 12:1</a:t>
            </a:r>
            <a:r>
              <a:rPr lang="en-US" sz="1200" b="0" i="0" u="none" strike="noStrike" kern="1200" baseline="0" dirty="0">
                <a:solidFill>
                  <a:schemeClr val="tx1"/>
                </a:solidFill>
                <a:latin typeface="+mn-lt"/>
                <a:ea typeface="+mn-ea"/>
                <a:cs typeface="+mn-cs"/>
              </a:rPr>
              <a:t> The LORD had said to Abram, "</a:t>
            </a:r>
            <a:r>
              <a:rPr lang="en-US" sz="1200" b="0" i="0" u="sng" strike="noStrike" kern="1200" baseline="0" dirty="0">
                <a:solidFill>
                  <a:schemeClr val="tx1"/>
                </a:solidFill>
                <a:latin typeface="+mn-lt"/>
                <a:ea typeface="+mn-ea"/>
                <a:cs typeface="+mn-cs"/>
              </a:rPr>
              <a:t>Leave your country</a:t>
            </a:r>
            <a:r>
              <a:rPr lang="en-US" sz="1200" b="0" i="0" u="none" strike="noStrike" kern="1200" baseline="0" dirty="0">
                <a:solidFill>
                  <a:schemeClr val="tx1"/>
                </a:solidFill>
                <a:latin typeface="+mn-lt"/>
                <a:ea typeface="+mn-ea"/>
                <a:cs typeface="+mn-cs"/>
              </a:rPr>
              <a:t>, your people and your father's household and </a:t>
            </a:r>
            <a:r>
              <a:rPr lang="en-US" sz="1200" b="0" i="0" u="sng" strike="noStrike" kern="1200" baseline="0" dirty="0">
                <a:solidFill>
                  <a:schemeClr val="tx1"/>
                </a:solidFill>
                <a:latin typeface="+mn-lt"/>
                <a:ea typeface="+mn-ea"/>
                <a:cs typeface="+mn-cs"/>
              </a:rPr>
              <a:t>go to the land I will show you</a:t>
            </a:r>
            <a:r>
              <a:rPr lang="en-US" sz="1200" b="0" i="0" u="none" strike="noStrike" kern="1200" baseline="0" dirty="0">
                <a:solidFill>
                  <a:schemeClr val="tx1"/>
                </a:solidFill>
                <a:latin typeface="+mn-lt"/>
                <a:ea typeface="+mn-ea"/>
                <a:cs typeface="+mn-cs"/>
              </a:rPr>
              <a:t>.</a:t>
            </a:r>
            <a:endParaRPr lang="en-US" sz="1200" dirty="0">
              <a:solidFill>
                <a:srgbClr val="533205"/>
              </a:solidFill>
            </a:endParaRPr>
          </a:p>
          <a:p>
            <a:endParaRPr lang="en-US" dirty="0"/>
          </a:p>
        </p:txBody>
      </p:sp>
      <p:sp>
        <p:nvSpPr>
          <p:cNvPr id="4" name="Slide Number Placeholder 3"/>
          <p:cNvSpPr>
            <a:spLocks noGrp="1"/>
          </p:cNvSpPr>
          <p:nvPr>
            <p:ph type="sldNum" sz="quarter" idx="10"/>
          </p:nvPr>
        </p:nvSpPr>
        <p:spPr/>
        <p:txBody>
          <a:bodyPr/>
          <a:lstStyle/>
          <a:p>
            <a:fld id="{FF643747-4F18-4CEE-B9DD-781E2F2EBDA0}" type="slidenum">
              <a:rPr lang="en-US" smtClean="0"/>
              <a:t>111</a:t>
            </a:fld>
            <a:endParaRPr lang="en-US"/>
          </a:p>
        </p:txBody>
      </p:sp>
    </p:spTree>
    <p:extLst>
      <p:ext uri="{BB962C8B-B14F-4D97-AF65-F5344CB8AC3E}">
        <p14:creationId xmlns:p14="http://schemas.microsoft.com/office/powerpoint/2010/main" val="1992491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r>
              <a:rPr lang="en-US" dirty="0"/>
              <a:t>Course completion at www.taylornotes.info (“Local Classes” page)</a:t>
            </a:r>
          </a:p>
        </p:txBody>
      </p:sp>
      <p:sp>
        <p:nvSpPr>
          <p:cNvPr id="4" name="Slide Number Placeholder 3"/>
          <p:cNvSpPr>
            <a:spLocks noGrp="1"/>
          </p:cNvSpPr>
          <p:nvPr>
            <p:ph type="sldNum" sz="quarter" idx="10"/>
          </p:nvPr>
        </p:nvSpPr>
        <p:spPr/>
        <p:txBody>
          <a:bodyPr/>
          <a:lstStyle/>
          <a:p>
            <a:fld id="{FF643747-4F18-4CEE-B9DD-781E2F2EBDA0}" type="slidenum">
              <a:rPr lang="en-US" smtClean="0"/>
              <a:t>11</a:t>
            </a:fld>
            <a:endParaRPr lang="en-US"/>
          </a:p>
        </p:txBody>
      </p:sp>
    </p:spTree>
    <p:extLst>
      <p:ext uri="{BB962C8B-B14F-4D97-AF65-F5344CB8AC3E}">
        <p14:creationId xmlns:p14="http://schemas.microsoft.com/office/powerpoint/2010/main" val="402975789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xfrm>
            <a:off x="1817688" y="608013"/>
            <a:ext cx="3362325" cy="1890712"/>
          </a:xfrm>
          <a:ln/>
        </p:spPr>
      </p:sp>
      <p:sp>
        <p:nvSpPr>
          <p:cNvPr id="75779" name="Notes Placeholder 2"/>
          <p:cNvSpPr>
            <a:spLocks noGrp="1"/>
          </p:cNvSpPr>
          <p:nvPr>
            <p:ph type="body" idx="1"/>
          </p:nvPr>
        </p:nvSpPr>
        <p:spPr>
          <a:noFill/>
          <a:ln/>
        </p:spPr>
        <p:txBody>
          <a:bodyPr/>
          <a:lstStyle/>
          <a:p>
            <a:pPr eaLnBrk="1" hangingPunct="1"/>
            <a:endParaRPr lang="en-US" dirty="0"/>
          </a:p>
          <a:p>
            <a:r>
              <a:rPr lang="en-US" dirty="0"/>
              <a:t>He was 75 years old and living in the </a:t>
            </a:r>
            <a:r>
              <a:rPr lang="en-US" u="sng" dirty="0"/>
              <a:t>Ur of Chaldeans </a:t>
            </a:r>
            <a:r>
              <a:rPr lang="en-US" dirty="0"/>
              <a:t>when he was called by God to leave his home, his family, and his people, and go to a place that would be revealed to him later (Gen. 12:1). </a:t>
            </a:r>
          </a:p>
          <a:p>
            <a:endParaRPr lang="en-US" dirty="0"/>
          </a:p>
          <a:p>
            <a:r>
              <a:rPr lang="en-US" dirty="0"/>
              <a:t>Q: Why do you suppose God didn't tell him where he was to go. Wouldn't that have made more sense?</a:t>
            </a:r>
          </a:p>
          <a:p>
            <a:pPr lvl="1"/>
            <a:r>
              <a:rPr lang="en-US" b="1" dirty="0">
                <a:solidFill>
                  <a:srgbClr val="FF0000"/>
                </a:solidFill>
              </a:rPr>
              <a:t>God wanted Abram to </a:t>
            </a:r>
            <a:r>
              <a:rPr lang="en-US" b="1" u="sng" dirty="0">
                <a:solidFill>
                  <a:srgbClr val="FF0000"/>
                </a:solidFill>
              </a:rPr>
              <a:t>trust</a:t>
            </a:r>
            <a:r>
              <a:rPr lang="en-US" b="1" dirty="0">
                <a:solidFill>
                  <a:srgbClr val="FF0000"/>
                </a:solidFill>
              </a:rPr>
              <a:t> him completely! …and Abraham obeyed God!</a:t>
            </a:r>
          </a:p>
          <a:p>
            <a:pPr lvl="1"/>
            <a:endParaRPr lang="en-US" b="1" dirty="0">
              <a:solidFill>
                <a:srgbClr val="FF0000"/>
              </a:solidFill>
            </a:endParaRPr>
          </a:p>
          <a:p>
            <a:pPr eaLnBrk="1" hangingPunct="1"/>
            <a:r>
              <a:rPr lang="en-US" dirty="0"/>
              <a:t>Ur</a:t>
            </a:r>
            <a:r>
              <a:rPr lang="en-US" dirty="0">
                <a:sym typeface="Wingdings" panose="05000000000000000000" pitchFamily="2" charset="2"/>
              </a:rPr>
              <a:t> Haran   Canaan (Land of Israel)</a:t>
            </a:r>
          </a:p>
          <a:p>
            <a:pPr eaLnBrk="1" hangingPunct="1"/>
            <a:r>
              <a:rPr lang="en-US" dirty="0">
                <a:sym typeface="Wingdings" panose="05000000000000000000" pitchFamily="2" charset="2"/>
              </a:rPr>
              <a:t>Via fertile crescent</a:t>
            </a:r>
          </a:p>
          <a:p>
            <a:pPr eaLnBrk="1" hangingPunct="1"/>
            <a:r>
              <a:rPr lang="en-US" dirty="0">
                <a:sym typeface="Wingdings" panose="05000000000000000000" pitchFamily="2" charset="2"/>
              </a:rPr>
              <a:t>Not directly (Lawrence of Arabia)</a:t>
            </a:r>
            <a:endParaRPr lang="en-US" dirty="0"/>
          </a:p>
        </p:txBody>
      </p:sp>
      <p:sp>
        <p:nvSpPr>
          <p:cNvPr id="75780" name="Slide Number Placeholder 3"/>
          <p:cNvSpPr>
            <a:spLocks noGrp="1"/>
          </p:cNvSpPr>
          <p:nvPr>
            <p:ph type="sldNum" sz="quarter" idx="5"/>
          </p:nvPr>
        </p:nvSpPr>
        <p:spPr>
          <a:noFill/>
        </p:spPr>
        <p:txBody>
          <a:bodyPr/>
          <a:lstStyle/>
          <a:p>
            <a:fld id="{60A0EABE-C927-497C-A5F5-C33A7D887C51}" type="slidenum">
              <a:rPr lang="en-US"/>
              <a:pPr/>
              <a:t>112</a:t>
            </a:fld>
            <a:endParaRPr lang="en-US"/>
          </a:p>
        </p:txBody>
      </p:sp>
      <p:sp>
        <p:nvSpPr>
          <p:cNvPr id="5" name="Header Placeholder 4"/>
          <p:cNvSpPr>
            <a:spLocks noGrp="1"/>
          </p:cNvSpPr>
          <p:nvPr>
            <p:ph type="hdr" sz="quarter" idx="10"/>
          </p:nvPr>
        </p:nvSpPr>
        <p:spPr/>
        <p:txBody>
          <a:bodyPr/>
          <a:lstStyle/>
          <a:p>
            <a:r>
              <a:rPr lang="en-US"/>
              <a:t>Part 4 Period of Patriarchs</a:t>
            </a:r>
          </a:p>
        </p:txBody>
      </p:sp>
    </p:spTree>
    <p:extLst>
      <p:ext uri="{BB962C8B-B14F-4D97-AF65-F5344CB8AC3E}">
        <p14:creationId xmlns:p14="http://schemas.microsoft.com/office/powerpoint/2010/main" val="171571168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xfrm>
            <a:off x="1817688" y="608013"/>
            <a:ext cx="3362325" cy="1890712"/>
          </a:xfrm>
          <a:ln/>
        </p:spPr>
      </p:sp>
      <p:sp>
        <p:nvSpPr>
          <p:cNvPr id="75779" name="Notes Placeholder 2"/>
          <p:cNvSpPr>
            <a:spLocks noGrp="1"/>
          </p:cNvSpPr>
          <p:nvPr>
            <p:ph type="body" idx="1"/>
          </p:nvPr>
        </p:nvSpPr>
        <p:spPr>
          <a:noFill/>
          <a:ln/>
        </p:spPr>
        <p:txBody>
          <a:bodyPr/>
          <a:lstStyle/>
          <a:p>
            <a:pPr eaLnBrk="1" hangingPunct="1"/>
            <a:r>
              <a:rPr lang="en-US" dirty="0"/>
              <a:t>TODAY’S NATIONS</a:t>
            </a:r>
          </a:p>
          <a:p>
            <a:pPr lvl="1" eaLnBrk="1" hangingPunct="1"/>
            <a:r>
              <a:rPr lang="en-US" dirty="0"/>
              <a:t>Iraq </a:t>
            </a:r>
            <a:r>
              <a:rPr lang="en-US" dirty="0">
                <a:sym typeface="Wingdings" panose="05000000000000000000" pitchFamily="2" charset="2"/>
              </a:rPr>
              <a:t> Syria  Lebanon  Canaan (Israel)</a:t>
            </a:r>
            <a:endParaRPr lang="en-US" dirty="0"/>
          </a:p>
        </p:txBody>
      </p:sp>
      <p:sp>
        <p:nvSpPr>
          <p:cNvPr id="75780" name="Slide Number Placeholder 3"/>
          <p:cNvSpPr>
            <a:spLocks noGrp="1"/>
          </p:cNvSpPr>
          <p:nvPr>
            <p:ph type="sldNum" sz="quarter" idx="5"/>
          </p:nvPr>
        </p:nvSpPr>
        <p:spPr>
          <a:noFill/>
        </p:spPr>
        <p:txBody>
          <a:bodyPr/>
          <a:lstStyle/>
          <a:p>
            <a:fld id="{60A0EABE-C927-497C-A5F5-C33A7D887C51}" type="slidenum">
              <a:rPr lang="en-US"/>
              <a:pPr/>
              <a:t>113</a:t>
            </a:fld>
            <a:endParaRPr lang="en-US"/>
          </a:p>
        </p:txBody>
      </p:sp>
      <p:sp>
        <p:nvSpPr>
          <p:cNvPr id="5" name="Header Placeholder 4"/>
          <p:cNvSpPr>
            <a:spLocks noGrp="1"/>
          </p:cNvSpPr>
          <p:nvPr>
            <p:ph type="hdr" sz="quarter" idx="10"/>
          </p:nvPr>
        </p:nvSpPr>
        <p:spPr/>
        <p:txBody>
          <a:bodyPr/>
          <a:lstStyle/>
          <a:p>
            <a:r>
              <a:rPr lang="en-US"/>
              <a:t>Part 4 Period of Patriarchs</a:t>
            </a:r>
          </a:p>
        </p:txBody>
      </p:sp>
    </p:spTree>
    <p:extLst>
      <p:ext uri="{BB962C8B-B14F-4D97-AF65-F5344CB8AC3E}">
        <p14:creationId xmlns:p14="http://schemas.microsoft.com/office/powerpoint/2010/main" val="393463947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p:txBody>
          <a:bodyPr/>
          <a:lstStyle/>
          <a:p>
            <a:fld id="{97B1396D-5C9F-41F5-A969-812C74C396E8}" type="slidenum">
              <a:rPr lang="en-US" smtClean="0"/>
              <a:pPr/>
              <a:t>114</a:t>
            </a:fld>
            <a:endParaRPr lang="en-US"/>
          </a:p>
        </p:txBody>
      </p:sp>
      <p:sp>
        <p:nvSpPr>
          <p:cNvPr id="55300" name="Rectangle 3"/>
          <p:cNvSpPr>
            <a:spLocks noGrp="1" noChangeArrowheads="1"/>
          </p:cNvSpPr>
          <p:nvPr>
            <p:ph type="body" idx="1"/>
          </p:nvPr>
        </p:nvSpPr>
        <p:spPr/>
        <p:txBody>
          <a:bodyPr/>
          <a:lstStyle/>
          <a:p>
            <a:r>
              <a:rPr lang="en-US" dirty="0"/>
              <a:t>“A GREAT LAND”</a:t>
            </a:r>
          </a:p>
          <a:p>
            <a:r>
              <a:rPr lang="en-US" dirty="0"/>
              <a:t>Genesis 15:18-21</a:t>
            </a:r>
          </a:p>
          <a:p>
            <a:pPr lvl="1"/>
            <a:r>
              <a:rPr lang="en-US" b="0" i="1" u="none" strike="noStrike" kern="1200" baseline="30000" dirty="0">
                <a:solidFill>
                  <a:schemeClr val="tx1"/>
                </a:solidFill>
                <a:latin typeface="+mn-lt"/>
                <a:ea typeface="+mn-ea"/>
                <a:cs typeface="+mn-cs"/>
              </a:rPr>
              <a:t>8</a:t>
            </a:r>
            <a:r>
              <a:rPr lang="en-US" b="0" i="1" u="none" strike="noStrike" kern="1200" baseline="0" dirty="0">
                <a:solidFill>
                  <a:schemeClr val="tx1"/>
                </a:solidFill>
                <a:latin typeface="+mn-lt"/>
                <a:ea typeface="+mn-ea"/>
                <a:cs typeface="+mn-cs"/>
              </a:rPr>
              <a:t> On that day the LORD made a covenant with Abram and said, "To your descendants I give this land, from the </a:t>
            </a:r>
            <a:r>
              <a:rPr lang="en-US" b="0" i="1" u="sng" strike="noStrike" kern="1200" baseline="0" dirty="0">
                <a:solidFill>
                  <a:schemeClr val="tx1"/>
                </a:solidFill>
                <a:latin typeface="+mn-lt"/>
                <a:ea typeface="+mn-ea"/>
                <a:cs typeface="+mn-cs"/>
              </a:rPr>
              <a:t>Wadi</a:t>
            </a:r>
            <a:r>
              <a:rPr lang="en-US" b="0" i="1" u="sng" strike="noStrike" kern="1200" baseline="30000" dirty="0">
                <a:solidFill>
                  <a:schemeClr val="tx1"/>
                </a:solidFill>
                <a:latin typeface="+mn-lt"/>
                <a:ea typeface="+mn-ea"/>
                <a:cs typeface="+mn-cs"/>
              </a:rPr>
              <a:t> </a:t>
            </a:r>
            <a:r>
              <a:rPr lang="en-US" b="0" i="1" u="sng" strike="noStrike" kern="1200" baseline="0" dirty="0">
                <a:solidFill>
                  <a:schemeClr val="tx1"/>
                </a:solidFill>
                <a:latin typeface="+mn-lt"/>
                <a:ea typeface="+mn-ea"/>
                <a:cs typeface="+mn-cs"/>
              </a:rPr>
              <a:t>of Egypt </a:t>
            </a:r>
            <a:r>
              <a:rPr lang="en-US" b="0" i="1" u="none" strike="noStrike" kern="1200" baseline="0" dirty="0">
                <a:solidFill>
                  <a:schemeClr val="tx1"/>
                </a:solidFill>
                <a:latin typeface="+mn-lt"/>
                <a:ea typeface="+mn-ea"/>
                <a:cs typeface="+mn-cs"/>
              </a:rPr>
              <a:t>to the </a:t>
            </a:r>
            <a:r>
              <a:rPr lang="en-US" b="0" i="1" u="sng" strike="noStrike" kern="1200" baseline="0" dirty="0">
                <a:solidFill>
                  <a:schemeClr val="tx1"/>
                </a:solidFill>
                <a:latin typeface="+mn-lt"/>
                <a:ea typeface="+mn-ea"/>
                <a:cs typeface="+mn-cs"/>
              </a:rPr>
              <a:t>great river, the Euphrates </a:t>
            </a:r>
            <a:r>
              <a:rPr lang="en-US" b="0" i="1" u="none" strike="noStrike" kern="1200" baseline="0" dirty="0">
                <a:solidFill>
                  <a:schemeClr val="tx1"/>
                </a:solidFill>
                <a:latin typeface="+mn-lt"/>
                <a:ea typeface="+mn-ea"/>
                <a:cs typeface="+mn-cs"/>
              </a:rPr>
              <a:t>--</a:t>
            </a:r>
            <a:r>
              <a:rPr lang="en-US" b="0" i="1" u="none" strike="noStrike" kern="1200" baseline="30000" dirty="0">
                <a:solidFill>
                  <a:schemeClr val="tx1"/>
                </a:solidFill>
                <a:latin typeface="+mn-lt"/>
                <a:ea typeface="+mn-ea"/>
                <a:cs typeface="+mn-cs"/>
              </a:rPr>
              <a:t>19</a:t>
            </a:r>
            <a:r>
              <a:rPr lang="en-US" b="0" i="1" u="none" strike="noStrike" kern="1200" baseline="0" dirty="0">
                <a:solidFill>
                  <a:schemeClr val="tx1"/>
                </a:solidFill>
                <a:latin typeface="+mn-lt"/>
                <a:ea typeface="+mn-ea"/>
                <a:cs typeface="+mn-cs"/>
              </a:rPr>
              <a:t> the land of the Kenites, </a:t>
            </a:r>
            <a:r>
              <a:rPr lang="en-US" b="0" i="1" u="none" strike="noStrike" kern="1200" baseline="0" dirty="0" err="1">
                <a:solidFill>
                  <a:schemeClr val="tx1"/>
                </a:solidFill>
                <a:latin typeface="+mn-lt"/>
                <a:ea typeface="+mn-ea"/>
                <a:cs typeface="+mn-cs"/>
              </a:rPr>
              <a:t>Kenizzites</a:t>
            </a:r>
            <a:r>
              <a:rPr lang="en-US" b="0" i="1" u="none" strike="noStrike" kern="1200" baseline="0" dirty="0">
                <a:solidFill>
                  <a:schemeClr val="tx1"/>
                </a:solidFill>
                <a:latin typeface="+mn-lt"/>
                <a:ea typeface="+mn-ea"/>
                <a:cs typeface="+mn-cs"/>
              </a:rPr>
              <a:t>, </a:t>
            </a:r>
            <a:r>
              <a:rPr lang="en-US" b="0" i="1" u="none" strike="noStrike" kern="1200" baseline="0" dirty="0" err="1">
                <a:solidFill>
                  <a:schemeClr val="tx1"/>
                </a:solidFill>
                <a:latin typeface="+mn-lt"/>
                <a:ea typeface="+mn-ea"/>
                <a:cs typeface="+mn-cs"/>
              </a:rPr>
              <a:t>Kadmonites</a:t>
            </a:r>
            <a:r>
              <a:rPr lang="en-US" b="0" i="1" u="none" strike="noStrike" kern="1200" baseline="0" dirty="0">
                <a:solidFill>
                  <a:schemeClr val="tx1"/>
                </a:solidFill>
                <a:latin typeface="+mn-lt"/>
                <a:ea typeface="+mn-ea"/>
                <a:cs typeface="+mn-cs"/>
              </a:rPr>
              <a:t>, </a:t>
            </a:r>
            <a:r>
              <a:rPr lang="en-US" b="0" i="1" u="none" strike="noStrike" kern="1200" baseline="30000" dirty="0">
                <a:solidFill>
                  <a:schemeClr val="tx1"/>
                </a:solidFill>
                <a:latin typeface="+mn-lt"/>
                <a:ea typeface="+mn-ea"/>
                <a:cs typeface="+mn-cs"/>
              </a:rPr>
              <a:t>20</a:t>
            </a:r>
            <a:r>
              <a:rPr lang="en-US" b="0" i="1" u="none" strike="noStrike" kern="1200" baseline="0" dirty="0">
                <a:solidFill>
                  <a:schemeClr val="tx1"/>
                </a:solidFill>
                <a:latin typeface="+mn-lt"/>
                <a:ea typeface="+mn-ea"/>
                <a:cs typeface="+mn-cs"/>
              </a:rPr>
              <a:t> Hittites, Perizzites, </a:t>
            </a:r>
            <a:r>
              <a:rPr lang="en-US" b="0" i="1" u="none" strike="noStrike" kern="1200" baseline="0" dirty="0" err="1">
                <a:solidFill>
                  <a:schemeClr val="tx1"/>
                </a:solidFill>
                <a:latin typeface="+mn-lt"/>
                <a:ea typeface="+mn-ea"/>
                <a:cs typeface="+mn-cs"/>
              </a:rPr>
              <a:t>Rephaites</a:t>
            </a:r>
            <a:r>
              <a:rPr lang="en-US" b="0" i="1" u="none" strike="noStrike" kern="1200" baseline="0" dirty="0">
                <a:solidFill>
                  <a:schemeClr val="tx1"/>
                </a:solidFill>
                <a:latin typeface="+mn-lt"/>
                <a:ea typeface="+mn-ea"/>
                <a:cs typeface="+mn-cs"/>
              </a:rPr>
              <a:t>, </a:t>
            </a:r>
            <a:r>
              <a:rPr lang="en-US" b="0" i="1" u="none" strike="noStrike" kern="1200" baseline="30000" dirty="0">
                <a:solidFill>
                  <a:schemeClr val="tx1"/>
                </a:solidFill>
                <a:latin typeface="+mn-lt"/>
                <a:ea typeface="+mn-ea"/>
                <a:cs typeface="+mn-cs"/>
              </a:rPr>
              <a:t>21</a:t>
            </a:r>
            <a:r>
              <a:rPr lang="en-US" b="0" i="1" u="none" strike="noStrike" kern="1200" baseline="0" dirty="0">
                <a:solidFill>
                  <a:schemeClr val="tx1"/>
                </a:solidFill>
                <a:latin typeface="+mn-lt"/>
                <a:ea typeface="+mn-ea"/>
                <a:cs typeface="+mn-cs"/>
              </a:rPr>
              <a:t> Amorites, Canaanites, Girgashites and Jebusites." (Gen. 15:18-21 NIV)</a:t>
            </a:r>
            <a:endParaRPr lang="en-US" i="1" dirty="0"/>
          </a:p>
          <a:p>
            <a:pPr lvl="1"/>
            <a:endParaRPr lang="en-US" i="1" dirty="0"/>
          </a:p>
          <a:p>
            <a:endParaRPr lang="en-US" dirty="0"/>
          </a:p>
          <a:p>
            <a:endParaRPr lang="en-US" dirty="0"/>
          </a:p>
          <a:p>
            <a:pPr marL="0" indent="0">
              <a:buNone/>
            </a:pPr>
            <a:r>
              <a:rPr lang="en-US" sz="700" dirty="0">
                <a:solidFill>
                  <a:schemeClr val="tx1">
                    <a:lumMod val="50000"/>
                  </a:schemeClr>
                </a:solidFill>
              </a:rPr>
              <a:t>Source: Gary Cohen and Salem </a:t>
            </a:r>
            <a:r>
              <a:rPr lang="en-US" sz="700" dirty="0" err="1">
                <a:solidFill>
                  <a:schemeClr val="tx1">
                    <a:lumMod val="50000"/>
                  </a:schemeClr>
                </a:solidFill>
              </a:rPr>
              <a:t>Kirban</a:t>
            </a:r>
            <a:r>
              <a:rPr lang="en-US" sz="700" dirty="0">
                <a:solidFill>
                  <a:schemeClr val="tx1">
                    <a:lumMod val="50000"/>
                  </a:schemeClr>
                </a:solidFill>
              </a:rPr>
              <a:t>, “Revelation Visualized.” P. 35</a:t>
            </a:r>
          </a:p>
          <a:p>
            <a:endParaRPr lang="en-US" dirty="0"/>
          </a:p>
        </p:txBody>
      </p:sp>
      <p:sp>
        <p:nvSpPr>
          <p:cNvPr id="5" name="Header Placeholder 4"/>
          <p:cNvSpPr>
            <a:spLocks noGrp="1"/>
          </p:cNvSpPr>
          <p:nvPr>
            <p:ph type="hdr" sz="quarter" idx="10"/>
          </p:nvPr>
        </p:nvSpPr>
        <p:spPr/>
        <p:txBody>
          <a:bodyPr/>
          <a:lstStyle/>
          <a:p>
            <a:r>
              <a:rPr lang="en-US"/>
              <a:t>Part 4 Period of Patriarchs</a:t>
            </a:r>
          </a:p>
        </p:txBody>
      </p:sp>
      <p:sp>
        <p:nvSpPr>
          <p:cNvPr id="6" name="Slide Image Placeholder 5"/>
          <p:cNvSpPr>
            <a:spLocks noGrp="1" noRot="1" noChangeAspect="1"/>
          </p:cNvSpPr>
          <p:nvPr>
            <p:ph type="sldImg"/>
          </p:nvPr>
        </p:nvSpPr>
        <p:spPr>
          <a:xfrm>
            <a:off x="1817688" y="608013"/>
            <a:ext cx="3362325" cy="1890712"/>
          </a:xfrm>
        </p:spPr>
      </p:sp>
    </p:spTree>
    <p:extLst>
      <p:ext uri="{BB962C8B-B14F-4D97-AF65-F5344CB8AC3E}">
        <p14:creationId xmlns:p14="http://schemas.microsoft.com/office/powerpoint/2010/main" val="323133682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p:txBody>
          <a:bodyPr/>
          <a:lstStyle/>
          <a:p>
            <a:fld id="{B384B885-204C-4817-8332-541661B633F6}" type="slidenum">
              <a:rPr lang="en-US" smtClean="0"/>
              <a:pPr/>
              <a:t>115</a:t>
            </a:fld>
            <a:endParaRPr lang="en-US"/>
          </a:p>
        </p:txBody>
      </p:sp>
      <p:sp>
        <p:nvSpPr>
          <p:cNvPr id="236547" name="Rectangle 3"/>
          <p:cNvSpPr>
            <a:spLocks noGrp="1" noChangeArrowheads="1"/>
          </p:cNvSpPr>
          <p:nvPr>
            <p:ph type="body" idx="1"/>
          </p:nvPr>
        </p:nvSpPr>
        <p:spPr/>
        <p:txBody>
          <a:bodyPr>
            <a:normAutofit fontScale="85000" lnSpcReduction="20000"/>
          </a:bodyPr>
          <a:lstStyle/>
          <a:p>
            <a:r>
              <a:rPr lang="en-US" dirty="0"/>
              <a:t>Canaan: Its original name (Genesis 11:31-32; 12:5-6; 16:3).</a:t>
            </a:r>
          </a:p>
          <a:p>
            <a:r>
              <a:rPr lang="en-US" dirty="0"/>
              <a:t>Israel</a:t>
            </a:r>
          </a:p>
          <a:p>
            <a:pPr lvl="1"/>
            <a:r>
              <a:rPr lang="en-US" dirty="0"/>
              <a:t>The name used from time of Joshua until the time of Christ (Matthew 2:20-21), and up to the Jewish Revolt in A.D. 135. </a:t>
            </a:r>
          </a:p>
          <a:p>
            <a:r>
              <a:rPr lang="en-US" dirty="0"/>
              <a:t>Palestine</a:t>
            </a:r>
          </a:p>
          <a:p>
            <a:pPr lvl="1"/>
            <a:r>
              <a:rPr lang="en-US" dirty="0"/>
              <a:t>Roman Emperor Hadrian renamed the land Palestine (a Latinized name) </a:t>
            </a:r>
          </a:p>
          <a:p>
            <a:pPr lvl="1"/>
            <a:r>
              <a:rPr lang="en-US" dirty="0"/>
              <a:t>He Banned Jewish practices and built a temple to Jupiter </a:t>
            </a:r>
            <a:r>
              <a:rPr lang="en-US" dirty="0" err="1"/>
              <a:t>Capitolinus</a:t>
            </a:r>
            <a:r>
              <a:rPr lang="en-US" dirty="0"/>
              <a:t> on the site of Herod's temple. </a:t>
            </a:r>
          </a:p>
          <a:p>
            <a:pPr lvl="1"/>
            <a:r>
              <a:rPr lang="en-US" dirty="0"/>
              <a:t>Jews revolted</a:t>
            </a:r>
          </a:p>
          <a:p>
            <a:r>
              <a:rPr lang="en-US" dirty="0"/>
              <a:t>Occupants of Palestine from A.D. 135—1917</a:t>
            </a:r>
          </a:p>
          <a:p>
            <a:pPr lvl="1"/>
            <a:r>
              <a:rPr lang="en-US" dirty="0"/>
              <a:t>Romans</a:t>
            </a:r>
          </a:p>
          <a:p>
            <a:pPr lvl="1"/>
            <a:r>
              <a:rPr lang="en-US" dirty="0"/>
              <a:t>Byzantines </a:t>
            </a:r>
          </a:p>
          <a:p>
            <a:pPr lvl="1"/>
            <a:r>
              <a:rPr lang="en-US" dirty="0"/>
              <a:t>Muslims</a:t>
            </a:r>
          </a:p>
          <a:p>
            <a:pPr lvl="1"/>
            <a:r>
              <a:rPr lang="en-US" dirty="0"/>
              <a:t>Crusaders</a:t>
            </a:r>
          </a:p>
          <a:p>
            <a:pPr lvl="1"/>
            <a:r>
              <a:rPr lang="en-US" dirty="0"/>
              <a:t>Ottomans (Turks)</a:t>
            </a:r>
          </a:p>
          <a:p>
            <a:pPr lvl="1"/>
            <a:r>
              <a:rPr lang="en-US" dirty="0"/>
              <a:t>British</a:t>
            </a:r>
          </a:p>
          <a:p>
            <a:r>
              <a:rPr lang="en-US" dirty="0"/>
              <a:t>1917: (British/Balfour Declaration)</a:t>
            </a:r>
          </a:p>
          <a:p>
            <a:pPr lvl="1"/>
            <a:r>
              <a:rPr lang="en-US" dirty="0"/>
              <a:t>Letter from Lord Arthur James Balfour, British Foreign Minister to Baron de </a:t>
            </a:r>
            <a:r>
              <a:rPr lang="en-US" dirty="0" err="1"/>
              <a:t>Rothchild</a:t>
            </a:r>
            <a:r>
              <a:rPr lang="en-US" dirty="0"/>
              <a:t> of Paris on November 2, 1917, declared</a:t>
            </a:r>
            <a:r>
              <a:rPr lang="en-US" i="1" dirty="0"/>
              <a:t>, “His Majesty's government view with </a:t>
            </a:r>
            <a:r>
              <a:rPr lang="en-US" i="1" dirty="0" err="1"/>
              <a:t>favour</a:t>
            </a:r>
            <a:r>
              <a:rPr lang="en-US" i="1" dirty="0"/>
              <a:t> the establishment in Palestine of a national home for the Jewish people, and will use their best </a:t>
            </a:r>
            <a:r>
              <a:rPr lang="en-US" i="1" dirty="0" err="1"/>
              <a:t>endeavours</a:t>
            </a:r>
            <a:r>
              <a:rPr lang="en-US" i="1" dirty="0"/>
              <a:t> to facilitate the achievement of this object, it being clearly understood that nothing shall be done which may prejudice the civil and religious rights of existing non-Jewish communities in Palestine, or the rights and political status enjoyed by Jews in any other country.”</a:t>
            </a:r>
          </a:p>
          <a:p>
            <a:r>
              <a:rPr lang="en-US" dirty="0"/>
              <a:t>Israel : On May 14, 1948, the independent state of Israel was proclaimed as British rule in Palestine came to an end.</a:t>
            </a:r>
          </a:p>
        </p:txBody>
      </p:sp>
      <p:sp>
        <p:nvSpPr>
          <p:cNvPr id="8" name="Header Placeholder 7"/>
          <p:cNvSpPr>
            <a:spLocks noGrp="1"/>
          </p:cNvSpPr>
          <p:nvPr>
            <p:ph type="hdr" sz="quarter" idx="10"/>
          </p:nvPr>
        </p:nvSpPr>
        <p:spPr/>
        <p:txBody>
          <a:bodyPr/>
          <a:lstStyle/>
          <a:p>
            <a:r>
              <a:rPr lang="en-US"/>
              <a:t>Part 4 Period of Patriarchs</a:t>
            </a:r>
          </a:p>
        </p:txBody>
      </p:sp>
      <p:sp>
        <p:nvSpPr>
          <p:cNvPr id="6" name="Slide Image Placeholder 5"/>
          <p:cNvSpPr>
            <a:spLocks noGrp="1" noRot="1" noChangeAspect="1"/>
          </p:cNvSpPr>
          <p:nvPr>
            <p:ph type="sldImg"/>
          </p:nvPr>
        </p:nvSpPr>
        <p:spPr>
          <a:xfrm>
            <a:off x="1817688" y="608013"/>
            <a:ext cx="3362325" cy="1890712"/>
          </a:xfrm>
        </p:spPr>
      </p:sp>
    </p:spTree>
    <p:extLst>
      <p:ext uri="{BB962C8B-B14F-4D97-AF65-F5344CB8AC3E}">
        <p14:creationId xmlns:p14="http://schemas.microsoft.com/office/powerpoint/2010/main" val="382345464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p:txBody>
          <a:bodyPr/>
          <a:lstStyle/>
          <a:p>
            <a:fld id="{42713F38-CBE7-46FB-BF37-DF93FCFBC690}" type="slidenum">
              <a:rPr lang="en-US" smtClean="0"/>
              <a:pPr/>
              <a:t>116</a:t>
            </a:fld>
            <a:endParaRPr lang="en-US"/>
          </a:p>
        </p:txBody>
      </p:sp>
      <p:sp>
        <p:nvSpPr>
          <p:cNvPr id="57348" name="Rectangle 3"/>
          <p:cNvSpPr>
            <a:spLocks noGrp="1" noChangeArrowheads="1"/>
          </p:cNvSpPr>
          <p:nvPr>
            <p:ph type="body" idx="1"/>
          </p:nvPr>
        </p:nvSpPr>
        <p:spPr/>
        <p:txBody>
          <a:bodyPr/>
          <a:lstStyle/>
          <a:p>
            <a:r>
              <a:rPr lang="en-US" dirty="0"/>
              <a:t>The Qur’an reconstructs the Abrahamic Covenant  to indicate that its promises flow through Abraham’s first-born son, Ishmael (Surah 2:124-129</a:t>
            </a:r>
            <a:r>
              <a:rPr lang="en-US" dirty="0">
                <a:sym typeface="Wingdings" pitchFamily="2" charset="2"/>
              </a:rPr>
              <a:t>Isma’il</a:t>
            </a:r>
            <a:r>
              <a:rPr lang="en-US" dirty="0"/>
              <a:t>).</a:t>
            </a:r>
          </a:p>
          <a:p>
            <a:endParaRPr lang="en-US" dirty="0"/>
          </a:p>
          <a:p>
            <a:r>
              <a:rPr lang="en-US" dirty="0"/>
              <a:t>Palestinian Arabs today claim to be descendants of Ishmael </a:t>
            </a:r>
          </a:p>
          <a:p>
            <a:pPr lvl="1"/>
            <a:r>
              <a:rPr lang="en-US" dirty="0"/>
              <a:t>There is nothing in the Bible to indicate that Ishmael was the forefather of the Arabs</a:t>
            </a:r>
          </a:p>
          <a:p>
            <a:pPr lvl="1"/>
            <a:r>
              <a:rPr lang="en-US" dirty="0"/>
              <a:t>Nor was this belief held by ancient Arabs </a:t>
            </a:r>
          </a:p>
          <a:p>
            <a:pPr lvl="1"/>
            <a:r>
              <a:rPr lang="en-US" dirty="0"/>
              <a:t>The Bible makes it clear three times that the promises of the Abrahamic Covenant go through Isaac (Gen. 17:19-21; Exod. 2:24; Lev. 26:42). </a:t>
            </a:r>
          </a:p>
          <a:p>
            <a:pPr lvl="1"/>
            <a:r>
              <a:rPr lang="en-US" dirty="0"/>
              <a:t>Setting Hagar free, according to the law of the day, meant her son, Ishmael, forfeited any inheritance (Gen. 21:14).</a:t>
            </a:r>
          </a:p>
          <a:p>
            <a:endParaRPr lang="en-US" dirty="0"/>
          </a:p>
          <a:p>
            <a:pPr marL="0" indent="0">
              <a:buNone/>
            </a:pPr>
            <a:endParaRPr lang="en-US" dirty="0"/>
          </a:p>
          <a:p>
            <a:pPr marL="0" indent="0">
              <a:buNone/>
            </a:pPr>
            <a:r>
              <a:rPr lang="en-US" i="1" dirty="0">
                <a:solidFill>
                  <a:schemeClr val="bg1">
                    <a:lumMod val="50000"/>
                  </a:schemeClr>
                </a:solidFill>
              </a:rPr>
              <a:t>(Stanley </a:t>
            </a:r>
            <a:r>
              <a:rPr lang="en-US" i="1" dirty="0" err="1">
                <a:solidFill>
                  <a:schemeClr val="bg1">
                    <a:lumMod val="50000"/>
                  </a:schemeClr>
                </a:solidFill>
              </a:rPr>
              <a:t>Ellisen</a:t>
            </a:r>
            <a:r>
              <a:rPr lang="en-US" i="1" dirty="0">
                <a:solidFill>
                  <a:schemeClr val="bg1">
                    <a:lumMod val="50000"/>
                  </a:schemeClr>
                </a:solidFill>
              </a:rPr>
              <a:t>, “Who Owns the Land,” pp. 148, 170).</a:t>
            </a:r>
          </a:p>
          <a:p>
            <a:endParaRPr lang="en-US" dirty="0"/>
          </a:p>
        </p:txBody>
      </p:sp>
      <p:sp>
        <p:nvSpPr>
          <p:cNvPr id="5" name="Header Placeholder 4"/>
          <p:cNvSpPr>
            <a:spLocks noGrp="1"/>
          </p:cNvSpPr>
          <p:nvPr>
            <p:ph type="hdr" sz="quarter" idx="10"/>
          </p:nvPr>
        </p:nvSpPr>
        <p:spPr/>
        <p:txBody>
          <a:bodyPr/>
          <a:lstStyle/>
          <a:p>
            <a:r>
              <a:rPr lang="en-US"/>
              <a:t>Part 4 Period of Patriarchs</a:t>
            </a:r>
          </a:p>
        </p:txBody>
      </p:sp>
      <p:sp>
        <p:nvSpPr>
          <p:cNvPr id="6" name="Slide Image Placeholder 5"/>
          <p:cNvSpPr>
            <a:spLocks noGrp="1" noRot="1" noChangeAspect="1"/>
          </p:cNvSpPr>
          <p:nvPr>
            <p:ph type="sldImg"/>
          </p:nvPr>
        </p:nvSpPr>
        <p:spPr>
          <a:xfrm>
            <a:off x="1817688" y="608013"/>
            <a:ext cx="3362325" cy="1890712"/>
          </a:xfrm>
        </p:spPr>
      </p:sp>
    </p:spTree>
    <p:extLst>
      <p:ext uri="{BB962C8B-B14F-4D97-AF65-F5344CB8AC3E}">
        <p14:creationId xmlns:p14="http://schemas.microsoft.com/office/powerpoint/2010/main" val="232574528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The Promise of a Great Nation: </a:t>
            </a:r>
          </a:p>
          <a:p>
            <a:pPr lvl="1"/>
            <a:r>
              <a:rPr lang="en-US" dirty="0"/>
              <a:t> Abram’s descendants would be enslaved and mistreated in a strange land for 400 years--they would however, come out of the enslavement with great possessions (15:13-14). </a:t>
            </a:r>
          </a:p>
          <a:p>
            <a:pPr lvl="1"/>
            <a:endParaRPr lang="en-US" dirty="0"/>
          </a:p>
          <a:p>
            <a:pPr lvl="1"/>
            <a:r>
              <a:rPr lang="en-US" dirty="0"/>
              <a:t>Male descendants were to be circumcised on the 8th day as a sign of this covenant (17:10). </a:t>
            </a:r>
          </a:p>
          <a:p>
            <a:pPr lvl="1"/>
            <a:endParaRPr lang="en-US" dirty="0"/>
          </a:p>
          <a:p>
            <a:pPr lvl="1"/>
            <a:r>
              <a:rPr lang="en-US" u="sng" dirty="0"/>
              <a:t>Ishmael </a:t>
            </a:r>
            <a:r>
              <a:rPr lang="en-US" dirty="0"/>
              <a:t>would become a great nation and the father of twelve rulers (25:12-16), but the covenant with Abraham would </a:t>
            </a:r>
            <a:r>
              <a:rPr lang="en-US" u="sng" dirty="0"/>
              <a:t>continue through Isaac</a:t>
            </a:r>
            <a:r>
              <a:rPr lang="en-US" dirty="0"/>
              <a:t>.</a:t>
            </a:r>
          </a:p>
          <a:p>
            <a:pPr lvl="1"/>
            <a:endParaRPr lang="en-US" dirty="0"/>
          </a:p>
          <a:p>
            <a:r>
              <a:rPr lang="en-US" dirty="0"/>
              <a:t>-----------------------------------</a:t>
            </a:r>
          </a:p>
          <a:p>
            <a:pPr lvl="1"/>
            <a:endParaRPr lang="en-US" dirty="0"/>
          </a:p>
          <a:p>
            <a:pPr lvl="1"/>
            <a:r>
              <a:rPr lang="en-US" sz="1100" i="1" dirty="0"/>
              <a:t>And these are the names of the sons of Ishmael, by their names, according to their generations: The firstborn of Ishmael, </a:t>
            </a:r>
            <a:r>
              <a:rPr lang="en-US" sz="1100" i="1" u="sng" dirty="0" err="1"/>
              <a:t>Nebajoth</a:t>
            </a:r>
            <a:r>
              <a:rPr lang="en-US" sz="1100" i="1" u="sng" dirty="0"/>
              <a:t>, and </a:t>
            </a:r>
            <a:r>
              <a:rPr lang="en-US" sz="1100" i="1" u="sng" dirty="0" err="1"/>
              <a:t>Kedar</a:t>
            </a:r>
            <a:r>
              <a:rPr lang="en-US" sz="1100" i="1" u="sng" dirty="0"/>
              <a:t>, and </a:t>
            </a:r>
            <a:r>
              <a:rPr lang="en-US" sz="1100" i="1" u="sng" dirty="0" err="1"/>
              <a:t>Adbeel</a:t>
            </a:r>
            <a:r>
              <a:rPr lang="en-US" sz="1100" i="1" u="sng" dirty="0"/>
              <a:t>, and </a:t>
            </a:r>
            <a:r>
              <a:rPr lang="en-US" sz="1100" i="1" u="sng" dirty="0" err="1"/>
              <a:t>Mibsam</a:t>
            </a:r>
            <a:r>
              <a:rPr lang="en-US" sz="1100" i="1" u="sng" dirty="0"/>
              <a:t>, and </a:t>
            </a:r>
            <a:r>
              <a:rPr lang="en-US" sz="1100" i="1" u="sng" dirty="0" err="1"/>
              <a:t>Mishma</a:t>
            </a:r>
            <a:r>
              <a:rPr lang="en-US" sz="1100" i="1" u="sng" dirty="0"/>
              <a:t>, and </a:t>
            </a:r>
            <a:r>
              <a:rPr lang="en-US" sz="1100" i="1" u="sng" dirty="0" err="1"/>
              <a:t>Dumah</a:t>
            </a:r>
            <a:r>
              <a:rPr lang="en-US" sz="1100" i="1" u="sng" dirty="0"/>
              <a:t>, and Massa, </a:t>
            </a:r>
            <a:r>
              <a:rPr lang="en-US" sz="1100" i="1" u="sng" dirty="0" err="1"/>
              <a:t>Hadad</a:t>
            </a:r>
            <a:r>
              <a:rPr lang="en-US" sz="1100" i="1" u="sng" dirty="0"/>
              <a:t> and </a:t>
            </a:r>
            <a:r>
              <a:rPr lang="en-US" sz="1100" i="1" u="sng" dirty="0" err="1"/>
              <a:t>Tema</a:t>
            </a:r>
            <a:r>
              <a:rPr lang="en-US" sz="1100" i="1" u="sng" dirty="0"/>
              <a:t>, </a:t>
            </a:r>
            <a:r>
              <a:rPr lang="en-US" sz="1100" i="1" u="sng" dirty="0" err="1"/>
              <a:t>Jetur</a:t>
            </a:r>
            <a:r>
              <a:rPr lang="en-US" sz="1100" i="1" u="sng" dirty="0"/>
              <a:t>, </a:t>
            </a:r>
            <a:r>
              <a:rPr lang="en-US" sz="1100" i="1" u="sng" dirty="0" err="1"/>
              <a:t>Naphish</a:t>
            </a:r>
            <a:r>
              <a:rPr lang="en-US" sz="1100" i="1" u="sng" dirty="0"/>
              <a:t> and </a:t>
            </a:r>
            <a:r>
              <a:rPr lang="en-US" sz="1100" i="1" u="sng" dirty="0" err="1"/>
              <a:t>Kedmah</a:t>
            </a:r>
            <a:r>
              <a:rPr lang="en-US" sz="1100" i="1" u="sng" dirty="0"/>
              <a:t>. </a:t>
            </a:r>
            <a:r>
              <a:rPr lang="en-US" sz="1100" i="1" dirty="0"/>
              <a:t>These are the sons of Ishmael, and these are their names, by their towns and by their encampments; twelve princes according to their nations</a:t>
            </a:r>
            <a:r>
              <a:rPr lang="en-US" sz="1100" dirty="0"/>
              <a:t>." Genesis 25:12-16</a:t>
            </a:r>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pPr/>
              <a:t>117</a:t>
            </a:fld>
            <a:endParaRPr lang="en-US"/>
          </a:p>
        </p:txBody>
      </p:sp>
      <p:sp>
        <p:nvSpPr>
          <p:cNvPr id="7" name="Slide Image Placeholder 6">
            <a:extLst>
              <a:ext uri="{FF2B5EF4-FFF2-40B4-BE49-F238E27FC236}">
                <a16:creationId xmlns:a16="http://schemas.microsoft.com/office/drawing/2014/main" id="{5C370003-036B-4A01-BB10-A33C55425660}"/>
              </a:ext>
            </a:extLst>
          </p:cNvPr>
          <p:cNvSpPr>
            <a:spLocks noGrp="1" noRot="1" noChangeAspect="1"/>
          </p:cNvSpPr>
          <p:nvPr>
            <p:ph type="sldImg"/>
          </p:nvPr>
        </p:nvSpPr>
        <p:spPr>
          <a:xfrm>
            <a:off x="1817688" y="608013"/>
            <a:ext cx="3362325" cy="1890712"/>
          </a:xfrm>
        </p:spPr>
      </p:sp>
    </p:spTree>
    <p:extLst>
      <p:ext uri="{BB962C8B-B14F-4D97-AF65-F5344CB8AC3E}">
        <p14:creationId xmlns:p14="http://schemas.microsoft.com/office/powerpoint/2010/main" val="180159417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The Promise of a Great Blessing:  </a:t>
            </a:r>
          </a:p>
          <a:p>
            <a:pPr lvl="1"/>
            <a:r>
              <a:rPr lang="en-US" dirty="0"/>
              <a:t>God will bless those who </a:t>
            </a:r>
            <a:r>
              <a:rPr lang="en-US" u="sng" dirty="0"/>
              <a:t>bless this nation </a:t>
            </a:r>
            <a:r>
              <a:rPr lang="en-US" dirty="0"/>
              <a:t>and </a:t>
            </a:r>
            <a:r>
              <a:rPr lang="en-US" u="sng" dirty="0"/>
              <a:t>curse those who curse it </a:t>
            </a:r>
            <a:r>
              <a:rPr lang="en-US" dirty="0"/>
              <a:t>(12:3a).</a:t>
            </a:r>
          </a:p>
          <a:p>
            <a:pPr marL="234950" lvl="1" indent="0">
              <a:buNone/>
            </a:pPr>
            <a:r>
              <a:rPr lang="en-US" dirty="0"/>
              <a:t> </a:t>
            </a:r>
          </a:p>
          <a:p>
            <a:pPr lvl="1"/>
            <a:r>
              <a:rPr lang="en-US" dirty="0"/>
              <a:t>God will </a:t>
            </a:r>
            <a:r>
              <a:rPr lang="en-US" u="sng" dirty="0"/>
              <a:t>bless other nations </a:t>
            </a:r>
            <a:r>
              <a:rPr lang="en-US" dirty="0"/>
              <a:t>of the earth </a:t>
            </a:r>
            <a:r>
              <a:rPr lang="en-US" u="sng" dirty="0"/>
              <a:t>through Abram’s descendants </a:t>
            </a:r>
            <a:r>
              <a:rPr lang="en-US" dirty="0"/>
              <a:t>(12:3b).</a:t>
            </a:r>
          </a:p>
          <a:p>
            <a:pPr lvl="1"/>
            <a:endParaRPr lang="en-US" dirty="0"/>
          </a:p>
          <a:p>
            <a:pPr lvl="1"/>
            <a:r>
              <a:rPr lang="en-US" u="sng" dirty="0"/>
              <a:t>Abram</a:t>
            </a:r>
            <a:r>
              <a:rPr lang="en-US" dirty="0"/>
              <a:t>, meaning “</a:t>
            </a:r>
            <a:r>
              <a:rPr lang="en-US" u="sng" dirty="0"/>
              <a:t>exalted father</a:t>
            </a:r>
            <a:r>
              <a:rPr lang="en-US" dirty="0"/>
              <a:t>” would be blessed and he would be given a great name, “</a:t>
            </a:r>
            <a:r>
              <a:rPr lang="en-US" u="sng" dirty="0"/>
              <a:t>Abraham</a:t>
            </a:r>
            <a:r>
              <a:rPr lang="en-US" dirty="0"/>
              <a:t>” meaning “</a:t>
            </a:r>
            <a:r>
              <a:rPr lang="en-US" u="sng" dirty="0"/>
              <a:t>father of many</a:t>
            </a:r>
            <a:r>
              <a:rPr lang="en-US" dirty="0"/>
              <a:t>.” (17:5). </a:t>
            </a:r>
          </a:p>
          <a:p>
            <a:pPr lvl="1"/>
            <a:endParaRPr lang="en-US" dirty="0"/>
          </a:p>
          <a:p>
            <a:pPr lvl="1"/>
            <a:r>
              <a:rPr lang="en-US" u="sng" dirty="0"/>
              <a:t>Sarai’s name will be changed to Sarah</a:t>
            </a:r>
            <a:r>
              <a:rPr lang="en-US" dirty="0"/>
              <a:t>, and God would bless her and give her a son--she would become the </a:t>
            </a:r>
            <a:r>
              <a:rPr lang="en-US" u="sng" dirty="0"/>
              <a:t>mother of nations </a:t>
            </a:r>
            <a:r>
              <a:rPr lang="en-US" dirty="0"/>
              <a:t>(17:15-16).</a:t>
            </a:r>
          </a:p>
          <a:p>
            <a:pPr lvl="1"/>
            <a:endParaRPr lang="en-US" dirty="0"/>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pPr/>
              <a:t>118</a:t>
            </a:fld>
            <a:endParaRPr lang="en-US"/>
          </a:p>
        </p:txBody>
      </p:sp>
      <p:sp>
        <p:nvSpPr>
          <p:cNvPr id="7" name="Slide Image Placeholder 6">
            <a:extLst>
              <a:ext uri="{FF2B5EF4-FFF2-40B4-BE49-F238E27FC236}">
                <a16:creationId xmlns:a16="http://schemas.microsoft.com/office/drawing/2014/main" id="{FF2D4F80-D65D-40BF-947C-28A342F989D0}"/>
              </a:ext>
            </a:extLst>
          </p:cNvPr>
          <p:cNvSpPr>
            <a:spLocks noGrp="1" noRot="1" noChangeAspect="1"/>
          </p:cNvSpPr>
          <p:nvPr>
            <p:ph type="sldImg"/>
          </p:nvPr>
        </p:nvSpPr>
        <p:spPr>
          <a:xfrm>
            <a:off x="1817688" y="608013"/>
            <a:ext cx="3362325" cy="1890712"/>
          </a:xfrm>
        </p:spPr>
      </p:sp>
    </p:spTree>
    <p:extLst>
      <p:ext uri="{BB962C8B-B14F-4D97-AF65-F5344CB8AC3E}">
        <p14:creationId xmlns:p14="http://schemas.microsoft.com/office/powerpoint/2010/main" val="302561096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r>
              <a:rPr lang="en-US" dirty="0"/>
              <a:t>The Nature of the Abrahamic Covenant</a:t>
            </a:r>
          </a:p>
          <a:p>
            <a:pPr marL="342900" marR="45720" lvl="0" indent="-342900" algn="just">
              <a:lnSpc>
                <a:spcPct val="115000"/>
              </a:lnSpc>
              <a:spcBef>
                <a:spcPts val="600"/>
              </a:spcBef>
              <a:spcAft>
                <a:spcPts val="600"/>
              </a:spcAft>
              <a:buClr>
                <a:srgbClr val="000000"/>
              </a:buClr>
              <a:buSzPts val="1100"/>
              <a:buFont typeface="Symbol" panose="05050102010706020507" pitchFamily="18" charset="2"/>
              <a:buChar char=""/>
            </a:pPr>
            <a:r>
              <a:rPr lang="en-US" sz="1800" kern="1200"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It is an </a:t>
            </a:r>
            <a:r>
              <a:rPr lang="en-US" sz="1800" i="1" u="sng" kern="1200"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unconditional</a:t>
            </a:r>
            <a:r>
              <a:rPr lang="en-US" sz="1800" u="sng" kern="1200"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en-US" sz="1800" kern="1200"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covenant…there are no “if” conditions attached to it (15:17). </a:t>
            </a:r>
          </a:p>
          <a:p>
            <a:pPr marL="342900" marR="45720" lvl="0" indent="-342900" algn="just">
              <a:lnSpc>
                <a:spcPct val="115000"/>
              </a:lnSpc>
              <a:spcBef>
                <a:spcPts val="600"/>
              </a:spcBef>
              <a:spcAft>
                <a:spcPts val="600"/>
              </a:spcAft>
              <a:buClr>
                <a:srgbClr val="000000"/>
              </a:buClr>
              <a:buSzPts val="1100"/>
              <a:buFont typeface="Symbol" panose="05050102010706020507" pitchFamily="18" charset="2"/>
              <a:buChar char=""/>
            </a:pPr>
            <a:r>
              <a:rPr lang="en-US" sz="1800" kern="1200"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It is a </a:t>
            </a:r>
            <a:r>
              <a:rPr lang="en-US" sz="1800" u="sng" kern="1200"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literal </a:t>
            </a:r>
            <a:r>
              <a:rPr lang="en-US" sz="1800" kern="1200"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covenant in which the promises should be understood literally. </a:t>
            </a:r>
          </a:p>
          <a:p>
            <a:pPr marL="342900" marR="45720" lvl="0" indent="-342900" algn="just">
              <a:lnSpc>
                <a:spcPct val="115000"/>
              </a:lnSpc>
              <a:spcBef>
                <a:spcPts val="600"/>
              </a:spcBef>
              <a:spcAft>
                <a:spcPts val="600"/>
              </a:spcAft>
              <a:buClr>
                <a:srgbClr val="000000"/>
              </a:buClr>
              <a:buSzPts val="1100"/>
              <a:buFont typeface="Symbol" panose="05050102010706020507" pitchFamily="18" charset="2"/>
              <a:buChar char=""/>
            </a:pPr>
            <a:r>
              <a:rPr lang="en-US" sz="1800" kern="1200"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It is an </a:t>
            </a:r>
            <a:r>
              <a:rPr lang="en-US" sz="1800" u="sng" kern="1200"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everlasting </a:t>
            </a:r>
            <a:r>
              <a:rPr lang="en-US" sz="1800" kern="1200"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covenant (17:7, 13, 19). </a:t>
            </a:r>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t>119</a:t>
            </a:fld>
            <a:endParaRPr lang="en-US"/>
          </a:p>
        </p:txBody>
      </p:sp>
    </p:spTree>
    <p:extLst>
      <p:ext uri="{BB962C8B-B14F-4D97-AF65-F5344CB8AC3E}">
        <p14:creationId xmlns:p14="http://schemas.microsoft.com/office/powerpoint/2010/main" val="296318146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It is an </a:t>
            </a:r>
            <a:r>
              <a:rPr lang="en-US" u="sng" dirty="0"/>
              <a:t>unconditional</a:t>
            </a:r>
            <a:r>
              <a:rPr lang="en-US" dirty="0"/>
              <a:t> covenant…there are no “if” conditions attached to it (15:17).</a:t>
            </a:r>
          </a:p>
          <a:p>
            <a:pPr lvl="1"/>
            <a:r>
              <a:rPr lang="en-US" dirty="0"/>
              <a:t>Gen. 15:1-21…only God (smoking firepot &amp; blazing torch) passed between the sacrificed animals. </a:t>
            </a:r>
          </a:p>
          <a:p>
            <a:pPr lvl="1"/>
            <a:r>
              <a:rPr lang="en-US" dirty="0"/>
              <a:t>Abram in deep sleep—no conditions for him to agree to (Gen. 15:12, 17).</a:t>
            </a:r>
          </a:p>
          <a:p>
            <a:pPr lvl="1"/>
            <a:endParaRPr lang="en-US" dirty="0"/>
          </a:p>
          <a:p>
            <a:pPr lvl="1"/>
            <a:r>
              <a:rPr lang="en-US" dirty="0"/>
              <a:t>The halves of the animals (as referenced in </a:t>
            </a:r>
            <a:r>
              <a:rPr lang="en-US" sz="1200" u="none" strike="noStrike" kern="1200" dirty="0">
                <a:solidFill>
                  <a:schemeClr val="tx1"/>
                </a:solidFill>
                <a:effectLst/>
                <a:latin typeface="+mn-lt"/>
                <a:ea typeface="+mn-ea"/>
                <a:cs typeface="+mn-cs"/>
              </a:rPr>
              <a:t>Jeremiah 34:18</a:t>
            </a:r>
            <a:r>
              <a:rPr lang="en-US" dirty="0"/>
              <a:t>, for example) implied that the party who would be responsible for any future violation of the terms of the covenant would </a:t>
            </a:r>
            <a:r>
              <a:rPr lang="en-US" u="sng" dirty="0"/>
              <a:t>suffer the same fate as the animals had</a:t>
            </a:r>
            <a:r>
              <a:rPr lang="en-US" dirty="0"/>
              <a:t>.</a:t>
            </a:r>
          </a:p>
          <a:p>
            <a:pPr lvl="1"/>
            <a:endParaRPr lang="en-US" dirty="0"/>
          </a:p>
          <a:p>
            <a:r>
              <a:rPr lang="en-US" dirty="0"/>
              <a:t>It is also a </a:t>
            </a:r>
            <a:r>
              <a:rPr lang="en-US" u="sng" dirty="0"/>
              <a:t>literal covenant </a:t>
            </a:r>
            <a:r>
              <a:rPr lang="en-US" dirty="0"/>
              <a:t>in which the promises should be understood literally. </a:t>
            </a:r>
          </a:p>
          <a:p>
            <a:pPr lvl="1"/>
            <a:endParaRPr lang="en-US" dirty="0"/>
          </a:p>
          <a:p>
            <a:pPr lvl="1"/>
            <a:r>
              <a:rPr lang="en-US" dirty="0"/>
              <a:t>The land that is promised should be understood in a </a:t>
            </a:r>
            <a:r>
              <a:rPr lang="en-US" u="sng" dirty="0"/>
              <a:t>normal definition of the word</a:t>
            </a:r>
            <a:r>
              <a:rPr lang="en-US" dirty="0"/>
              <a:t>—it is </a:t>
            </a:r>
            <a:r>
              <a:rPr lang="en-US" u="sng" dirty="0"/>
              <a:t>not a figure of heaven </a:t>
            </a:r>
            <a:r>
              <a:rPr lang="en-US" dirty="0"/>
              <a:t>(Houdmann). </a:t>
            </a:r>
          </a:p>
          <a:p>
            <a:pPr lvl="1"/>
            <a:endParaRPr lang="en-US" dirty="0"/>
          </a:p>
          <a:p>
            <a:r>
              <a:rPr lang="en-US" dirty="0"/>
              <a:t>It is also an </a:t>
            </a:r>
            <a:r>
              <a:rPr lang="en-US" u="sng" dirty="0"/>
              <a:t>everlasting covenant </a:t>
            </a:r>
            <a:r>
              <a:rPr lang="en-US" dirty="0"/>
              <a:t>(17:7, 13, 19). </a:t>
            </a:r>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pPr/>
              <a:t>120</a:t>
            </a:fld>
            <a:endParaRPr lang="en-US"/>
          </a:p>
        </p:txBody>
      </p:sp>
      <p:sp>
        <p:nvSpPr>
          <p:cNvPr id="7" name="Slide Image Placeholder 6">
            <a:extLst>
              <a:ext uri="{FF2B5EF4-FFF2-40B4-BE49-F238E27FC236}">
                <a16:creationId xmlns:a16="http://schemas.microsoft.com/office/drawing/2014/main" id="{75D29280-74B0-41CB-99B4-BE855A2B40CC}"/>
              </a:ext>
            </a:extLst>
          </p:cNvPr>
          <p:cNvSpPr>
            <a:spLocks noGrp="1" noRot="1" noChangeAspect="1"/>
          </p:cNvSpPr>
          <p:nvPr>
            <p:ph type="sldImg"/>
          </p:nvPr>
        </p:nvSpPr>
        <p:spPr>
          <a:xfrm>
            <a:off x="1817688" y="608013"/>
            <a:ext cx="3362325" cy="1890712"/>
          </a:xfrm>
        </p:spPr>
      </p:sp>
    </p:spTree>
    <p:extLst>
      <p:ext uri="{BB962C8B-B14F-4D97-AF65-F5344CB8AC3E}">
        <p14:creationId xmlns:p14="http://schemas.microsoft.com/office/powerpoint/2010/main" val="356858299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7688" y="608013"/>
            <a:ext cx="3362325" cy="1890712"/>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dirty="0">
                <a:solidFill>
                  <a:srgbClr val="4B2D05"/>
                </a:solidFill>
              </a:rPr>
              <a:t>Abram believed (</a:t>
            </a:r>
            <a:r>
              <a:rPr lang="en-US" sz="1200" i="1" dirty="0">
                <a:solidFill>
                  <a:srgbClr val="C00000"/>
                </a:solidFill>
              </a:rPr>
              <a:t>placed his faith in</a:t>
            </a:r>
            <a:r>
              <a:rPr lang="en-US" sz="1200" i="1" dirty="0">
                <a:solidFill>
                  <a:srgbClr val="4B2D05"/>
                </a:solidFill>
              </a:rPr>
              <a:t>) the LORD, and he credited it to him as righteousness, Gen. 15:6 NIV</a:t>
            </a:r>
          </a:p>
          <a:p>
            <a:r>
              <a:rPr lang="en-US" dirty="0"/>
              <a:t>Righteousness comes by faith in OT and NT</a:t>
            </a:r>
          </a:p>
          <a:p>
            <a:endParaRPr lang="en-US" dirty="0"/>
          </a:p>
          <a:p>
            <a:pPr lvl="1"/>
            <a:r>
              <a:rPr lang="en-US" dirty="0"/>
              <a:t>Hab. 2:4… </a:t>
            </a:r>
            <a:r>
              <a:rPr lang="en-US" sz="1200" b="0" i="0" u="none" strike="noStrike" kern="1200" baseline="0" dirty="0">
                <a:solidFill>
                  <a:schemeClr val="tx1"/>
                </a:solidFill>
                <a:latin typeface="+mn-lt"/>
                <a:ea typeface="+mn-ea"/>
                <a:cs typeface="+mn-cs"/>
              </a:rPr>
              <a:t>but the </a:t>
            </a:r>
            <a:r>
              <a:rPr lang="en-US" sz="1200" b="0" i="0" u="sng" strike="noStrike" kern="1200" baseline="0" dirty="0">
                <a:solidFill>
                  <a:schemeClr val="tx1"/>
                </a:solidFill>
                <a:latin typeface="+mn-lt"/>
                <a:ea typeface="+mn-ea"/>
                <a:cs typeface="+mn-cs"/>
              </a:rPr>
              <a:t>righteous</a:t>
            </a:r>
            <a:r>
              <a:rPr lang="en-US" sz="1200" b="0" i="0" u="none" strike="noStrike" kern="1200" baseline="0" dirty="0">
                <a:solidFill>
                  <a:schemeClr val="tx1"/>
                </a:solidFill>
                <a:latin typeface="+mn-lt"/>
                <a:ea typeface="+mn-ea"/>
                <a:cs typeface="+mn-cs"/>
              </a:rPr>
              <a:t> shall live by his </a:t>
            </a:r>
            <a:r>
              <a:rPr lang="en-US" sz="1200" b="0" i="0" u="sng" strike="noStrike" kern="1200" baseline="0" dirty="0">
                <a:solidFill>
                  <a:schemeClr val="tx1"/>
                </a:solidFill>
                <a:latin typeface="+mn-lt"/>
                <a:ea typeface="+mn-ea"/>
                <a:cs typeface="+mn-cs"/>
              </a:rPr>
              <a:t>faith</a:t>
            </a:r>
            <a:r>
              <a:rPr lang="en-US" sz="1200" b="0" i="0" u="none" strike="noStrike" kern="1200" baseline="0" dirty="0">
                <a:solidFill>
                  <a:schemeClr val="tx1"/>
                </a:solidFill>
                <a:latin typeface="+mn-lt"/>
                <a:ea typeface="+mn-ea"/>
                <a:cs typeface="+mn-cs"/>
              </a:rPr>
              <a:t>. (Hab. 2:4 ESV)</a:t>
            </a:r>
          </a:p>
          <a:p>
            <a:pPr lvl="1"/>
            <a:endParaRPr lang="en-US" dirty="0"/>
          </a:p>
          <a:p>
            <a:pPr lvl="1"/>
            <a:r>
              <a:rPr lang="en-US" sz="1200" b="0" i="0" u="none" strike="noStrike" kern="1200" baseline="0" dirty="0">
                <a:solidFill>
                  <a:schemeClr val="tx1"/>
                </a:solidFill>
                <a:latin typeface="+mn-lt"/>
                <a:ea typeface="+mn-ea"/>
                <a:cs typeface="+mn-cs"/>
              </a:rPr>
              <a:t> Rom. 4:13…It was </a:t>
            </a:r>
            <a:r>
              <a:rPr lang="en-US" sz="1200" b="0" i="0" u="sng" strike="noStrike" kern="1200" baseline="0" dirty="0">
                <a:solidFill>
                  <a:schemeClr val="tx1"/>
                </a:solidFill>
                <a:latin typeface="+mn-lt"/>
                <a:ea typeface="+mn-ea"/>
                <a:cs typeface="+mn-cs"/>
              </a:rPr>
              <a:t>not through the law </a:t>
            </a:r>
            <a:r>
              <a:rPr lang="en-US" sz="1200" b="0" i="0" u="none" strike="noStrike" kern="1200" baseline="0" dirty="0">
                <a:solidFill>
                  <a:schemeClr val="tx1"/>
                </a:solidFill>
                <a:latin typeface="+mn-lt"/>
                <a:ea typeface="+mn-ea"/>
                <a:cs typeface="+mn-cs"/>
              </a:rPr>
              <a:t>that Abraham and his offspring received the promise that he would be heir of the world, but through the </a:t>
            </a:r>
            <a:r>
              <a:rPr lang="en-US" sz="1200" b="0" i="0" u="sng" strike="noStrike" kern="1200" baseline="0" dirty="0">
                <a:solidFill>
                  <a:schemeClr val="tx1"/>
                </a:solidFill>
                <a:latin typeface="+mn-lt"/>
                <a:ea typeface="+mn-ea"/>
                <a:cs typeface="+mn-cs"/>
              </a:rPr>
              <a:t>righteousness that comes by faith</a:t>
            </a:r>
            <a:r>
              <a:rPr lang="en-US" sz="1200" b="0" i="0" u="none" strike="noStrike" kern="1200" baseline="0" dirty="0">
                <a:solidFill>
                  <a:schemeClr val="tx1"/>
                </a:solidFill>
                <a:latin typeface="+mn-lt"/>
                <a:ea typeface="+mn-ea"/>
                <a:cs typeface="+mn-cs"/>
              </a:rPr>
              <a:t>. (Rom. 4:13 NIV)</a:t>
            </a:r>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t>121</a:t>
            </a:fld>
            <a:endParaRPr lang="en-US"/>
          </a:p>
        </p:txBody>
      </p:sp>
    </p:spTree>
    <p:extLst>
      <p:ext uri="{BB962C8B-B14F-4D97-AF65-F5344CB8AC3E}">
        <p14:creationId xmlns:p14="http://schemas.microsoft.com/office/powerpoint/2010/main" val="3427443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643747-4F18-4CEE-B9DD-781E2F2EBDA0}" type="slidenum">
              <a:rPr lang="en-US" smtClean="0"/>
              <a:t>12</a:t>
            </a:fld>
            <a:endParaRPr lang="en-US"/>
          </a:p>
        </p:txBody>
      </p:sp>
    </p:spTree>
    <p:extLst>
      <p:ext uri="{BB962C8B-B14F-4D97-AF65-F5344CB8AC3E}">
        <p14:creationId xmlns:p14="http://schemas.microsoft.com/office/powerpoint/2010/main" val="398673582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7688" y="608013"/>
            <a:ext cx="3362325" cy="1890712"/>
          </a:xfrm>
        </p:spPr>
      </p:sp>
      <p:sp>
        <p:nvSpPr>
          <p:cNvPr id="3" name="Notes Placeholder 2"/>
          <p:cNvSpPr>
            <a:spLocks noGrp="1"/>
          </p:cNvSpPr>
          <p:nvPr>
            <p:ph type="body" idx="1"/>
          </p:nvPr>
        </p:nvSpPr>
        <p:spPr/>
        <p:txBody>
          <a:bodyPr/>
          <a:lstStyle/>
          <a:p>
            <a:pPr marL="0" indent="0">
              <a:buNone/>
            </a:pPr>
            <a:r>
              <a:rPr lang="en-US" dirty="0"/>
              <a:t>ABRAHAM TESTED</a:t>
            </a:r>
          </a:p>
          <a:p>
            <a:pPr lvl="1"/>
            <a:r>
              <a:rPr lang="en-US" dirty="0"/>
              <a:t>Genesis 22:1-19 describes how God tested Abraham by requiring him to offer his beloved son, Isaac, as a sacrifice. </a:t>
            </a:r>
          </a:p>
          <a:p>
            <a:pPr lvl="1"/>
            <a:endParaRPr lang="en-US" dirty="0"/>
          </a:p>
          <a:p>
            <a:pPr lvl="1"/>
            <a:r>
              <a:rPr lang="en-US" dirty="0"/>
              <a:t>Scripture states that Abraham </a:t>
            </a:r>
            <a:r>
              <a:rPr lang="en-US" u="sng" dirty="0"/>
              <a:t>did not debate </a:t>
            </a:r>
            <a:r>
              <a:rPr lang="en-US" dirty="0"/>
              <a:t>the command but knew that Yahweh could bring his son back to life (notice the pronoun “we” in Gen. 21:5). </a:t>
            </a:r>
          </a:p>
          <a:p>
            <a:pPr lvl="1"/>
            <a:endParaRPr lang="en-US" dirty="0"/>
          </a:p>
          <a:p>
            <a:pPr lvl="1"/>
            <a:r>
              <a:rPr lang="en-US" dirty="0"/>
              <a:t>Also, </a:t>
            </a:r>
            <a:r>
              <a:rPr lang="en-US" u="sng" dirty="0"/>
              <a:t>human sacrifice </a:t>
            </a:r>
            <a:r>
              <a:rPr lang="en-US" dirty="0"/>
              <a:t>was a pagan practice during this period. </a:t>
            </a:r>
          </a:p>
          <a:p>
            <a:pPr lvl="1"/>
            <a:endParaRPr lang="en-US" dirty="0"/>
          </a:p>
          <a:p>
            <a:pPr lvl="1"/>
            <a:r>
              <a:rPr lang="en-US" dirty="0"/>
              <a:t>The </a:t>
            </a:r>
            <a:r>
              <a:rPr lang="en-US" u="sng" dirty="0"/>
              <a:t>Hebrew word “tested” </a:t>
            </a:r>
            <a:r>
              <a:rPr lang="en-US" dirty="0"/>
              <a:t>(H. </a:t>
            </a:r>
            <a:r>
              <a:rPr lang="en-US" i="1" dirty="0" err="1"/>
              <a:t>nasah</a:t>
            </a:r>
            <a:r>
              <a:rPr lang="en-US" dirty="0"/>
              <a:t>) </a:t>
            </a:r>
            <a:r>
              <a:rPr lang="en-US" u="sng" dirty="0"/>
              <a:t>does not mean enticed to do wrong </a:t>
            </a:r>
            <a:r>
              <a:rPr lang="en-US" dirty="0"/>
              <a:t>but to </a:t>
            </a:r>
            <a:r>
              <a:rPr lang="en-US" u="sng" dirty="0"/>
              <a:t>test a person’s trust </a:t>
            </a:r>
            <a:r>
              <a:rPr lang="en-US" dirty="0"/>
              <a:t>in God (1 Kings 10:1; 2 Chron. 9:1; Dan. 1:12, 14). </a:t>
            </a:r>
          </a:p>
          <a:p>
            <a:pPr lvl="1"/>
            <a:endParaRPr lang="en-US" dirty="0"/>
          </a:p>
          <a:p>
            <a:pPr lvl="1"/>
            <a:r>
              <a:rPr lang="en-US" dirty="0"/>
              <a:t>Notice the parallel between the substitutionary ram and Jesus Christ. </a:t>
            </a:r>
          </a:p>
          <a:p>
            <a:pPr lvl="1"/>
            <a:endParaRPr lang="en-US" dirty="0"/>
          </a:p>
          <a:p>
            <a:pPr lvl="1"/>
            <a:r>
              <a:rPr lang="en-US" dirty="0"/>
              <a:t>The site of the event (Mount Moriah) was most likely the site of Israel’s Temple</a:t>
            </a:r>
          </a:p>
        </p:txBody>
      </p:sp>
      <p:sp>
        <p:nvSpPr>
          <p:cNvPr id="4" name="Slide Number Placeholder 3"/>
          <p:cNvSpPr>
            <a:spLocks noGrp="1"/>
          </p:cNvSpPr>
          <p:nvPr>
            <p:ph type="sldNum" sz="quarter" idx="5"/>
          </p:nvPr>
        </p:nvSpPr>
        <p:spPr/>
        <p:txBody>
          <a:bodyPr/>
          <a:lstStyle/>
          <a:p>
            <a:fld id="{FF643747-4F18-4CEE-B9DD-781E2F2EBDA0}" type="slidenum">
              <a:rPr lang="en-US" smtClean="0"/>
              <a:t>122</a:t>
            </a:fld>
            <a:endParaRPr lang="en-US"/>
          </a:p>
        </p:txBody>
      </p:sp>
    </p:spTree>
    <p:extLst>
      <p:ext uri="{BB962C8B-B14F-4D97-AF65-F5344CB8AC3E}">
        <p14:creationId xmlns:p14="http://schemas.microsoft.com/office/powerpoint/2010/main" val="415894219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US" dirty="0"/>
              <a:t>Isaac, Abraham’s 2</a:t>
            </a:r>
            <a:r>
              <a:rPr lang="en-US" baseline="30000" dirty="0"/>
              <a:t>nd</a:t>
            </a:r>
            <a:r>
              <a:rPr lang="en-US" dirty="0"/>
              <a:t> Son…2</a:t>
            </a:r>
            <a:r>
              <a:rPr lang="en-US" baseline="30000" dirty="0"/>
              <a:t>nd</a:t>
            </a:r>
            <a:r>
              <a:rPr lang="en-US" dirty="0"/>
              <a:t> Patriarch</a:t>
            </a:r>
          </a:p>
          <a:p>
            <a:pPr lvl="1" indent="0">
              <a:buNone/>
            </a:pPr>
            <a:r>
              <a:rPr lang="en-US" dirty="0"/>
              <a:t>Name: “He laughs”</a:t>
            </a:r>
          </a:p>
          <a:p>
            <a:pPr lvl="1"/>
            <a:r>
              <a:rPr lang="en-US" dirty="0"/>
              <a:t>Personality</a:t>
            </a:r>
          </a:p>
          <a:p>
            <a:pPr lvl="2"/>
            <a:r>
              <a:rPr lang="en-US" dirty="0"/>
              <a:t>He a quiet but very obedient individual</a:t>
            </a:r>
          </a:p>
          <a:p>
            <a:pPr lvl="2"/>
            <a:r>
              <a:rPr lang="en-US" dirty="0"/>
              <a:t>Often compromised or lied when facing a confrontation</a:t>
            </a:r>
          </a:p>
          <a:p>
            <a:pPr lvl="2"/>
            <a:r>
              <a:rPr lang="en-US" dirty="0"/>
              <a:t>He did not resist when Abraham was about to sacrifice him</a:t>
            </a:r>
          </a:p>
          <a:p>
            <a:pPr lvl="2"/>
            <a:endParaRPr lang="en-US" dirty="0"/>
          </a:p>
          <a:p>
            <a:pPr lvl="1"/>
            <a:r>
              <a:rPr lang="en-US" dirty="0"/>
              <a:t>Only child of Abraham and Sarah</a:t>
            </a:r>
          </a:p>
          <a:p>
            <a:pPr lvl="1"/>
            <a:r>
              <a:rPr lang="en-US" dirty="0"/>
              <a:t>Became a wealthy livestock owner</a:t>
            </a:r>
          </a:p>
          <a:p>
            <a:pPr lvl="1"/>
            <a:endParaRPr lang="en-US" dirty="0"/>
          </a:p>
          <a:p>
            <a:pPr lvl="1"/>
            <a:r>
              <a:rPr lang="en-US" dirty="0"/>
              <a:t>Married Rebekah, daughter of his uncle (Laban)</a:t>
            </a:r>
          </a:p>
          <a:p>
            <a:pPr lvl="1"/>
            <a:r>
              <a:rPr lang="en-US" dirty="0"/>
              <a:t>Recipient of the covenant God made with his father (Genesis 17:19)</a:t>
            </a:r>
          </a:p>
          <a:p>
            <a:pPr lvl="1"/>
            <a:endParaRPr lang="en-US" dirty="0"/>
          </a:p>
          <a:p>
            <a:pPr lvl="1"/>
            <a:r>
              <a:rPr lang="en-US" dirty="0"/>
              <a:t>Fathered twin boys, Esau and Jacob, whose mother was Rebekah</a:t>
            </a:r>
          </a:p>
          <a:p>
            <a:pPr lvl="1"/>
            <a:endParaRPr lang="en-US" dirty="0"/>
          </a:p>
          <a:p>
            <a:pPr lvl="1"/>
            <a:r>
              <a:rPr lang="en-US" dirty="0"/>
              <a:t>He favored Esau over Jacob</a:t>
            </a:r>
          </a:p>
          <a:p>
            <a:pPr lvl="2"/>
            <a:r>
              <a:rPr lang="en-US" dirty="0"/>
              <a:t>Esau was born first</a:t>
            </a:r>
          </a:p>
          <a:p>
            <a:pPr lvl="2"/>
            <a:r>
              <a:rPr lang="en-US" dirty="0"/>
              <a:t>Jacob tricked Esau out of receiving Jacob’s covenantal blessing</a:t>
            </a:r>
          </a:p>
          <a:p>
            <a:endParaRPr lang="en-US" dirty="0"/>
          </a:p>
        </p:txBody>
      </p:sp>
      <p:sp>
        <p:nvSpPr>
          <p:cNvPr id="4" name="Slide Number Placeholder 3"/>
          <p:cNvSpPr>
            <a:spLocks noGrp="1"/>
          </p:cNvSpPr>
          <p:nvPr>
            <p:ph type="sldNum" sz="quarter" idx="10"/>
          </p:nvPr>
        </p:nvSpPr>
        <p:spPr/>
        <p:txBody>
          <a:bodyPr/>
          <a:lstStyle/>
          <a:p>
            <a:fld id="{FF643747-4F18-4CEE-B9DD-781E2F2EBDA0}" type="slidenum">
              <a:rPr lang="en-US" smtClean="0"/>
              <a:pPr/>
              <a:t>123</a:t>
            </a:fld>
            <a:endParaRPr lang="en-US"/>
          </a:p>
        </p:txBody>
      </p:sp>
      <p:sp>
        <p:nvSpPr>
          <p:cNvPr id="7" name="Slide Image Placeholder 6"/>
          <p:cNvSpPr>
            <a:spLocks noGrp="1" noRot="1" noChangeAspect="1"/>
          </p:cNvSpPr>
          <p:nvPr>
            <p:ph type="sldImg"/>
          </p:nvPr>
        </p:nvSpPr>
        <p:spPr>
          <a:xfrm>
            <a:off x="1817688" y="608013"/>
            <a:ext cx="3362325" cy="1890712"/>
          </a:xfrm>
        </p:spPr>
      </p:sp>
    </p:spTree>
    <p:extLst>
      <p:ext uri="{BB962C8B-B14F-4D97-AF65-F5344CB8AC3E}">
        <p14:creationId xmlns:p14="http://schemas.microsoft.com/office/powerpoint/2010/main" val="15064892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7688" y="608013"/>
            <a:ext cx="3362325" cy="1890712"/>
          </a:xfrm>
        </p:spPr>
      </p:sp>
      <p:sp>
        <p:nvSpPr>
          <p:cNvPr id="3" name="Notes Placeholder 2"/>
          <p:cNvSpPr>
            <a:spLocks noGrp="1"/>
          </p:cNvSpPr>
          <p:nvPr>
            <p:ph type="body" idx="1"/>
          </p:nvPr>
        </p:nvSpPr>
        <p:spPr/>
        <p:txBody>
          <a:bodyPr>
            <a:normAutofit/>
          </a:bodyPr>
          <a:lstStyle/>
          <a:p>
            <a:pPr defTabSz="942289">
              <a:defRPr/>
            </a:pPr>
            <a:r>
              <a:rPr lang="en-US" dirty="0"/>
              <a:t>GENESIS 17:21 Covenant line </a:t>
            </a:r>
            <a:r>
              <a:rPr lang="en-US" dirty="0">
                <a:sym typeface="Wingdings" pitchFamily="2" charset="2"/>
              </a:rPr>
              <a:t> Abraham  Isaac (</a:t>
            </a:r>
            <a:r>
              <a:rPr lang="en-US" u="sng" dirty="0">
                <a:sym typeface="Wingdings" pitchFamily="2" charset="2"/>
              </a:rPr>
              <a:t>not Ishmael</a:t>
            </a:r>
            <a:r>
              <a:rPr lang="en-US" dirty="0">
                <a:sym typeface="Wingdings" pitchFamily="2" charset="2"/>
              </a:rPr>
              <a:t>)  Jacob (not Esau)  12 Sons (land)  Judah (Redeemer)  Jesus Christ (the blessing)</a:t>
            </a:r>
          </a:p>
          <a:p>
            <a:pPr defTabSz="942289">
              <a:defRPr/>
            </a:pPr>
            <a:endParaRPr lang="en-US" dirty="0"/>
          </a:p>
          <a:p>
            <a:endParaRPr lang="en-US" dirty="0"/>
          </a:p>
        </p:txBody>
      </p:sp>
      <p:sp>
        <p:nvSpPr>
          <p:cNvPr id="4" name="Slide Number Placeholder 3"/>
          <p:cNvSpPr>
            <a:spLocks noGrp="1"/>
          </p:cNvSpPr>
          <p:nvPr>
            <p:ph type="sldNum" sz="quarter" idx="10"/>
          </p:nvPr>
        </p:nvSpPr>
        <p:spPr/>
        <p:txBody>
          <a:bodyPr/>
          <a:lstStyle/>
          <a:p>
            <a:fld id="{8E1E2D8D-2E7B-4A5A-A792-D2AF154FE9FD}" type="slidenum">
              <a:rPr lang="en-US" smtClean="0"/>
              <a:pPr/>
              <a:t>124</a:t>
            </a:fld>
            <a:endParaRPr lang="en-US"/>
          </a:p>
        </p:txBody>
      </p:sp>
      <p:sp>
        <p:nvSpPr>
          <p:cNvPr id="5" name="Header Placeholder 4"/>
          <p:cNvSpPr>
            <a:spLocks noGrp="1"/>
          </p:cNvSpPr>
          <p:nvPr>
            <p:ph type="hdr" sz="quarter" idx="11"/>
          </p:nvPr>
        </p:nvSpPr>
        <p:spPr/>
        <p:txBody>
          <a:bodyPr/>
          <a:lstStyle/>
          <a:p>
            <a:r>
              <a:rPr lang="en-US"/>
              <a:t>Part 4 Period of Patriarchs</a:t>
            </a:r>
          </a:p>
        </p:txBody>
      </p:sp>
    </p:spTree>
    <p:extLst>
      <p:ext uri="{BB962C8B-B14F-4D97-AF65-F5344CB8AC3E}">
        <p14:creationId xmlns:p14="http://schemas.microsoft.com/office/powerpoint/2010/main" val="242531426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7688" y="608013"/>
            <a:ext cx="3362325" cy="1890712"/>
          </a:xfrm>
        </p:spPr>
      </p:sp>
      <p:sp>
        <p:nvSpPr>
          <p:cNvPr id="3" name="Notes Placeholder 2"/>
          <p:cNvSpPr>
            <a:spLocks noGrp="1"/>
          </p:cNvSpPr>
          <p:nvPr>
            <p:ph type="body" idx="1"/>
          </p:nvPr>
        </p:nvSpPr>
        <p:spPr/>
        <p:txBody>
          <a:bodyPr/>
          <a:lstStyle/>
          <a:p>
            <a:r>
              <a:rPr lang="en-US" dirty="0"/>
              <a:t>Ishmael is </a:t>
            </a:r>
            <a:r>
              <a:rPr lang="en-US" u="sng" dirty="0"/>
              <a:t>considered a patriarch of Islam</a:t>
            </a:r>
            <a:r>
              <a:rPr lang="en-US" dirty="0"/>
              <a:t> based upon legends that have developed around him and information found in the Qur’an. </a:t>
            </a:r>
          </a:p>
          <a:p>
            <a:r>
              <a:rPr lang="en-US" dirty="0"/>
              <a:t>But what does the Bible tell us about Ishmael?</a:t>
            </a:r>
          </a:p>
          <a:p>
            <a:pPr lvl="1"/>
            <a:r>
              <a:rPr lang="en-US" dirty="0"/>
              <a:t>Ishmael was the firstborn son of Abraham. </a:t>
            </a:r>
          </a:p>
          <a:p>
            <a:pPr lvl="1"/>
            <a:r>
              <a:rPr lang="en-US" dirty="0"/>
              <a:t>God had appeared to Abraham and promised that he would have a son and that he would be the father of many nations (Genesis 15). </a:t>
            </a:r>
          </a:p>
          <a:p>
            <a:pPr lvl="1"/>
            <a:r>
              <a:rPr lang="en-US" dirty="0"/>
              <a:t>However, as time went on, Abraham had no children. </a:t>
            </a:r>
          </a:p>
          <a:p>
            <a:pPr lvl="1"/>
            <a:r>
              <a:rPr lang="en-US" dirty="0"/>
              <a:t>His wife, Sarah, had been unable to conceive, and they began to question just how the promise would be fulfilled.</a:t>
            </a:r>
          </a:p>
          <a:p>
            <a:pPr lvl="1"/>
            <a:endParaRPr lang="en-US" dirty="0"/>
          </a:p>
          <a:p>
            <a:r>
              <a:rPr lang="en-US" dirty="0"/>
              <a:t>In Genesis 16 Sarah suggests that Abraham should have a child with her slave Hagar, an Egyptian. </a:t>
            </a:r>
          </a:p>
          <a:p>
            <a:pPr lvl="1"/>
            <a:r>
              <a:rPr lang="en-US" dirty="0"/>
              <a:t>Apparently, this was a somewhat common practice at the time </a:t>
            </a:r>
          </a:p>
          <a:p>
            <a:pPr lvl="1"/>
            <a:r>
              <a:rPr lang="en-US" dirty="0"/>
              <a:t>The wife would give a female slave to her husband, but any children born would be counted as the children of the wife (perhaps an ancient version of surrogacy). </a:t>
            </a:r>
          </a:p>
          <a:p>
            <a:pPr lvl="1"/>
            <a:endParaRPr lang="en-US" dirty="0"/>
          </a:p>
          <a:p>
            <a:r>
              <a:rPr lang="en-US" dirty="0"/>
              <a:t>While this may have seemed like a workable solution for Abraham and Sarah, in actuality it caused more problems than it solved. </a:t>
            </a:r>
          </a:p>
          <a:p>
            <a:pPr lvl="1"/>
            <a:r>
              <a:rPr lang="en-US" dirty="0"/>
              <a:t>Hagar did conceive a child with Abraham. </a:t>
            </a:r>
          </a:p>
          <a:p>
            <a:pPr lvl="1"/>
            <a:r>
              <a:rPr lang="en-US" dirty="0"/>
              <a:t>When Hagar knew she was pregnant, she began to “despise” Sarah, and Sarah appealed to Abraham for help. </a:t>
            </a:r>
          </a:p>
        </p:txBody>
      </p:sp>
      <p:sp>
        <p:nvSpPr>
          <p:cNvPr id="4" name="Slide Number Placeholder 3"/>
          <p:cNvSpPr>
            <a:spLocks noGrp="1"/>
          </p:cNvSpPr>
          <p:nvPr>
            <p:ph type="sldNum" sz="quarter" idx="5"/>
          </p:nvPr>
        </p:nvSpPr>
        <p:spPr/>
        <p:txBody>
          <a:bodyPr/>
          <a:lstStyle/>
          <a:p>
            <a:fld id="{FF643747-4F18-4CEE-B9DD-781E2F2EBDA0}" type="slidenum">
              <a:rPr lang="en-US" smtClean="0"/>
              <a:t>125</a:t>
            </a:fld>
            <a:endParaRPr lang="en-US"/>
          </a:p>
        </p:txBody>
      </p:sp>
    </p:spTree>
    <p:extLst>
      <p:ext uri="{BB962C8B-B14F-4D97-AF65-F5344CB8AC3E}">
        <p14:creationId xmlns:p14="http://schemas.microsoft.com/office/powerpoint/2010/main" val="412952749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7688" y="608013"/>
            <a:ext cx="3362325" cy="1890712"/>
          </a:xfrm>
        </p:spPr>
      </p:sp>
      <p:sp>
        <p:nvSpPr>
          <p:cNvPr id="3" name="Notes Placeholder 2"/>
          <p:cNvSpPr>
            <a:spLocks noGrp="1"/>
          </p:cNvSpPr>
          <p:nvPr>
            <p:ph type="body" idx="1"/>
          </p:nvPr>
        </p:nvSpPr>
        <p:spPr/>
        <p:txBody>
          <a:bodyPr/>
          <a:lstStyle/>
          <a:p>
            <a:r>
              <a:rPr lang="en-US" dirty="0"/>
              <a:t>Abraham told Sarah </a:t>
            </a:r>
            <a:r>
              <a:rPr lang="en-US" u="sng" dirty="0"/>
              <a:t>to do as she saw fit</a:t>
            </a:r>
            <a:r>
              <a:rPr lang="en-US" dirty="0"/>
              <a:t>, so she began to </a:t>
            </a:r>
            <a:r>
              <a:rPr lang="en-US" u="sng" dirty="0"/>
              <a:t>mistreat Hagar</a:t>
            </a:r>
            <a:r>
              <a:rPr lang="en-US" dirty="0"/>
              <a:t>, and Hagar ran away (Genesis 16:4–6). </a:t>
            </a:r>
          </a:p>
          <a:p>
            <a:pPr lvl="1"/>
            <a:r>
              <a:rPr lang="en-US" dirty="0"/>
              <a:t>The angel of the Lord found Hagar in the desert and told her to return to Sarah. </a:t>
            </a:r>
          </a:p>
          <a:p>
            <a:pPr lvl="1"/>
            <a:r>
              <a:rPr lang="en-US" dirty="0"/>
              <a:t>He then told her about her yet unborn son: “You are now pregnant and you will give birth to a son.</a:t>
            </a:r>
          </a:p>
          <a:p>
            <a:pPr lvl="1"/>
            <a:r>
              <a:rPr lang="en-US" dirty="0"/>
              <a:t>You shall name him </a:t>
            </a:r>
            <a:r>
              <a:rPr lang="en-US" u="sng" dirty="0"/>
              <a:t>Ishmael</a:t>
            </a:r>
            <a:r>
              <a:rPr lang="en-US" dirty="0"/>
              <a:t>, for the Lord has heard of your misery. [</a:t>
            </a:r>
            <a:r>
              <a:rPr lang="en-US" u="sng" dirty="0"/>
              <a:t>Ishmael means “God hears</a:t>
            </a:r>
            <a:r>
              <a:rPr lang="en-US" dirty="0"/>
              <a:t>.”] </a:t>
            </a:r>
          </a:p>
          <a:p>
            <a:pPr lvl="1"/>
            <a:endParaRPr lang="en-US" dirty="0"/>
          </a:p>
          <a:p>
            <a:pPr lvl="1"/>
            <a:r>
              <a:rPr lang="en-US" dirty="0"/>
              <a:t>He will be a </a:t>
            </a:r>
            <a:r>
              <a:rPr lang="en-US" u="sng" dirty="0"/>
              <a:t>wild donkey of a man</a:t>
            </a:r>
            <a:r>
              <a:rPr lang="en-US" dirty="0"/>
              <a:t>; his hand will be against everyone and everyone’s hand against him, and he will live in hostility toward all his brothers” (Genesis 16:11–12). </a:t>
            </a:r>
          </a:p>
          <a:p>
            <a:pPr lvl="1"/>
            <a:r>
              <a:rPr lang="en-US" dirty="0"/>
              <a:t>So Hagar went back and bore a son; Abraham was 86 years old.</a:t>
            </a:r>
          </a:p>
        </p:txBody>
      </p:sp>
      <p:sp>
        <p:nvSpPr>
          <p:cNvPr id="4" name="Slide Number Placeholder 3"/>
          <p:cNvSpPr>
            <a:spLocks noGrp="1"/>
          </p:cNvSpPr>
          <p:nvPr>
            <p:ph type="sldNum" sz="quarter" idx="5"/>
          </p:nvPr>
        </p:nvSpPr>
        <p:spPr/>
        <p:txBody>
          <a:bodyPr/>
          <a:lstStyle/>
          <a:p>
            <a:fld id="{FF643747-4F18-4CEE-B9DD-781E2F2EBDA0}" type="slidenum">
              <a:rPr lang="en-US" smtClean="0"/>
              <a:t>126</a:t>
            </a:fld>
            <a:endParaRPr lang="en-US"/>
          </a:p>
        </p:txBody>
      </p:sp>
    </p:spTree>
    <p:extLst>
      <p:ext uri="{BB962C8B-B14F-4D97-AF65-F5344CB8AC3E}">
        <p14:creationId xmlns:p14="http://schemas.microsoft.com/office/powerpoint/2010/main" val="254498286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7688" y="608013"/>
            <a:ext cx="3362325" cy="1890712"/>
          </a:xfrm>
        </p:spPr>
      </p:sp>
      <p:sp>
        <p:nvSpPr>
          <p:cNvPr id="3" name="Notes Placeholder 2"/>
          <p:cNvSpPr>
            <a:spLocks noGrp="1"/>
          </p:cNvSpPr>
          <p:nvPr>
            <p:ph type="body" idx="1"/>
          </p:nvPr>
        </p:nvSpPr>
        <p:spPr/>
        <p:txBody>
          <a:bodyPr>
            <a:normAutofit/>
          </a:bodyPr>
          <a:lstStyle/>
          <a:p>
            <a:pPr defTabSz="942289">
              <a:defRPr/>
            </a:pPr>
            <a:r>
              <a:rPr lang="en-US" dirty="0"/>
              <a:t>Isaac’s sons -&gt; Esau and Jacob</a:t>
            </a:r>
          </a:p>
          <a:p>
            <a:pPr defTabSz="942289">
              <a:defRPr/>
            </a:pPr>
            <a:r>
              <a:rPr lang="en-US" dirty="0">
                <a:sym typeface="Wingdings" pitchFamily="2" charset="2"/>
              </a:rPr>
              <a:t>Esau oldest</a:t>
            </a:r>
          </a:p>
          <a:p>
            <a:pPr defTabSz="942289">
              <a:defRPr/>
            </a:pPr>
            <a:endParaRPr lang="en-US" dirty="0"/>
          </a:p>
          <a:p>
            <a:endParaRPr lang="en-US" dirty="0"/>
          </a:p>
        </p:txBody>
      </p:sp>
      <p:sp>
        <p:nvSpPr>
          <p:cNvPr id="4" name="Slide Number Placeholder 3"/>
          <p:cNvSpPr>
            <a:spLocks noGrp="1"/>
          </p:cNvSpPr>
          <p:nvPr>
            <p:ph type="sldNum" sz="quarter" idx="10"/>
          </p:nvPr>
        </p:nvSpPr>
        <p:spPr/>
        <p:txBody>
          <a:bodyPr/>
          <a:lstStyle/>
          <a:p>
            <a:fld id="{8E1E2D8D-2E7B-4A5A-A792-D2AF154FE9FD}" type="slidenum">
              <a:rPr lang="en-US" smtClean="0"/>
              <a:pPr/>
              <a:t>127</a:t>
            </a:fld>
            <a:endParaRPr lang="en-US"/>
          </a:p>
        </p:txBody>
      </p:sp>
      <p:sp>
        <p:nvSpPr>
          <p:cNvPr id="5" name="Header Placeholder 4"/>
          <p:cNvSpPr>
            <a:spLocks noGrp="1"/>
          </p:cNvSpPr>
          <p:nvPr>
            <p:ph type="hdr" sz="quarter" idx="11"/>
          </p:nvPr>
        </p:nvSpPr>
        <p:spPr/>
        <p:txBody>
          <a:bodyPr/>
          <a:lstStyle/>
          <a:p>
            <a:r>
              <a:rPr lang="en-US"/>
              <a:t>Part 4 Period of Patriarchs</a:t>
            </a:r>
          </a:p>
        </p:txBody>
      </p:sp>
    </p:spTree>
    <p:extLst>
      <p:ext uri="{BB962C8B-B14F-4D97-AF65-F5344CB8AC3E}">
        <p14:creationId xmlns:p14="http://schemas.microsoft.com/office/powerpoint/2010/main" val="252390437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7688" y="608013"/>
            <a:ext cx="3362325" cy="1890712"/>
          </a:xfrm>
        </p:spPr>
      </p:sp>
      <p:sp>
        <p:nvSpPr>
          <p:cNvPr id="3" name="Notes Placeholder 2"/>
          <p:cNvSpPr>
            <a:spLocks noGrp="1"/>
          </p:cNvSpPr>
          <p:nvPr>
            <p:ph type="body" idx="1"/>
          </p:nvPr>
        </p:nvSpPr>
        <p:spPr/>
        <p:txBody>
          <a:bodyPr/>
          <a:lstStyle/>
          <a:p>
            <a:r>
              <a:rPr lang="en-US" dirty="0"/>
              <a:t>Esau was </a:t>
            </a:r>
            <a:r>
              <a:rPr lang="en-US" u="sng" dirty="0"/>
              <a:t>Abraham’s grandson</a:t>
            </a:r>
            <a:r>
              <a:rPr lang="en-US" dirty="0"/>
              <a:t>, the </a:t>
            </a:r>
            <a:r>
              <a:rPr lang="en-US" u="sng" dirty="0"/>
              <a:t>older</a:t>
            </a:r>
            <a:r>
              <a:rPr lang="en-US" dirty="0"/>
              <a:t> twin born to Isaac and Rebekah (the younger was Jacob). </a:t>
            </a:r>
          </a:p>
          <a:p>
            <a:pPr lvl="1"/>
            <a:r>
              <a:rPr lang="en-US" u="sng" dirty="0"/>
              <a:t>Rebekah had a difficult pregnancy,</a:t>
            </a:r>
            <a:r>
              <a:rPr lang="en-US" dirty="0"/>
              <a:t> and God told her it was because “two nations are in your womb; one people will be stronger than the other, and the older will serve the younger” (Genesis 25:23).</a:t>
            </a:r>
          </a:p>
          <a:p>
            <a:pPr lvl="1"/>
            <a:r>
              <a:rPr lang="en-US" u="sng" dirty="0"/>
              <a:t>Esau’s name means “hairy,” </a:t>
            </a:r>
            <a:r>
              <a:rPr lang="en-US" dirty="0"/>
              <a:t>which described him at birth (Genesis 25:25). </a:t>
            </a:r>
          </a:p>
          <a:p>
            <a:pPr lvl="1"/>
            <a:r>
              <a:rPr lang="en-US" dirty="0"/>
              <a:t>Esau’s twin was born holding Esau’s heel and was named Jacob, which means “</a:t>
            </a:r>
            <a:r>
              <a:rPr lang="en-US" i="1" dirty="0"/>
              <a:t>supplanter</a:t>
            </a:r>
            <a:r>
              <a:rPr lang="en-US" dirty="0"/>
              <a:t>”—</a:t>
            </a:r>
            <a:r>
              <a:rPr lang="en-US" u="sng" dirty="0"/>
              <a:t>someone who tricks another </a:t>
            </a:r>
            <a:r>
              <a:rPr lang="en-US" dirty="0"/>
              <a:t>out of something for personal gain. </a:t>
            </a:r>
          </a:p>
          <a:p>
            <a:pPr lvl="1"/>
            <a:endParaRPr lang="en-US" dirty="0"/>
          </a:p>
          <a:p>
            <a:r>
              <a:rPr lang="en-US" dirty="0"/>
              <a:t>The twins’ birth story served as a prophecy about their future.</a:t>
            </a:r>
          </a:p>
          <a:p>
            <a:pPr lvl="1"/>
            <a:r>
              <a:rPr lang="en-US" dirty="0"/>
              <a:t>Esau became a skillful hunter (Genesis 25:27), and his father favored him. </a:t>
            </a:r>
          </a:p>
          <a:p>
            <a:pPr lvl="1"/>
            <a:r>
              <a:rPr lang="en-US" dirty="0"/>
              <a:t>His mother favored Jacob. </a:t>
            </a:r>
          </a:p>
          <a:p>
            <a:endParaRPr lang="en-US" dirty="0"/>
          </a:p>
          <a:p>
            <a:r>
              <a:rPr lang="en-US" dirty="0"/>
              <a:t>Esau took his hunting seriously; </a:t>
            </a:r>
            <a:r>
              <a:rPr lang="en-US" u="sng" dirty="0"/>
              <a:t>one day he came in from hunting </a:t>
            </a:r>
            <a:r>
              <a:rPr lang="en-US" dirty="0"/>
              <a:t>so tired and hungry that he thought he was going to die (our first indication that </a:t>
            </a:r>
            <a:r>
              <a:rPr lang="en-US" u="sng" dirty="0"/>
              <a:t>Esau was a whiner</a:t>
            </a:r>
            <a:r>
              <a:rPr lang="en-US" dirty="0"/>
              <a:t>). </a:t>
            </a:r>
          </a:p>
          <a:p>
            <a:pPr lvl="1"/>
            <a:r>
              <a:rPr lang="en-US" dirty="0"/>
              <a:t>His hunger, along with the </a:t>
            </a:r>
            <a:r>
              <a:rPr lang="en-US" u="sng" dirty="0"/>
              <a:t>tantalizing scent of the red lentil stew </a:t>
            </a:r>
            <a:r>
              <a:rPr lang="en-US" dirty="0"/>
              <a:t>his brother was cooking, convinced him to give up his birthright when Jacob asked for it (verses 29–34). </a:t>
            </a:r>
          </a:p>
          <a:p>
            <a:pPr lvl="1"/>
            <a:r>
              <a:rPr lang="en-US" dirty="0"/>
              <a:t>Because of his desire for red stew, </a:t>
            </a:r>
            <a:r>
              <a:rPr lang="en-US" u="sng" dirty="0"/>
              <a:t>Esau became known as “Edom,” </a:t>
            </a:r>
            <a:r>
              <a:rPr lang="en-US" dirty="0"/>
              <a:t>which means “red.” </a:t>
            </a:r>
          </a:p>
          <a:p>
            <a:pPr lvl="1"/>
            <a:r>
              <a:rPr lang="en-US" dirty="0"/>
              <a:t>The </a:t>
            </a:r>
            <a:r>
              <a:rPr lang="en-US" u="sng" dirty="0"/>
              <a:t>son with the birthright would receive a double portion </a:t>
            </a:r>
            <a:r>
              <a:rPr lang="en-US" dirty="0"/>
              <a:t>of the family inheritance, so Esau’s giving up his birthright was a big deal. </a:t>
            </a:r>
          </a:p>
          <a:p>
            <a:pPr lvl="1"/>
            <a:r>
              <a:rPr lang="en-US" dirty="0"/>
              <a:t>In order to fill his belly, </a:t>
            </a:r>
            <a:r>
              <a:rPr lang="en-US" u="sng" dirty="0"/>
              <a:t>Esau had “despised his birthright</a:t>
            </a:r>
            <a:r>
              <a:rPr lang="en-US" dirty="0"/>
              <a:t>” (verse 34).</a:t>
            </a:r>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t>128</a:t>
            </a:fld>
            <a:endParaRPr lang="en-US"/>
          </a:p>
        </p:txBody>
      </p:sp>
    </p:spTree>
    <p:extLst>
      <p:ext uri="{BB962C8B-B14F-4D97-AF65-F5344CB8AC3E}">
        <p14:creationId xmlns:p14="http://schemas.microsoft.com/office/powerpoint/2010/main" val="205695422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7688" y="608013"/>
            <a:ext cx="3362325" cy="1890712"/>
          </a:xfrm>
        </p:spPr>
      </p:sp>
      <p:sp>
        <p:nvSpPr>
          <p:cNvPr id="3" name="Notes Placeholder 2"/>
          <p:cNvSpPr>
            <a:spLocks noGrp="1"/>
          </p:cNvSpPr>
          <p:nvPr>
            <p:ph type="body" idx="1"/>
          </p:nvPr>
        </p:nvSpPr>
        <p:spPr/>
        <p:txBody>
          <a:bodyPr/>
          <a:lstStyle/>
          <a:p>
            <a:r>
              <a:rPr lang="en-US" dirty="0"/>
              <a:t>Jacob was a determined man; some would consider him to be </a:t>
            </a:r>
            <a:r>
              <a:rPr lang="en-US" u="sng" dirty="0"/>
              <a:t>ruthless</a:t>
            </a:r>
            <a:r>
              <a:rPr lang="en-US" dirty="0"/>
              <a:t>.</a:t>
            </a:r>
          </a:p>
          <a:p>
            <a:r>
              <a:rPr lang="en-US" dirty="0"/>
              <a:t> </a:t>
            </a:r>
          </a:p>
          <a:p>
            <a:pPr lvl="1"/>
            <a:r>
              <a:rPr lang="en-US" dirty="0"/>
              <a:t>He was a </a:t>
            </a:r>
            <a:r>
              <a:rPr lang="en-US" u="sng" dirty="0"/>
              <a:t>con-artist, a liar, and a manipulator-</a:t>
            </a:r>
            <a:r>
              <a:rPr lang="en-US" dirty="0"/>
              <a:t>-in fact, the name Jacob not only means “deceiver,” but more literally it means “grabber” </a:t>
            </a:r>
          </a:p>
          <a:p>
            <a:pPr lvl="1"/>
            <a:endParaRPr lang="en-US" dirty="0"/>
          </a:p>
          <a:p>
            <a:pPr lvl="1"/>
            <a:r>
              <a:rPr lang="en-US" dirty="0"/>
              <a:t>He </a:t>
            </a:r>
            <a:r>
              <a:rPr lang="en-US" u="sng" dirty="0"/>
              <a:t>tricked his older brother, Esau</a:t>
            </a:r>
            <a:r>
              <a:rPr lang="en-US" dirty="0"/>
              <a:t>, into giving him the covenant blessing from Jacob, and </a:t>
            </a:r>
            <a:r>
              <a:rPr lang="en-US" u="sng" dirty="0"/>
              <a:t>fled to Haran </a:t>
            </a:r>
            <a:r>
              <a:rPr lang="en-US" dirty="0"/>
              <a:t>to avoid a confrontation with Esau after tricking him</a:t>
            </a:r>
          </a:p>
          <a:p>
            <a:pPr lvl="1"/>
            <a:endParaRPr lang="en-US" dirty="0"/>
          </a:p>
          <a:p>
            <a:pPr lvl="1"/>
            <a:r>
              <a:rPr lang="en-US" dirty="0"/>
              <a:t>He in </a:t>
            </a:r>
            <a:r>
              <a:rPr lang="en-US" u="sng" dirty="0"/>
              <a:t>turn was tricked by his Uncle Laban </a:t>
            </a:r>
            <a:r>
              <a:rPr lang="en-US" dirty="0"/>
              <a:t>into marrying his first-born daughter Leah instead of Rachel. </a:t>
            </a:r>
          </a:p>
          <a:p>
            <a:pPr lvl="1"/>
            <a:endParaRPr lang="en-US" dirty="0"/>
          </a:p>
          <a:p>
            <a:pPr lvl="1"/>
            <a:r>
              <a:rPr lang="en-US" dirty="0"/>
              <a:t>Jacob fathered </a:t>
            </a:r>
            <a:r>
              <a:rPr lang="en-US" u="sng" dirty="0"/>
              <a:t>12 sons and one daughter </a:t>
            </a:r>
            <a:r>
              <a:rPr lang="en-US" dirty="0"/>
              <a:t>through Rachel, Leah, and two of his concubines, Bilhah, and Zilpah</a:t>
            </a:r>
          </a:p>
          <a:p>
            <a:pPr lvl="1"/>
            <a:endParaRPr lang="en-US" dirty="0"/>
          </a:p>
          <a:p>
            <a:pPr lvl="1"/>
            <a:r>
              <a:rPr lang="en-US" dirty="0"/>
              <a:t>Later, on his way to reconcile with Esau, he </a:t>
            </a:r>
            <a:r>
              <a:rPr lang="en-US" u="sng" dirty="0"/>
              <a:t>wrestled with the Angel of the Lord </a:t>
            </a:r>
            <a:r>
              <a:rPr lang="en-US" dirty="0"/>
              <a:t>who is also identified as God, a </a:t>
            </a:r>
            <a:r>
              <a:rPr lang="en-US" u="sng" dirty="0"/>
              <a:t>preincarnate appearance of the Lord Jesus Christ</a:t>
            </a:r>
            <a:r>
              <a:rPr lang="en-US" dirty="0"/>
              <a:t>. </a:t>
            </a:r>
          </a:p>
          <a:p>
            <a:pPr lvl="1"/>
            <a:endParaRPr lang="en-US" dirty="0"/>
          </a:p>
          <a:p>
            <a:pPr lvl="1"/>
            <a:r>
              <a:rPr lang="en-US" dirty="0"/>
              <a:t>This heavenly being then </a:t>
            </a:r>
            <a:r>
              <a:rPr lang="en-US" u="sng" dirty="0"/>
              <a:t>changes his name</a:t>
            </a:r>
            <a:r>
              <a:rPr lang="en-US" dirty="0"/>
              <a:t> from Jacob (“deceiver,” “grabber”) to </a:t>
            </a:r>
            <a:r>
              <a:rPr lang="en-US" u="sng" dirty="0"/>
              <a:t>Israel (“one who struggles with God”)</a:t>
            </a:r>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t>129</a:t>
            </a:fld>
            <a:endParaRPr lang="en-US"/>
          </a:p>
        </p:txBody>
      </p:sp>
    </p:spTree>
    <p:extLst>
      <p:ext uri="{BB962C8B-B14F-4D97-AF65-F5344CB8AC3E}">
        <p14:creationId xmlns:p14="http://schemas.microsoft.com/office/powerpoint/2010/main" val="11132516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7688" y="608013"/>
            <a:ext cx="3362325" cy="1890712"/>
          </a:xfrm>
        </p:spPr>
      </p:sp>
      <p:sp>
        <p:nvSpPr>
          <p:cNvPr id="3" name="Notes Placeholder 2"/>
          <p:cNvSpPr>
            <a:spLocks noGrp="1"/>
          </p:cNvSpPr>
          <p:nvPr>
            <p:ph type="body" idx="1"/>
          </p:nvPr>
        </p:nvSpPr>
        <p:spPr/>
        <p:txBody>
          <a:bodyPr>
            <a:normAutofit/>
          </a:bodyPr>
          <a:lstStyle/>
          <a:p>
            <a:pPr defTabSz="942289">
              <a:defRPr/>
            </a:pPr>
            <a:r>
              <a:rPr lang="en-US" dirty="0"/>
              <a:t>Next: The 12 sons of Jacob (Israel)</a:t>
            </a:r>
            <a:endParaRPr lang="en-US" dirty="0">
              <a:sym typeface="Wingdings" pitchFamily="2" charset="2"/>
            </a:endParaRPr>
          </a:p>
          <a:p>
            <a:pPr defTabSz="942289">
              <a:defRPr/>
            </a:pPr>
            <a:endParaRPr lang="en-US" dirty="0"/>
          </a:p>
          <a:p>
            <a:endParaRPr lang="en-US" dirty="0"/>
          </a:p>
        </p:txBody>
      </p:sp>
      <p:sp>
        <p:nvSpPr>
          <p:cNvPr id="4" name="Slide Number Placeholder 3"/>
          <p:cNvSpPr>
            <a:spLocks noGrp="1"/>
          </p:cNvSpPr>
          <p:nvPr>
            <p:ph type="sldNum" sz="quarter" idx="10"/>
          </p:nvPr>
        </p:nvSpPr>
        <p:spPr/>
        <p:txBody>
          <a:bodyPr/>
          <a:lstStyle/>
          <a:p>
            <a:fld id="{8E1E2D8D-2E7B-4A5A-A792-D2AF154FE9FD}" type="slidenum">
              <a:rPr lang="en-US" smtClean="0"/>
              <a:pPr/>
              <a:t>130</a:t>
            </a:fld>
            <a:endParaRPr lang="en-US"/>
          </a:p>
        </p:txBody>
      </p:sp>
      <p:sp>
        <p:nvSpPr>
          <p:cNvPr id="5" name="Header Placeholder 4"/>
          <p:cNvSpPr>
            <a:spLocks noGrp="1"/>
          </p:cNvSpPr>
          <p:nvPr>
            <p:ph type="hdr" sz="quarter" idx="11"/>
          </p:nvPr>
        </p:nvSpPr>
        <p:spPr/>
        <p:txBody>
          <a:bodyPr/>
          <a:lstStyle/>
          <a:p>
            <a:r>
              <a:rPr lang="en-US"/>
              <a:t>Part 4 Period of Patriarchs</a:t>
            </a:r>
          </a:p>
        </p:txBody>
      </p:sp>
    </p:spTree>
    <p:extLst>
      <p:ext uri="{BB962C8B-B14F-4D97-AF65-F5344CB8AC3E}">
        <p14:creationId xmlns:p14="http://schemas.microsoft.com/office/powerpoint/2010/main" val="203993425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7688" y="608013"/>
            <a:ext cx="3362325" cy="1890712"/>
          </a:xfrm>
        </p:spPr>
      </p:sp>
      <p:sp>
        <p:nvSpPr>
          <p:cNvPr id="3" name="Notes Placeholder 2"/>
          <p:cNvSpPr>
            <a:spLocks noGrp="1"/>
          </p:cNvSpPr>
          <p:nvPr>
            <p:ph type="body" idx="1"/>
          </p:nvPr>
        </p:nvSpPr>
        <p:spPr/>
        <p:txBody>
          <a:bodyPr/>
          <a:lstStyle/>
          <a:p>
            <a:r>
              <a:rPr lang="en-US" dirty="0"/>
              <a:t>The 12 sons of Jacob </a:t>
            </a:r>
            <a:r>
              <a:rPr lang="en-US" dirty="0">
                <a:sym typeface="Wingdings" panose="05000000000000000000" pitchFamily="2" charset="2"/>
              </a:rPr>
              <a:t> “children of Israel”</a:t>
            </a:r>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t>131</a:t>
            </a:fld>
            <a:endParaRPr lang="en-US"/>
          </a:p>
        </p:txBody>
      </p:sp>
    </p:spTree>
    <p:extLst>
      <p:ext uri="{BB962C8B-B14F-4D97-AF65-F5344CB8AC3E}">
        <p14:creationId xmlns:p14="http://schemas.microsoft.com/office/powerpoint/2010/main" val="31614311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36D946E5-9AA1-426D-84B9-F279E98B3DB5}" type="slidenum">
              <a:rPr lang="en-US" smtClean="0"/>
              <a:pPr/>
              <a:t>13</a:t>
            </a:fld>
            <a:endParaRPr lang="en-US"/>
          </a:p>
        </p:txBody>
      </p:sp>
      <p:sp>
        <p:nvSpPr>
          <p:cNvPr id="5" name="Header Placeholder 4"/>
          <p:cNvSpPr>
            <a:spLocks noGrp="1"/>
          </p:cNvSpPr>
          <p:nvPr>
            <p:ph type="hdr" sz="quarter" idx="10"/>
          </p:nvPr>
        </p:nvSpPr>
        <p:spPr/>
        <p:txBody>
          <a:bodyPr/>
          <a:lstStyle/>
          <a:p>
            <a:r>
              <a:rPr lang="en-US"/>
              <a:t>1 INTRODUCTION</a:t>
            </a:r>
          </a:p>
        </p:txBody>
      </p:sp>
      <p:sp>
        <p:nvSpPr>
          <p:cNvPr id="9" name="Slide Image Placeholder 8"/>
          <p:cNvSpPr>
            <a:spLocks noGrp="1" noRot="1" noChangeAspect="1"/>
          </p:cNvSpPr>
          <p:nvPr>
            <p:ph type="sldImg"/>
          </p:nvPr>
        </p:nvSpPr>
        <p:spPr>
          <a:xfrm>
            <a:off x="1668463" y="641350"/>
            <a:ext cx="3498850" cy="1968500"/>
          </a:xfrm>
        </p:spPr>
      </p:sp>
      <p:sp>
        <p:nvSpPr>
          <p:cNvPr id="10" name="Notes Placeholder 9"/>
          <p:cNvSpPr>
            <a:spLocks noGrp="1"/>
          </p:cNvSpPr>
          <p:nvPr>
            <p:ph type="body" idx="1"/>
          </p:nvPr>
        </p:nvSpPr>
        <p:spPr/>
        <p:txBody>
          <a:bodyPr>
            <a:normAutofit/>
          </a:bodyPr>
          <a:lstStyle/>
          <a:p>
            <a:pPr marL="0" indent="0">
              <a:buNone/>
            </a:pPr>
            <a:r>
              <a:rPr lang="en-US" dirty="0"/>
              <a:t>Why is the OT in the Bible?</a:t>
            </a:r>
          </a:p>
          <a:p>
            <a:r>
              <a:rPr lang="en-US" dirty="0"/>
              <a:t>Have you ever asked yourself why the Old Testament is in the Bible since we have the New Testament? </a:t>
            </a:r>
          </a:p>
          <a:p>
            <a:endParaRPr lang="en-US" dirty="0"/>
          </a:p>
          <a:p>
            <a:r>
              <a:rPr lang="en-US" dirty="0"/>
              <a:t>Does the Old Testament apply today or is it simply a history of Israel? </a:t>
            </a:r>
          </a:p>
          <a:p>
            <a:endParaRPr lang="en-US" dirty="0"/>
          </a:p>
          <a:p>
            <a:r>
              <a:rPr lang="en-US" dirty="0"/>
              <a:t>Another question is should Christians today obey all 613 Mosaic Laws? </a:t>
            </a:r>
          </a:p>
          <a:p>
            <a:endParaRPr lang="en-US" dirty="0"/>
          </a:p>
          <a:p>
            <a:r>
              <a:rPr lang="en-US" dirty="0"/>
              <a:t>Did Adam have a belly button?</a:t>
            </a:r>
          </a:p>
          <a:p>
            <a:endParaRPr lang="en-US" dirty="0"/>
          </a:p>
          <a:p>
            <a:r>
              <a:rPr lang="en-US" dirty="0"/>
              <a:t>These questions and many others will be addressed in this study guide.</a:t>
            </a:r>
          </a:p>
          <a:p>
            <a:endParaRPr lang="en-US" dirty="0"/>
          </a:p>
          <a:p>
            <a:pPr>
              <a:spcAft>
                <a:spcPts val="1200"/>
              </a:spcAft>
            </a:pPr>
            <a:r>
              <a:rPr lang="en-US" u="sng" dirty="0"/>
              <a:t>Q: Ever get lost in the OT so go back to NT?</a:t>
            </a:r>
          </a:p>
          <a:p>
            <a:pPr marL="0" indent="0">
              <a:buNone/>
            </a:pPr>
            <a:endParaRPr lang="en-US" dirty="0"/>
          </a:p>
        </p:txBody>
      </p:sp>
    </p:spTree>
    <p:extLst>
      <p:ext uri="{BB962C8B-B14F-4D97-AF65-F5344CB8AC3E}">
        <p14:creationId xmlns:p14="http://schemas.microsoft.com/office/powerpoint/2010/main" val="113434857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7688" y="608013"/>
            <a:ext cx="3362325" cy="1890712"/>
          </a:xfrm>
        </p:spPr>
      </p:sp>
      <p:sp>
        <p:nvSpPr>
          <p:cNvPr id="3" name="Notes Placeholder 2"/>
          <p:cNvSpPr>
            <a:spLocks noGrp="1"/>
          </p:cNvSpPr>
          <p:nvPr>
            <p:ph type="body" idx="1"/>
          </p:nvPr>
        </p:nvSpPr>
        <p:spPr/>
        <p:txBody>
          <a:bodyPr/>
          <a:lstStyle/>
          <a:p>
            <a:r>
              <a:rPr lang="en-US" dirty="0"/>
              <a:t>About 25% of the book of Genesis is dedicated to Joseph (Genesis 39:1-50:26). </a:t>
            </a:r>
          </a:p>
          <a:p>
            <a:r>
              <a:rPr lang="en-US" dirty="0"/>
              <a:t> </a:t>
            </a:r>
          </a:p>
          <a:p>
            <a:r>
              <a:rPr lang="en-US" dirty="0"/>
              <a:t>Of all the people in the Bible, Joseph was the most nearly perfect </a:t>
            </a:r>
            <a:r>
              <a:rPr lang="en-US" i="1" dirty="0"/>
              <a:t>type</a:t>
            </a:r>
            <a:r>
              <a:rPr lang="en-US" dirty="0"/>
              <a:t> of Christ:</a:t>
            </a:r>
          </a:p>
          <a:p>
            <a:pPr lvl="1" fontAlgn="base"/>
            <a:r>
              <a:rPr lang="en-US" dirty="0"/>
              <a:t>Both were loved dearly by their fathers. </a:t>
            </a:r>
            <a:endParaRPr lang="en-US" dirty="0">
              <a:effectLst>
                <a:glow>
                  <a:srgbClr val="000000"/>
                </a:glow>
                <a:outerShdw sx="0" sy="0">
                  <a:srgbClr val="000000"/>
                </a:outerShdw>
                <a:reflection stA="0" endPos="0" fadeDir="0" sx="0" sy="0"/>
              </a:effectLst>
            </a:endParaRPr>
          </a:p>
          <a:p>
            <a:pPr lvl="1" fontAlgn="base"/>
            <a:r>
              <a:rPr lang="en-US" dirty="0"/>
              <a:t>Both were hated by their brothers. </a:t>
            </a:r>
            <a:endParaRPr lang="en-US" dirty="0">
              <a:effectLst>
                <a:glow>
                  <a:srgbClr val="000000"/>
                </a:glow>
                <a:outerShdw sx="0" sy="0">
                  <a:srgbClr val="000000"/>
                </a:outerShdw>
                <a:reflection stA="0" endPos="0" fadeDir="0" sx="0" sy="0"/>
              </a:effectLst>
            </a:endParaRPr>
          </a:p>
          <a:p>
            <a:pPr lvl="1" fontAlgn="base"/>
            <a:r>
              <a:rPr lang="en-US" dirty="0"/>
              <a:t>Both were put in charge of a kingdom.</a:t>
            </a:r>
            <a:endParaRPr lang="en-US" dirty="0">
              <a:effectLst>
                <a:glow>
                  <a:srgbClr val="000000"/>
                </a:glow>
                <a:outerShdw sx="0" sy="0">
                  <a:srgbClr val="000000"/>
                </a:outerShdw>
                <a:reflection stA="0" endPos="0" fadeDir="0" sx="0" sy="0"/>
              </a:effectLst>
            </a:endParaRPr>
          </a:p>
          <a:p>
            <a:pPr lvl="1"/>
            <a:r>
              <a:rPr lang="en-US" dirty="0"/>
              <a:t>If you want to understand the life of Jesus Christ, become familiar with the life of Joseph. </a:t>
            </a:r>
          </a:p>
          <a:p>
            <a:endParaRPr lang="en-US" dirty="0"/>
          </a:p>
          <a:p>
            <a:r>
              <a:rPr lang="en-US" dirty="0"/>
              <a:t>The two have very much in common</a:t>
            </a:r>
          </a:p>
          <a:p>
            <a:pPr lvl="1"/>
            <a:r>
              <a:rPr lang="en-US" dirty="0"/>
              <a:t>In the story of Joseph and his brothers, we see the themes of forgiveness, the father-son bond, sibling rivalry, brotherly love, God’s sovereignty, and God’s greater good in times of suffering. </a:t>
            </a:r>
          </a:p>
          <a:p>
            <a:pPr lvl="1"/>
            <a:endParaRPr lang="en-US" dirty="0"/>
          </a:p>
          <a:p>
            <a:pPr lvl="1"/>
            <a:r>
              <a:rPr lang="en-US" dirty="0"/>
              <a:t>Just like Joseph, we are called to forgive those who have offended us and see life’s experiences as part of God’s plan to help us serve others.</a:t>
            </a:r>
          </a:p>
        </p:txBody>
      </p:sp>
      <p:sp>
        <p:nvSpPr>
          <p:cNvPr id="4" name="Slide Number Placeholder 3"/>
          <p:cNvSpPr>
            <a:spLocks noGrp="1"/>
          </p:cNvSpPr>
          <p:nvPr>
            <p:ph type="sldNum" sz="quarter" idx="10"/>
          </p:nvPr>
        </p:nvSpPr>
        <p:spPr/>
        <p:txBody>
          <a:bodyPr/>
          <a:lstStyle/>
          <a:p>
            <a:fld id="{FF643747-4F18-4CEE-B9DD-781E2F2EBDA0}" type="slidenum">
              <a:rPr lang="en-US" smtClean="0"/>
              <a:t>132</a:t>
            </a:fld>
            <a:endParaRPr lang="en-US"/>
          </a:p>
        </p:txBody>
      </p:sp>
    </p:spTree>
    <p:extLst>
      <p:ext uri="{BB962C8B-B14F-4D97-AF65-F5344CB8AC3E}">
        <p14:creationId xmlns:p14="http://schemas.microsoft.com/office/powerpoint/2010/main" val="358992088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7688" y="608013"/>
            <a:ext cx="3362325" cy="1890712"/>
          </a:xfrm>
        </p:spPr>
      </p:sp>
      <p:sp>
        <p:nvSpPr>
          <p:cNvPr id="3" name="Notes Placeholder 2"/>
          <p:cNvSpPr>
            <a:spLocks noGrp="1"/>
          </p:cNvSpPr>
          <p:nvPr>
            <p:ph type="body" idx="1"/>
          </p:nvPr>
        </p:nvSpPr>
        <p:spPr/>
        <p:txBody>
          <a:bodyPr/>
          <a:lstStyle/>
          <a:p>
            <a:pPr marL="0" indent="0">
              <a:buNone/>
            </a:pPr>
            <a:r>
              <a:rPr lang="en-US" dirty="0"/>
              <a:t>SUMMARY</a:t>
            </a:r>
          </a:p>
          <a:p>
            <a:pPr marL="0" indent="0">
              <a:buNone/>
            </a:pPr>
            <a:endParaRPr lang="en-US" dirty="0"/>
          </a:p>
          <a:p>
            <a:pPr marL="0" indent="0">
              <a:buNone/>
            </a:pPr>
            <a:r>
              <a:rPr lang="en-US" dirty="0"/>
              <a:t>[CLICK]</a:t>
            </a:r>
          </a:p>
          <a:p>
            <a:pPr marL="0" indent="0">
              <a:buNone/>
            </a:pPr>
            <a:endParaRPr lang="en-US" dirty="0"/>
          </a:p>
          <a:p>
            <a:pPr marL="341313" lvl="0" indent="-230188">
              <a:buFont typeface="+mj-lt"/>
              <a:buAutoNum type="arabicPeriod"/>
            </a:pPr>
            <a:r>
              <a:rPr lang="en-US" sz="1200" dirty="0"/>
              <a:t>Abraham’s life teaches us to trust God fully even when we don’t know </a:t>
            </a:r>
            <a:r>
              <a:rPr lang="en-US" sz="1200" b="1" u="sng" dirty="0"/>
              <a:t>where he is taking us</a:t>
            </a:r>
            <a:r>
              <a:rPr lang="en-US" sz="1200" dirty="0"/>
              <a:t>.</a:t>
            </a:r>
          </a:p>
          <a:p>
            <a:pPr marL="341313" lvl="0" indent="-230188">
              <a:buFont typeface="+mj-lt"/>
              <a:buAutoNum type="arabicPeriod"/>
            </a:pPr>
            <a:endParaRPr lang="en-US" sz="1200" dirty="0"/>
          </a:p>
          <a:p>
            <a:pPr marL="341313" lvl="0" indent="-230188">
              <a:buFont typeface="+mj-lt"/>
              <a:buAutoNum type="arabicPeriod"/>
            </a:pPr>
            <a:r>
              <a:rPr lang="en-US" sz="1200" dirty="0"/>
              <a:t>Joseph teaches us that God often works in ways we don’t always understand but he ultimately means them </a:t>
            </a:r>
            <a:r>
              <a:rPr lang="en-US" sz="1200" b="1" u="sng" dirty="0"/>
              <a:t>for good</a:t>
            </a:r>
            <a:r>
              <a:rPr lang="en-US" sz="1200" dirty="0"/>
              <a:t>.</a:t>
            </a:r>
          </a:p>
          <a:p>
            <a:pPr marL="341313" lvl="0" indent="-230188">
              <a:buFont typeface="+mj-lt"/>
              <a:buAutoNum type="arabicPeriod"/>
            </a:pPr>
            <a:endParaRPr lang="en-US" sz="1200" dirty="0"/>
          </a:p>
          <a:p>
            <a:pPr marL="341313" lvl="0" indent="-230188">
              <a:buFont typeface="+mj-lt"/>
              <a:buAutoNum type="arabicPeriod"/>
            </a:pPr>
            <a:r>
              <a:rPr lang="en-US" sz="1200" dirty="0"/>
              <a:t>God’s covenant with Abraham reminds us of the great blessing that came through Abraham’s line, </a:t>
            </a:r>
            <a:r>
              <a:rPr lang="en-US" sz="1200" b="1" u="sng" dirty="0"/>
              <a:t>the Redeemer Jesus Christ</a:t>
            </a:r>
            <a:r>
              <a:rPr lang="en-US" sz="1200" dirty="0"/>
              <a:t>.</a:t>
            </a:r>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t>133</a:t>
            </a:fld>
            <a:endParaRPr lang="en-US"/>
          </a:p>
        </p:txBody>
      </p:sp>
    </p:spTree>
    <p:extLst>
      <p:ext uri="{BB962C8B-B14F-4D97-AF65-F5344CB8AC3E}">
        <p14:creationId xmlns:p14="http://schemas.microsoft.com/office/powerpoint/2010/main" val="94727499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82813" y="630238"/>
            <a:ext cx="2492375" cy="1401762"/>
          </a:xfrm>
        </p:spPr>
      </p:sp>
      <p:sp>
        <p:nvSpPr>
          <p:cNvPr id="3" name="Notes Placeholder 2"/>
          <p:cNvSpPr>
            <a:spLocks noGrp="1"/>
          </p:cNvSpPr>
          <p:nvPr>
            <p:ph type="body" idx="1"/>
          </p:nvPr>
        </p:nvSpPr>
        <p:spPr/>
        <p:txBody>
          <a:bodyPr/>
          <a:lstStyle/>
          <a:p>
            <a:r>
              <a:rPr lang="en-US" dirty="0"/>
              <a:t>GOT IT?</a:t>
            </a:r>
          </a:p>
        </p:txBody>
      </p:sp>
      <p:sp>
        <p:nvSpPr>
          <p:cNvPr id="4" name="Slide Number Placeholder 3"/>
          <p:cNvSpPr>
            <a:spLocks noGrp="1"/>
          </p:cNvSpPr>
          <p:nvPr>
            <p:ph type="sldNum" sz="quarter" idx="5"/>
          </p:nvPr>
        </p:nvSpPr>
        <p:spPr/>
        <p:txBody>
          <a:bodyPr/>
          <a:lstStyle/>
          <a:p>
            <a:fld id="{C9056F60-A7D9-46FF-833E-839DD1BDC6EE}" type="slidenum">
              <a:rPr lang="en-US" smtClean="0"/>
              <a:pPr/>
              <a:t>134</a:t>
            </a:fld>
            <a:endParaRPr lang="en-US"/>
          </a:p>
        </p:txBody>
      </p:sp>
    </p:spTree>
    <p:extLst>
      <p:ext uri="{BB962C8B-B14F-4D97-AF65-F5344CB8AC3E}">
        <p14:creationId xmlns:p14="http://schemas.microsoft.com/office/powerpoint/2010/main" val="18055669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r>
              <a:rPr lang="en-US" dirty="0"/>
              <a:t>NEXT WEEK: Moses the Navy Seal of the Desert</a:t>
            </a:r>
          </a:p>
        </p:txBody>
      </p:sp>
      <p:sp>
        <p:nvSpPr>
          <p:cNvPr id="4" name="Slide Number Placeholder 3"/>
          <p:cNvSpPr>
            <a:spLocks noGrp="1"/>
          </p:cNvSpPr>
          <p:nvPr>
            <p:ph type="sldNum" sz="quarter" idx="5"/>
          </p:nvPr>
        </p:nvSpPr>
        <p:spPr/>
        <p:txBody>
          <a:bodyPr/>
          <a:lstStyle/>
          <a:p>
            <a:fld id="{FF643747-4F18-4CEE-B9DD-781E2F2EBDA0}" type="slidenum">
              <a:rPr lang="en-US" smtClean="0"/>
              <a:t>135</a:t>
            </a:fld>
            <a:endParaRPr lang="en-US"/>
          </a:p>
        </p:txBody>
      </p:sp>
    </p:spTree>
    <p:extLst>
      <p:ext uri="{BB962C8B-B14F-4D97-AF65-F5344CB8AC3E}">
        <p14:creationId xmlns:p14="http://schemas.microsoft.com/office/powerpoint/2010/main" val="136621606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82813" y="630238"/>
            <a:ext cx="2492375" cy="1401762"/>
          </a:xfrm>
          <a:prstGeom prst="rect">
            <a:avLst/>
          </a:prstGeom>
        </p:spPr>
      </p:sp>
      <p:sp>
        <p:nvSpPr>
          <p:cNvPr id="3" name="Notes Placeholder 2"/>
          <p:cNvSpPr>
            <a:spLocks noGrp="1"/>
          </p:cNvSpPr>
          <p:nvPr>
            <p:ph type="body" idx="1"/>
          </p:nvPr>
        </p:nvSpPr>
        <p:spPr/>
        <p:txBody>
          <a:bodyPr/>
          <a:lstStyle/>
          <a:p>
            <a:r>
              <a:rPr lang="en-US" dirty="0"/>
              <a:t>PRAYER &amp; PRAISE TIME </a:t>
            </a:r>
          </a:p>
          <a:p>
            <a:endParaRPr lang="en-US" dirty="0"/>
          </a:p>
          <a:p>
            <a:pPr lvl="1"/>
            <a:r>
              <a:rPr lang="en-US" dirty="0"/>
              <a:t>Our nation…seriously divided…much hate at top level.</a:t>
            </a:r>
          </a:p>
          <a:p>
            <a:pPr lvl="1"/>
            <a:endParaRPr lang="en-US" dirty="0"/>
          </a:p>
          <a:p>
            <a:pPr lvl="1"/>
            <a:r>
              <a:rPr lang="en-US" dirty="0"/>
              <a:t>Upcoming elections.</a:t>
            </a:r>
          </a:p>
          <a:p>
            <a:pPr lvl="1"/>
            <a:endParaRPr lang="en-US" dirty="0"/>
          </a:p>
          <a:p>
            <a:pPr lvl="1"/>
            <a:r>
              <a:rPr lang="en-US" dirty="0"/>
              <a:t>Our TLC pastors and staff.</a:t>
            </a:r>
          </a:p>
          <a:p>
            <a:pPr lvl="1"/>
            <a:endParaRPr lang="en-US" dirty="0"/>
          </a:p>
          <a:p>
            <a:pPr lvl="1"/>
            <a:r>
              <a:rPr lang="en-US" dirty="0"/>
              <a:t>Those who developing a vaccine.</a:t>
            </a:r>
          </a:p>
          <a:p>
            <a:pPr lvl="1"/>
            <a:endParaRPr lang="en-US" dirty="0"/>
          </a:p>
          <a:p>
            <a:pPr lvl="1"/>
            <a:r>
              <a:rPr lang="en-US" dirty="0"/>
              <a:t>Others?</a:t>
            </a:r>
          </a:p>
        </p:txBody>
      </p:sp>
      <p:sp>
        <p:nvSpPr>
          <p:cNvPr id="4" name="Slide Number Placeholder 3"/>
          <p:cNvSpPr>
            <a:spLocks noGrp="1"/>
          </p:cNvSpPr>
          <p:nvPr>
            <p:ph type="sldNum" sz="quarter" idx="5"/>
          </p:nvPr>
        </p:nvSpPr>
        <p:spPr/>
        <p:txBody>
          <a:bodyPr/>
          <a:lstStyle/>
          <a:p>
            <a:fld id="{C9056F60-A7D9-46FF-833E-839DD1BDC6EE}" type="slidenum">
              <a:rPr lang="en-US" smtClean="0"/>
              <a:pPr/>
              <a:t>136</a:t>
            </a:fld>
            <a:endParaRPr lang="en-US"/>
          </a:p>
        </p:txBody>
      </p:sp>
    </p:spTree>
    <p:extLst>
      <p:ext uri="{BB962C8B-B14F-4D97-AF65-F5344CB8AC3E}">
        <p14:creationId xmlns:p14="http://schemas.microsoft.com/office/powerpoint/2010/main" val="215845961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B1D7FA-0689-48EE-B455-B1D3EDB3D889}" type="slidenum">
              <a:rPr lang="en-US"/>
              <a:pPr/>
              <a:t>137</a:t>
            </a:fld>
            <a:endParaRPr lang="en-US" dirty="0"/>
          </a:p>
        </p:txBody>
      </p:sp>
      <p:sp>
        <p:nvSpPr>
          <p:cNvPr id="144386" name="Rectangle 2"/>
          <p:cNvSpPr>
            <a:spLocks noGrp="1" noRot="1" noChangeAspect="1" noChangeArrowheads="1" noTextEdit="1"/>
          </p:cNvSpPr>
          <p:nvPr>
            <p:ph type="sldImg"/>
          </p:nvPr>
        </p:nvSpPr>
        <p:spPr>
          <a:xfrm>
            <a:off x="1393825" y="547688"/>
            <a:ext cx="4030663" cy="2268537"/>
          </a:xfrm>
        </p:spPr>
      </p:sp>
      <p:sp>
        <p:nvSpPr>
          <p:cNvPr id="144387" name="Rectangle 3"/>
          <p:cNvSpPr>
            <a:spLocks noGrp="1" noChangeArrowheads="1"/>
          </p:cNvSpPr>
          <p:nvPr>
            <p:ph type="body" idx="1"/>
          </p:nvPr>
        </p:nvSpPr>
        <p:spPr>
          <a:xfrm>
            <a:off x="710248" y="3051254"/>
            <a:ext cx="5681980" cy="5633085"/>
          </a:xfrm>
        </p:spPr>
        <p:txBody>
          <a:bodyPr/>
          <a:lstStyle/>
          <a:p>
            <a:endParaRPr lang="en-US" dirty="0"/>
          </a:p>
        </p:txBody>
      </p:sp>
      <p:sp>
        <p:nvSpPr>
          <p:cNvPr id="2" name="Header Placeholder 1"/>
          <p:cNvSpPr>
            <a:spLocks noGrp="1"/>
          </p:cNvSpPr>
          <p:nvPr>
            <p:ph type="hdr" sz="quarter" idx="10"/>
          </p:nvPr>
        </p:nvSpPr>
        <p:spPr/>
        <p:txBody>
          <a:bodyPr/>
          <a:lstStyle/>
          <a:p>
            <a:r>
              <a:rPr lang="en-US"/>
              <a:t>Period 4: Wilderness Period</a:t>
            </a:r>
          </a:p>
        </p:txBody>
      </p:sp>
    </p:spTree>
    <p:extLst>
      <p:ext uri="{BB962C8B-B14F-4D97-AF65-F5344CB8AC3E}">
        <p14:creationId xmlns:p14="http://schemas.microsoft.com/office/powerpoint/2010/main" val="412738502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643747-4F18-4CEE-B9DD-781E2F2EBDA0}" type="slidenum">
              <a:rPr lang="en-US" smtClean="0"/>
              <a:t>138</a:t>
            </a:fld>
            <a:endParaRPr lang="en-US"/>
          </a:p>
        </p:txBody>
      </p:sp>
    </p:spTree>
    <p:extLst>
      <p:ext uri="{BB962C8B-B14F-4D97-AF65-F5344CB8AC3E}">
        <p14:creationId xmlns:p14="http://schemas.microsoft.com/office/powerpoint/2010/main" val="389455663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WILDERNESS PERIOD</a:t>
            </a:r>
          </a:p>
          <a:p>
            <a:pPr lvl="1"/>
            <a:r>
              <a:rPr lang="en-US" dirty="0"/>
              <a:t>Jacob &amp; family enter Egypt</a:t>
            </a:r>
          </a:p>
          <a:p>
            <a:pPr lvl="1"/>
            <a:r>
              <a:rPr lang="en-US" dirty="0"/>
              <a:t>Moses born</a:t>
            </a:r>
          </a:p>
          <a:p>
            <a:pPr lvl="1"/>
            <a:r>
              <a:rPr lang="en-US" dirty="0"/>
              <a:t>The Exodus…the Law is given at Mt. Sinai</a:t>
            </a:r>
          </a:p>
          <a:p>
            <a:pPr lvl="1"/>
            <a:r>
              <a:rPr lang="en-US" dirty="0"/>
              <a:t>Israelites enter the Promised Land</a:t>
            </a:r>
          </a:p>
        </p:txBody>
      </p:sp>
      <p:sp>
        <p:nvSpPr>
          <p:cNvPr id="4" name="Slide Number Placeholder 3"/>
          <p:cNvSpPr>
            <a:spLocks noGrp="1"/>
          </p:cNvSpPr>
          <p:nvPr>
            <p:ph type="sldNum" sz="quarter" idx="10"/>
          </p:nvPr>
        </p:nvSpPr>
        <p:spPr/>
        <p:txBody>
          <a:bodyPr/>
          <a:lstStyle/>
          <a:p>
            <a:fld id="{8E1E2D8D-2E7B-4A5A-A792-D2AF154FE9FD}" type="slidenum">
              <a:rPr lang="en-US" smtClean="0"/>
              <a:pPr/>
              <a:t>139</a:t>
            </a:fld>
            <a:endParaRPr lang="en-US"/>
          </a:p>
        </p:txBody>
      </p:sp>
      <p:sp>
        <p:nvSpPr>
          <p:cNvPr id="5" name="Header Placeholder 4"/>
          <p:cNvSpPr>
            <a:spLocks noGrp="1"/>
          </p:cNvSpPr>
          <p:nvPr>
            <p:ph type="hdr" sz="quarter" idx="11"/>
          </p:nvPr>
        </p:nvSpPr>
        <p:spPr/>
        <p:txBody>
          <a:bodyPr/>
          <a:lstStyle/>
          <a:p>
            <a:r>
              <a:rPr lang="en-US" dirty="0"/>
              <a:t>Period 4: Wilderness Period</a:t>
            </a:r>
          </a:p>
        </p:txBody>
      </p:sp>
      <p:sp>
        <p:nvSpPr>
          <p:cNvPr id="13" name="Slide Image Placeholder 12">
            <a:extLst>
              <a:ext uri="{FF2B5EF4-FFF2-40B4-BE49-F238E27FC236}">
                <a16:creationId xmlns:a16="http://schemas.microsoft.com/office/drawing/2014/main" id="{B8834575-47AA-4B85-A0C2-C341F4704A9E}"/>
              </a:ext>
            </a:extLst>
          </p:cNvPr>
          <p:cNvSpPr>
            <a:spLocks noGrp="1" noRot="1" noChangeAspect="1"/>
          </p:cNvSpPr>
          <p:nvPr>
            <p:ph type="sldImg"/>
          </p:nvPr>
        </p:nvSpPr>
        <p:spPr>
          <a:xfrm>
            <a:off x="1817688" y="608013"/>
            <a:ext cx="3362325" cy="1890712"/>
          </a:xfrm>
        </p:spPr>
      </p:sp>
    </p:spTree>
    <p:extLst>
      <p:ext uri="{BB962C8B-B14F-4D97-AF65-F5344CB8AC3E}">
        <p14:creationId xmlns:p14="http://schemas.microsoft.com/office/powerpoint/2010/main" val="47910116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643747-4F18-4CEE-B9DD-781E2F2EBDA0}" type="slidenum">
              <a:rPr lang="en-US" smtClean="0"/>
              <a:t>140</a:t>
            </a:fld>
            <a:endParaRPr lang="en-US"/>
          </a:p>
        </p:txBody>
      </p:sp>
    </p:spTree>
    <p:extLst>
      <p:ext uri="{BB962C8B-B14F-4D97-AF65-F5344CB8AC3E}">
        <p14:creationId xmlns:p14="http://schemas.microsoft.com/office/powerpoint/2010/main" val="32524052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LAST WEEK: ABRAHAMIC COVENANT</a:t>
            </a:r>
          </a:p>
          <a:p>
            <a:pPr lvl="2"/>
            <a:r>
              <a:rPr lang="en-US" dirty="0"/>
              <a:t>A great nation (expanded in the Davidic Covenant).</a:t>
            </a:r>
          </a:p>
          <a:p>
            <a:pPr lvl="2"/>
            <a:r>
              <a:rPr lang="en-US" dirty="0"/>
              <a:t>A great land (Palestinian Covenant).</a:t>
            </a:r>
          </a:p>
          <a:p>
            <a:pPr lvl="2"/>
            <a:r>
              <a:rPr lang="en-US" dirty="0"/>
              <a:t>A great blessing (New Covenant, Jesus).</a:t>
            </a:r>
          </a:p>
          <a:p>
            <a:pPr lvl="0"/>
            <a:endParaRPr lang="en-US" dirty="0"/>
          </a:p>
          <a:p>
            <a:pPr lvl="0"/>
            <a:r>
              <a:rPr lang="en-US" dirty="0"/>
              <a:t>WE WILL SEE HOW GOD was beginning to bring THIS ABOUT  </a:t>
            </a:r>
          </a:p>
          <a:p>
            <a:pPr lvl="1"/>
            <a:endParaRPr lang="en-US" dirty="0"/>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pPr/>
              <a:t>141</a:t>
            </a:fld>
            <a:endParaRPr lang="en-US"/>
          </a:p>
        </p:txBody>
      </p:sp>
      <p:sp>
        <p:nvSpPr>
          <p:cNvPr id="6" name="Slide Image Placeholder 5">
            <a:extLst>
              <a:ext uri="{FF2B5EF4-FFF2-40B4-BE49-F238E27FC236}">
                <a16:creationId xmlns:a16="http://schemas.microsoft.com/office/drawing/2014/main" id="{D62F72D3-4521-4CA3-8AE0-34937F1BB509}"/>
              </a:ext>
            </a:extLst>
          </p:cNvPr>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5637951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a:t>If the Old Testament has been superseded by the New Testament, why should we read it?</a:t>
            </a:r>
          </a:p>
          <a:p>
            <a:endParaRPr lang="en-US" dirty="0"/>
          </a:p>
        </p:txBody>
      </p:sp>
      <p:sp>
        <p:nvSpPr>
          <p:cNvPr id="4" name="Slide Number Placeholder 3"/>
          <p:cNvSpPr>
            <a:spLocks noGrp="1"/>
          </p:cNvSpPr>
          <p:nvPr>
            <p:ph type="sldNum" sz="quarter" idx="10"/>
          </p:nvPr>
        </p:nvSpPr>
        <p:spPr/>
        <p:txBody>
          <a:bodyPr/>
          <a:lstStyle/>
          <a:p>
            <a:fld id="{8A3B3615-652D-4942-8E97-0D8A7EE93297}" type="slidenum">
              <a:rPr lang="en-US" smtClean="0"/>
              <a:pPr/>
              <a:t>14</a:t>
            </a:fld>
            <a:endParaRPr lang="en-US"/>
          </a:p>
        </p:txBody>
      </p:sp>
      <p:sp>
        <p:nvSpPr>
          <p:cNvPr id="5" name="Header Placeholder 4"/>
          <p:cNvSpPr>
            <a:spLocks noGrp="1"/>
          </p:cNvSpPr>
          <p:nvPr>
            <p:ph type="hdr" sz="quarter" idx="11"/>
          </p:nvPr>
        </p:nvSpPr>
        <p:spPr/>
        <p:txBody>
          <a:bodyPr/>
          <a:lstStyle/>
          <a:p>
            <a:r>
              <a:rPr lang="en-US"/>
              <a:t>1 INTRODUCTION</a:t>
            </a:r>
          </a:p>
        </p:txBody>
      </p:sp>
      <p:sp>
        <p:nvSpPr>
          <p:cNvPr id="9" name="Slide Image Placeholder 8">
            <a:extLst>
              <a:ext uri="{FF2B5EF4-FFF2-40B4-BE49-F238E27FC236}">
                <a16:creationId xmlns:a16="http://schemas.microsoft.com/office/drawing/2014/main" id="{A82E65D9-561B-4DEE-B52F-7F34C951D4DD}"/>
              </a:ext>
            </a:extLst>
          </p:cNvPr>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400935938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643747-4F18-4CEE-B9DD-781E2F2EBDA0}" type="slidenum">
              <a:rPr lang="en-US" smtClean="0"/>
              <a:t>142</a:t>
            </a:fld>
            <a:endParaRPr lang="en-US"/>
          </a:p>
        </p:txBody>
      </p:sp>
    </p:spTree>
    <p:extLst>
      <p:ext uri="{BB962C8B-B14F-4D97-AF65-F5344CB8AC3E}">
        <p14:creationId xmlns:p14="http://schemas.microsoft.com/office/powerpoint/2010/main" val="360854232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7688" y="608013"/>
            <a:ext cx="3362325" cy="1890712"/>
          </a:xfrm>
        </p:spPr>
      </p:sp>
      <p:sp>
        <p:nvSpPr>
          <p:cNvPr id="3" name="Notes Placeholder 2"/>
          <p:cNvSpPr>
            <a:spLocks noGrp="1"/>
          </p:cNvSpPr>
          <p:nvPr>
            <p:ph type="body" idx="1"/>
          </p:nvPr>
        </p:nvSpPr>
        <p:spPr/>
        <p:txBody>
          <a:bodyPr/>
          <a:lstStyle/>
          <a:p>
            <a:pPr rtl="0"/>
            <a:r>
              <a:rPr lang="en-US" sz="1200" b="0" i="0" u="none" strike="noStrike" kern="1200" baseline="0" dirty="0">
                <a:solidFill>
                  <a:schemeClr val="tx1"/>
                </a:solidFill>
                <a:latin typeface="+mn-lt"/>
                <a:ea typeface="+mn-ea"/>
                <a:cs typeface="+mn-cs"/>
              </a:rPr>
              <a:t>And God spoke to Israel in a vision at night and said, "Jacob! Jacob!" "Here I am," he replied. "I am God, the God of your father," he said. "Do not be afraid to go down to Egypt, for </a:t>
            </a:r>
            <a:r>
              <a:rPr lang="en-US" sz="1200" b="0" i="0" u="sng" strike="noStrike" kern="1200" baseline="0" dirty="0">
                <a:solidFill>
                  <a:schemeClr val="tx1"/>
                </a:solidFill>
                <a:latin typeface="+mn-lt"/>
                <a:ea typeface="+mn-ea"/>
                <a:cs typeface="+mn-cs"/>
              </a:rPr>
              <a:t>I will make you into a great nation there</a:t>
            </a:r>
            <a:r>
              <a:rPr lang="en-US" sz="1200" b="0" i="0" u="none" strike="noStrike" kern="1200" baseline="0" dirty="0">
                <a:solidFill>
                  <a:schemeClr val="tx1"/>
                </a:solidFill>
                <a:latin typeface="+mn-lt"/>
                <a:ea typeface="+mn-ea"/>
                <a:cs typeface="+mn-cs"/>
              </a:rPr>
              <a:t>.</a:t>
            </a:r>
            <a:r>
              <a:rPr lang="en-US" sz="1200" b="0" i="0" u="none" strike="noStrike" baseline="0" dirty="0"/>
              <a:t> </a:t>
            </a:r>
            <a:r>
              <a:rPr lang="en-US" sz="1200" b="0" i="0" u="none" strike="noStrike" kern="1200" baseline="0" dirty="0">
                <a:solidFill>
                  <a:schemeClr val="tx1"/>
                </a:solidFill>
                <a:latin typeface="+mn-lt"/>
                <a:ea typeface="+mn-ea"/>
                <a:cs typeface="+mn-cs"/>
              </a:rPr>
              <a:t>(Gen. 46:2-3 NIV)</a:t>
            </a:r>
          </a:p>
          <a:p>
            <a:pPr rtl="0"/>
            <a:endParaRPr lang="en-US" b="0" dirty="0"/>
          </a:p>
          <a:p>
            <a:pPr rtl="0"/>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t>143</a:t>
            </a:fld>
            <a:endParaRPr lang="en-US"/>
          </a:p>
        </p:txBody>
      </p:sp>
    </p:spTree>
    <p:extLst>
      <p:ext uri="{BB962C8B-B14F-4D97-AF65-F5344CB8AC3E}">
        <p14:creationId xmlns:p14="http://schemas.microsoft.com/office/powerpoint/2010/main" val="65925876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Goshen</a:t>
            </a:r>
          </a:p>
          <a:p>
            <a:pPr lvl="1"/>
            <a:r>
              <a:rPr lang="en-US" dirty="0"/>
              <a:t>Goshen was a fruitful land (Gen. 47:27)</a:t>
            </a:r>
          </a:p>
          <a:p>
            <a:pPr lvl="1"/>
            <a:r>
              <a:rPr lang="en-US" dirty="0"/>
              <a:t>Isolated from Egyptians who hated shepherds (Gen. 46:34)</a:t>
            </a:r>
          </a:p>
          <a:p>
            <a:pPr lvl="1"/>
            <a:r>
              <a:rPr lang="en-US" dirty="0"/>
              <a:t>No intermarriage with Egyptians</a:t>
            </a:r>
          </a:p>
          <a:p>
            <a:pPr lvl="1"/>
            <a:r>
              <a:rPr lang="en-US" dirty="0"/>
              <a:t>No religious involvement with Egyptians</a:t>
            </a:r>
          </a:p>
          <a:p>
            <a:pPr lvl="1"/>
            <a:r>
              <a:rPr lang="en-US" dirty="0"/>
              <a:t>No Egyptians enculturization</a:t>
            </a:r>
          </a:p>
          <a:p>
            <a:pPr lvl="1"/>
            <a:r>
              <a:rPr lang="en-US" dirty="0"/>
              <a:t>Egyptians enslaved Hebrews (Gen. 15:13)</a:t>
            </a:r>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pPr/>
              <a:t>144</a:t>
            </a:fld>
            <a:endParaRPr lang="en-US"/>
          </a:p>
        </p:txBody>
      </p:sp>
      <p:sp>
        <p:nvSpPr>
          <p:cNvPr id="7" name="Slide Image Placeholder 6">
            <a:extLst>
              <a:ext uri="{FF2B5EF4-FFF2-40B4-BE49-F238E27FC236}">
                <a16:creationId xmlns:a16="http://schemas.microsoft.com/office/drawing/2014/main" id="{93567B18-9C22-4F93-9C77-2695744B6DA4}"/>
              </a:ext>
            </a:extLst>
          </p:cNvPr>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196645402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r>
              <a:rPr lang="en-US" dirty="0"/>
              <a:t>MAP: Goshen</a:t>
            </a:r>
          </a:p>
        </p:txBody>
      </p:sp>
      <p:sp>
        <p:nvSpPr>
          <p:cNvPr id="4" name="Slide Number Placeholder 3"/>
          <p:cNvSpPr>
            <a:spLocks noGrp="1"/>
          </p:cNvSpPr>
          <p:nvPr>
            <p:ph type="sldNum" sz="quarter" idx="5"/>
          </p:nvPr>
        </p:nvSpPr>
        <p:spPr/>
        <p:txBody>
          <a:bodyPr/>
          <a:lstStyle/>
          <a:p>
            <a:fld id="{FF643747-4F18-4CEE-B9DD-781E2F2EBDA0}" type="slidenum">
              <a:rPr lang="en-US" smtClean="0"/>
              <a:t>145</a:t>
            </a:fld>
            <a:endParaRPr lang="en-US"/>
          </a:p>
        </p:txBody>
      </p:sp>
    </p:spTree>
    <p:extLst>
      <p:ext uri="{BB962C8B-B14F-4D97-AF65-F5344CB8AC3E}">
        <p14:creationId xmlns:p14="http://schemas.microsoft.com/office/powerpoint/2010/main" val="319060963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God made Israel into a unique nation by isolating it from Egyptian culture and religion</a:t>
            </a:r>
          </a:p>
          <a:p>
            <a:pPr lvl="1"/>
            <a:r>
              <a:rPr lang="en-US" dirty="0"/>
              <a:t>Isolated from Egyptians who hated shepherds (Gen. 46:34)</a:t>
            </a:r>
          </a:p>
          <a:p>
            <a:pPr lvl="1"/>
            <a:r>
              <a:rPr lang="en-US" dirty="0"/>
              <a:t>No intermarriage with Egyptians</a:t>
            </a:r>
          </a:p>
          <a:p>
            <a:pPr lvl="1"/>
            <a:r>
              <a:rPr lang="en-US" dirty="0"/>
              <a:t>No religious involvement with Egyptians</a:t>
            </a:r>
          </a:p>
          <a:p>
            <a:pPr lvl="1"/>
            <a:r>
              <a:rPr lang="en-US" dirty="0"/>
              <a:t>No Egyptians enculturization</a:t>
            </a:r>
          </a:p>
          <a:p>
            <a:pPr lvl="1"/>
            <a:r>
              <a:rPr lang="en-US" dirty="0"/>
              <a:t>Egyptians enslaved Hebrews (Gen. 15:13)</a:t>
            </a:r>
          </a:p>
          <a:p>
            <a:endParaRPr lang="en-US" dirty="0"/>
          </a:p>
        </p:txBody>
      </p:sp>
      <p:sp>
        <p:nvSpPr>
          <p:cNvPr id="4" name="Slide Image Placeholder 3">
            <a:extLst>
              <a:ext uri="{FF2B5EF4-FFF2-40B4-BE49-F238E27FC236}">
                <a16:creationId xmlns:a16="http://schemas.microsoft.com/office/drawing/2014/main" id="{33D97F8B-5C04-4496-AD26-1F580C92C6AD}"/>
              </a:ext>
            </a:extLst>
          </p:cNvPr>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109577023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Hebrews lived in Land of Goshen…like a greenhouse</a:t>
            </a:r>
            <a:endParaRPr lang="en-US" b="1" dirty="0"/>
          </a:p>
        </p:txBody>
      </p:sp>
      <p:sp>
        <p:nvSpPr>
          <p:cNvPr id="9" name="Slide Image Placeholder 8"/>
          <p:cNvSpPr>
            <a:spLocks noGrp="1" noRot="1" noChangeAspect="1"/>
          </p:cNvSpPr>
          <p:nvPr>
            <p:ph type="sldImg"/>
          </p:nvPr>
        </p:nvSpPr>
        <p:spPr>
          <a:xfrm>
            <a:off x="2038350" y="555625"/>
            <a:ext cx="2924175" cy="1644650"/>
          </a:xfrm>
        </p:spPr>
      </p:sp>
    </p:spTree>
    <p:extLst>
      <p:ext uri="{BB962C8B-B14F-4D97-AF65-F5344CB8AC3E}">
        <p14:creationId xmlns:p14="http://schemas.microsoft.com/office/powerpoint/2010/main" val="339995507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13E37E6C-4B10-4636-88F2-C542B12AC81F}" type="slidenum">
              <a:rPr lang="en-US" smtClean="0"/>
              <a:pPr/>
              <a:t>148</a:t>
            </a:fld>
            <a:endParaRPr lang="en-US" dirty="0"/>
          </a:p>
        </p:txBody>
      </p:sp>
      <p:sp>
        <p:nvSpPr>
          <p:cNvPr id="2" name="Header Placeholder 1"/>
          <p:cNvSpPr>
            <a:spLocks noGrp="1"/>
          </p:cNvSpPr>
          <p:nvPr>
            <p:ph type="hdr" sz="quarter" idx="11"/>
          </p:nvPr>
        </p:nvSpPr>
        <p:spPr/>
        <p:txBody>
          <a:bodyPr/>
          <a:lstStyle/>
          <a:p>
            <a:r>
              <a:rPr lang="en-US"/>
              <a:t>Period 4: Wilderness Period</a:t>
            </a:r>
            <a:endParaRPr lang="en-US" dirty="0"/>
          </a:p>
        </p:txBody>
      </p:sp>
      <p:sp>
        <p:nvSpPr>
          <p:cNvPr id="14" name="Rectangle 13"/>
          <p:cNvSpPr/>
          <p:nvPr/>
        </p:nvSpPr>
        <p:spPr>
          <a:xfrm>
            <a:off x="940981" y="2754351"/>
            <a:ext cx="4875028" cy="2264216"/>
          </a:xfrm>
          <a:prstGeom prst="rect">
            <a:avLst/>
          </a:prstGeom>
        </p:spPr>
        <p:txBody>
          <a:bodyPr vert="horz" lIns="91440" tIns="45720" rIns="91440" bIns="45720" rtlCol="0"/>
          <a:lstStyle/>
          <a:p>
            <a:pPr defTabSz="914400"/>
            <a:r>
              <a:rPr lang="en-US" sz="1200" b="1" dirty="0"/>
              <a:t>CREATION OF A NATION</a:t>
            </a:r>
          </a:p>
          <a:p>
            <a:pPr marL="171450" indent="-171450" defTabSz="914400">
              <a:buFont typeface="Arial" panose="020B0604020202020204" pitchFamily="34" charset="0"/>
              <a:buChar char="•"/>
            </a:pPr>
            <a:r>
              <a:rPr lang="en-US" sz="1200" b="1" dirty="0"/>
              <a:t>When the children of Israel (Jacob) entered Egypt, they were a family, and 400 years later when they left Egypt, they had become a nation.</a:t>
            </a:r>
          </a:p>
          <a:p>
            <a:pPr marL="171450" indent="-171450" defTabSz="914400">
              <a:buFont typeface="Arial" panose="020B0604020202020204" pitchFamily="34" charset="0"/>
              <a:buChar char="•"/>
            </a:pPr>
            <a:endParaRPr lang="en-US" sz="1200" b="1" dirty="0"/>
          </a:p>
          <a:p>
            <a:pPr marL="171450" indent="-171450" defTabSz="914400">
              <a:buFont typeface="Arial" panose="020B0604020202020204" pitchFamily="34" charset="0"/>
              <a:buChar char="•"/>
            </a:pPr>
            <a:r>
              <a:rPr lang="en-US" sz="1200" b="1" dirty="0"/>
              <a:t>While in Egypt, Israel’s descendants grew from 70 people (Genesis 46:27) to a nation of 600,000 men, besides women and children (Exodus 12:37).</a:t>
            </a:r>
          </a:p>
          <a:p>
            <a:pPr defTabSz="914400"/>
            <a:r>
              <a:rPr lang="en-US" sz="1200" b="1" dirty="0"/>
              <a:t> </a:t>
            </a:r>
          </a:p>
          <a:p>
            <a:pPr marL="171450" indent="-171450" defTabSz="914400">
              <a:buFont typeface="Arial" panose="020B0604020202020204" pitchFamily="34" charset="0"/>
              <a:buChar char="•"/>
            </a:pPr>
            <a:r>
              <a:rPr lang="en-US" sz="1200" b="1" dirty="0"/>
              <a:t>Based on this, it is estimated that the total number of Israelites at the beginning of the Exodus was close to 2 Million.</a:t>
            </a:r>
          </a:p>
        </p:txBody>
      </p:sp>
      <p:sp>
        <p:nvSpPr>
          <p:cNvPr id="9" name="Slide Image Placeholder 8">
            <a:extLst>
              <a:ext uri="{FF2B5EF4-FFF2-40B4-BE49-F238E27FC236}">
                <a16:creationId xmlns:a16="http://schemas.microsoft.com/office/drawing/2014/main" id="{F43CE700-549E-4354-B43F-B9192C66EC73}"/>
              </a:ext>
            </a:extLst>
          </p:cNvPr>
          <p:cNvSpPr>
            <a:spLocks noGrp="1" noRot="1" noChangeAspect="1"/>
          </p:cNvSpPr>
          <p:nvPr>
            <p:ph type="sldImg"/>
          </p:nvPr>
        </p:nvSpPr>
        <p:spPr>
          <a:xfrm>
            <a:off x="1668463" y="641350"/>
            <a:ext cx="3498850" cy="1968500"/>
          </a:xfrm>
        </p:spPr>
      </p:sp>
      <p:sp>
        <p:nvSpPr>
          <p:cNvPr id="11" name="Notes Placeholder 10">
            <a:extLst>
              <a:ext uri="{FF2B5EF4-FFF2-40B4-BE49-F238E27FC236}">
                <a16:creationId xmlns:a16="http://schemas.microsoft.com/office/drawing/2014/main" id="{251FA24B-5DA8-4F8E-827E-570A5B784C8C}"/>
              </a:ext>
            </a:extLst>
          </p:cNvPr>
          <p:cNvSpPr>
            <a:spLocks noGrp="1"/>
          </p:cNvSpPr>
          <p:nvPr>
            <p:ph type="body" sz="quarter" idx="3"/>
          </p:nvPr>
        </p:nvSpPr>
        <p:spPr>
          <a:xfrm>
            <a:off x="685800" y="3352800"/>
            <a:ext cx="5486400" cy="5208680"/>
          </a:xfrm>
        </p:spPr>
        <p:txBody>
          <a:bodyPr/>
          <a:lstStyle/>
          <a:p>
            <a:r>
              <a:rPr lang="en-US" dirty="0"/>
              <a:t>CR</a:t>
            </a:r>
          </a:p>
        </p:txBody>
      </p:sp>
    </p:spTree>
    <p:extLst>
      <p:ext uri="{BB962C8B-B14F-4D97-AF65-F5344CB8AC3E}">
        <p14:creationId xmlns:p14="http://schemas.microsoft.com/office/powerpoint/2010/main" val="182122350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GOD HAD MADE JACOB INTO A GREAT NATION JUST AS HE PROMISED.</a:t>
            </a:r>
          </a:p>
          <a:p>
            <a:pPr lvl="1"/>
            <a:endParaRPr lang="en-US" dirty="0"/>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pPr/>
              <a:t>149</a:t>
            </a:fld>
            <a:endParaRPr lang="en-US"/>
          </a:p>
        </p:txBody>
      </p:sp>
      <p:sp>
        <p:nvSpPr>
          <p:cNvPr id="6" name="Slide Image Placeholder 5">
            <a:extLst>
              <a:ext uri="{FF2B5EF4-FFF2-40B4-BE49-F238E27FC236}">
                <a16:creationId xmlns:a16="http://schemas.microsoft.com/office/drawing/2014/main" id="{D62F72D3-4521-4CA3-8AE0-34937F1BB509}"/>
              </a:ext>
            </a:extLst>
          </p:cNvPr>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136711714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643747-4F18-4CEE-B9DD-781E2F2EBDA0}" type="slidenum">
              <a:rPr lang="en-US" smtClean="0"/>
              <a:t>150</a:t>
            </a:fld>
            <a:endParaRPr lang="en-US"/>
          </a:p>
        </p:txBody>
      </p:sp>
    </p:spTree>
    <p:extLst>
      <p:ext uri="{BB962C8B-B14F-4D97-AF65-F5344CB8AC3E}">
        <p14:creationId xmlns:p14="http://schemas.microsoft.com/office/powerpoint/2010/main" val="1367811466"/>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2754351"/>
            <a:ext cx="5486400" cy="5742878"/>
          </a:xfrm>
        </p:spPr>
        <p:txBody>
          <a:bodyPr/>
          <a:lstStyle/>
          <a:p>
            <a:endParaRPr lang="en-US" dirty="0"/>
          </a:p>
          <a:p>
            <a:r>
              <a:rPr lang="en-US" dirty="0"/>
              <a:t>Jacob (Israel) had 12 sons – living in Canaan</a:t>
            </a:r>
          </a:p>
          <a:p>
            <a:pPr lvl="1"/>
            <a:r>
              <a:rPr lang="en-US" dirty="0"/>
              <a:t>Joseph (favorite) taken to Egypt (Midianite merchants)</a:t>
            </a:r>
            <a:r>
              <a:rPr lang="fr-FR" dirty="0"/>
              <a:t>.</a:t>
            </a:r>
          </a:p>
          <a:p>
            <a:pPr lvl="1"/>
            <a:r>
              <a:rPr lang="fr-FR" dirty="0"/>
              <a:t>He rose to a position 2nd </a:t>
            </a:r>
            <a:r>
              <a:rPr lang="fr-FR" dirty="0" err="1"/>
              <a:t>only</a:t>
            </a:r>
            <a:r>
              <a:rPr lang="fr-FR" dirty="0"/>
              <a:t> to </a:t>
            </a:r>
            <a:r>
              <a:rPr lang="fr-FR" dirty="0" err="1"/>
              <a:t>Pharaoh</a:t>
            </a:r>
            <a:endParaRPr lang="en-US" dirty="0"/>
          </a:p>
          <a:p>
            <a:pPr lvl="1"/>
            <a:r>
              <a:rPr lang="en-US" dirty="0"/>
              <a:t>Jacob and his sons (Canaan)—famine</a:t>
            </a:r>
          </a:p>
          <a:p>
            <a:pPr lvl="1"/>
            <a:r>
              <a:rPr lang="en-US" dirty="0"/>
              <a:t>2</a:t>
            </a:r>
            <a:r>
              <a:rPr lang="en-US" baseline="30000" dirty="0"/>
              <a:t>nd</a:t>
            </a:r>
            <a:r>
              <a:rPr lang="en-US" dirty="0"/>
              <a:t> year of famine, Joseph, invited the sons of Israel to live in Egyptian territory (Goshen)…the story of Joseph being united with his father Jacob goes on</a:t>
            </a:r>
          </a:p>
          <a:p>
            <a:pPr lvl="1"/>
            <a:endParaRPr lang="en-US" dirty="0"/>
          </a:p>
          <a:p>
            <a:r>
              <a:rPr lang="en-US" dirty="0"/>
              <a:t>430 years later, Moses </a:t>
            </a:r>
            <a:r>
              <a:rPr lang="en-US" dirty="0">
                <a:sym typeface="Wingdings" panose="05000000000000000000" pitchFamily="2" charset="2"/>
              </a:rPr>
              <a:t> </a:t>
            </a:r>
            <a:r>
              <a:rPr lang="en-US" dirty="0"/>
              <a:t>Exodus</a:t>
            </a:r>
          </a:p>
          <a:p>
            <a:pPr lvl="1"/>
            <a:r>
              <a:rPr lang="en-US" dirty="0"/>
              <a:t>40 years in wilderness</a:t>
            </a:r>
          </a:p>
          <a:p>
            <a:pPr lvl="1"/>
            <a:endParaRPr lang="en-US" dirty="0"/>
          </a:p>
          <a:p>
            <a:r>
              <a:rPr lang="en-US" dirty="0"/>
              <a:t>Only Joshua and Caleb enter Canaan</a:t>
            </a:r>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pPr/>
              <a:t>151</a:t>
            </a:fld>
            <a:endParaRPr lang="en-US"/>
          </a:p>
        </p:txBody>
      </p:sp>
      <p:sp>
        <p:nvSpPr>
          <p:cNvPr id="7" name="Slide Image Placeholder 6">
            <a:extLst>
              <a:ext uri="{FF2B5EF4-FFF2-40B4-BE49-F238E27FC236}">
                <a16:creationId xmlns:a16="http://schemas.microsoft.com/office/drawing/2014/main" id="{88A66E22-2686-4418-869D-102A3885BAC4}"/>
              </a:ext>
            </a:extLst>
          </p:cNvPr>
          <p:cNvSpPr>
            <a:spLocks noGrp="1" noRot="1" noChangeAspect="1"/>
          </p:cNvSpPr>
          <p:nvPr>
            <p:ph type="sldImg"/>
          </p:nvPr>
        </p:nvSpPr>
        <p:spPr>
          <a:xfrm>
            <a:off x="1817688" y="608013"/>
            <a:ext cx="3362325" cy="1890712"/>
          </a:xfrm>
        </p:spPr>
      </p:sp>
    </p:spTree>
    <p:extLst>
      <p:ext uri="{BB962C8B-B14F-4D97-AF65-F5344CB8AC3E}">
        <p14:creationId xmlns:p14="http://schemas.microsoft.com/office/powerpoint/2010/main" val="1477617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Genesis 15:18-21  </a:t>
            </a:r>
          </a:p>
          <a:p>
            <a:pPr lvl="1"/>
            <a:r>
              <a:rPr lang="en-US" dirty="0"/>
              <a:t>To your descendants I give this land, from the river of Egypt to the great river, the Euphrates--  19 the land of the Kenites, </a:t>
            </a:r>
            <a:r>
              <a:rPr lang="en-US" dirty="0" err="1"/>
              <a:t>Kenizzites</a:t>
            </a:r>
            <a:r>
              <a:rPr lang="en-US" dirty="0"/>
              <a:t>, </a:t>
            </a:r>
            <a:r>
              <a:rPr lang="en-US" dirty="0" err="1"/>
              <a:t>Kadmonites</a:t>
            </a:r>
            <a:r>
              <a:rPr lang="en-US" dirty="0"/>
              <a:t>,  20 Hittites, Perizzites, </a:t>
            </a:r>
            <a:r>
              <a:rPr lang="en-US" dirty="0" err="1"/>
              <a:t>Rephaites</a:t>
            </a:r>
            <a:r>
              <a:rPr lang="en-US" dirty="0"/>
              <a:t>,  21 Amorites, Canaanites, Girgashites and Jebusites." </a:t>
            </a:r>
          </a:p>
          <a:p>
            <a:pPr lvl="1"/>
            <a:endParaRPr lang="en-US" dirty="0"/>
          </a:p>
          <a:p>
            <a:r>
              <a:rPr lang="en-US" dirty="0"/>
              <a:t>Exodus 5:15-19</a:t>
            </a:r>
          </a:p>
          <a:p>
            <a:pPr lvl="1"/>
            <a:r>
              <a:rPr lang="en-US" dirty="0"/>
              <a:t>“The sons of Simeon were </a:t>
            </a:r>
            <a:r>
              <a:rPr lang="en-US" dirty="0" err="1"/>
              <a:t>Jemuel</a:t>
            </a:r>
            <a:r>
              <a:rPr lang="en-US" dirty="0"/>
              <a:t>, </a:t>
            </a:r>
            <a:r>
              <a:rPr lang="en-US" dirty="0" err="1"/>
              <a:t>Jamin</a:t>
            </a:r>
            <a:r>
              <a:rPr lang="en-US" dirty="0"/>
              <a:t>, </a:t>
            </a:r>
            <a:r>
              <a:rPr lang="en-US" dirty="0" err="1"/>
              <a:t>Ohad</a:t>
            </a:r>
            <a:r>
              <a:rPr lang="en-US" dirty="0"/>
              <a:t>, </a:t>
            </a:r>
            <a:r>
              <a:rPr lang="en-US" dirty="0" err="1"/>
              <a:t>Jakin</a:t>
            </a:r>
            <a:r>
              <a:rPr lang="en-US" dirty="0"/>
              <a:t>, Zohar and </a:t>
            </a:r>
            <a:r>
              <a:rPr lang="en-US" dirty="0" err="1"/>
              <a:t>Shaul</a:t>
            </a:r>
            <a:r>
              <a:rPr lang="en-US" dirty="0"/>
              <a:t> the son of a Canaanite woman. These were the clans of Simeon. These were the names of the sons of Levi according to their records: Gershon, Kohath and </a:t>
            </a:r>
            <a:r>
              <a:rPr lang="en-US" dirty="0" err="1"/>
              <a:t>Merari</a:t>
            </a:r>
            <a:r>
              <a:rPr lang="en-US" dirty="0"/>
              <a:t>. Levi lived 137 years. The sons of Gershon, by clans, were </a:t>
            </a:r>
            <a:r>
              <a:rPr lang="en-US" dirty="0" err="1"/>
              <a:t>Libni</a:t>
            </a:r>
            <a:r>
              <a:rPr lang="en-US" dirty="0"/>
              <a:t> and Shimei. The sons of Kohath were Amram, Izhar, Hebron and </a:t>
            </a:r>
            <a:r>
              <a:rPr lang="en-US" dirty="0" err="1"/>
              <a:t>Uzziel</a:t>
            </a:r>
            <a:r>
              <a:rPr lang="en-US" dirty="0"/>
              <a:t>. Kohath lived 133 years. The sons of </a:t>
            </a:r>
            <a:r>
              <a:rPr lang="en-US" dirty="0" err="1"/>
              <a:t>Merari</a:t>
            </a:r>
            <a:r>
              <a:rPr lang="en-US" dirty="0"/>
              <a:t> were </a:t>
            </a:r>
            <a:r>
              <a:rPr lang="en-US" dirty="0" err="1"/>
              <a:t>Mahli</a:t>
            </a:r>
            <a:r>
              <a:rPr lang="en-US" dirty="0"/>
              <a:t> and </a:t>
            </a:r>
            <a:r>
              <a:rPr lang="en-US" dirty="0" err="1"/>
              <a:t>Mushi</a:t>
            </a:r>
            <a:r>
              <a:rPr lang="en-US" dirty="0"/>
              <a:t>. These were the clans of Levi according to their records.”</a:t>
            </a:r>
          </a:p>
        </p:txBody>
      </p:sp>
      <p:sp>
        <p:nvSpPr>
          <p:cNvPr id="4" name="Slide Number Placeholder 3"/>
          <p:cNvSpPr>
            <a:spLocks noGrp="1"/>
          </p:cNvSpPr>
          <p:nvPr>
            <p:ph type="sldNum" sz="quarter" idx="10"/>
          </p:nvPr>
        </p:nvSpPr>
        <p:spPr/>
        <p:txBody>
          <a:bodyPr/>
          <a:lstStyle/>
          <a:p>
            <a:fld id="{8A3B3615-652D-4942-8E97-0D8A7EE93297}" type="slidenum">
              <a:rPr lang="en-US" smtClean="0"/>
              <a:pPr/>
              <a:t>15</a:t>
            </a:fld>
            <a:endParaRPr lang="en-US"/>
          </a:p>
        </p:txBody>
      </p:sp>
      <p:sp>
        <p:nvSpPr>
          <p:cNvPr id="5" name="Header Placeholder 4"/>
          <p:cNvSpPr>
            <a:spLocks noGrp="1"/>
          </p:cNvSpPr>
          <p:nvPr>
            <p:ph type="hdr" sz="quarter" idx="11"/>
          </p:nvPr>
        </p:nvSpPr>
        <p:spPr/>
        <p:txBody>
          <a:bodyPr/>
          <a:lstStyle/>
          <a:p>
            <a:r>
              <a:rPr lang="en-US"/>
              <a:t>1 INTRODUCTION</a:t>
            </a:r>
            <a:endParaRPr lang="en-US" dirty="0"/>
          </a:p>
        </p:txBody>
      </p:sp>
      <p:sp>
        <p:nvSpPr>
          <p:cNvPr id="9" name="Slide Image Placeholder 8">
            <a:extLst>
              <a:ext uri="{FF2B5EF4-FFF2-40B4-BE49-F238E27FC236}">
                <a16:creationId xmlns:a16="http://schemas.microsoft.com/office/drawing/2014/main" id="{3DA7A4F0-EEF0-4211-BF23-B3B92385519D}"/>
              </a:ext>
            </a:extLst>
          </p:cNvPr>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363554971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7688" y="608013"/>
            <a:ext cx="3362325" cy="1890712"/>
          </a:xfrm>
        </p:spPr>
      </p:sp>
      <p:sp>
        <p:nvSpPr>
          <p:cNvPr id="3" name="Notes Placeholder 2"/>
          <p:cNvSpPr>
            <a:spLocks noGrp="1"/>
          </p:cNvSpPr>
          <p:nvPr>
            <p:ph type="body" idx="1"/>
          </p:nvPr>
        </p:nvSpPr>
        <p:spPr/>
        <p:txBody>
          <a:bodyPr/>
          <a:lstStyle/>
          <a:p>
            <a:pPr marL="0" indent="0">
              <a:buNone/>
            </a:pPr>
            <a:r>
              <a:rPr lang="en-US" dirty="0"/>
              <a:t>THREE PERIODS OF MOSES’ LIFE</a:t>
            </a:r>
          </a:p>
          <a:p>
            <a:r>
              <a:rPr lang="en-US" dirty="0"/>
              <a:t>1</a:t>
            </a:r>
            <a:r>
              <a:rPr lang="en-US" baseline="30000" dirty="0"/>
              <a:t>st</a:t>
            </a:r>
            <a:r>
              <a:rPr lang="en-US" dirty="0"/>
              <a:t> Period: 40 years in Egypt</a:t>
            </a:r>
          </a:p>
          <a:p>
            <a:pPr lvl="2"/>
            <a:r>
              <a:rPr lang="en-US" altLang="en-US" dirty="0"/>
              <a:t>Pharaoh, worried that there are too many Hebrews, has the Hebrew newborns killed.</a:t>
            </a:r>
          </a:p>
          <a:p>
            <a:pPr lvl="2"/>
            <a:r>
              <a:rPr lang="en-US" altLang="en-US" dirty="0"/>
              <a:t>Moses is put in a basket by his mother and drifted down the Nile to avoid being killed.</a:t>
            </a:r>
          </a:p>
          <a:p>
            <a:pPr lvl="2"/>
            <a:r>
              <a:rPr lang="en-US" altLang="en-US" dirty="0"/>
              <a:t>An Egyptian princess finds him and raises Moses as one of her own children.</a:t>
            </a:r>
          </a:p>
          <a:p>
            <a:pPr lvl="2"/>
            <a:r>
              <a:rPr lang="en-US" altLang="en-US" dirty="0"/>
              <a:t>Moses was considered an Egyptian prince; however, he eventually realized his true identity.</a:t>
            </a:r>
          </a:p>
          <a:p>
            <a:pPr lvl="2"/>
            <a:r>
              <a:rPr lang="en-US" altLang="en-US" dirty="0"/>
              <a:t>He kills an Egyptian taskmaster for harming a Hebrew slave.</a:t>
            </a:r>
          </a:p>
          <a:p>
            <a:pPr lvl="2"/>
            <a:r>
              <a:rPr lang="en-US" altLang="en-US" dirty="0"/>
              <a:t>He runs for his life and ends up in Midian…to the far East of Egypt</a:t>
            </a:r>
          </a:p>
          <a:p>
            <a:endParaRPr lang="en-US" dirty="0"/>
          </a:p>
          <a:p>
            <a:r>
              <a:rPr lang="en-US" dirty="0"/>
              <a:t>2</a:t>
            </a:r>
            <a:r>
              <a:rPr lang="en-US" baseline="30000" dirty="0"/>
              <a:t>nd</a:t>
            </a:r>
            <a:r>
              <a:rPr lang="en-US" dirty="0"/>
              <a:t> Period: 40 years in land of Midian (next slide)</a:t>
            </a:r>
          </a:p>
          <a:p>
            <a:pPr lvl="1"/>
            <a:r>
              <a:rPr lang="en-US" dirty="0"/>
              <a:t>Marries Zipporah, </a:t>
            </a:r>
            <a:r>
              <a:rPr lang="en-US" b="0" i="0" dirty="0">
                <a:solidFill>
                  <a:srgbClr val="202122"/>
                </a:solidFill>
                <a:effectLst/>
                <a:latin typeface="Arial" panose="020B0604020202020204" pitchFamily="34" charset="0"/>
              </a:rPr>
              <a:t>one of the seven daughters of Jethro, a </a:t>
            </a:r>
            <a:r>
              <a:rPr lang="en-US" b="0" i="0" u="none" strike="noStrike" dirty="0">
                <a:solidFill>
                  <a:srgbClr val="0B0080"/>
                </a:solidFill>
                <a:effectLst/>
                <a:latin typeface="Arial" panose="020B0604020202020204" pitchFamily="34" charset="0"/>
                <a:hlinkClick r:id="rId3" tooltip="Kenite"/>
              </a:rPr>
              <a:t>Kenite</a:t>
            </a:r>
            <a:r>
              <a:rPr lang="en-US" b="0" i="0" dirty="0">
                <a:solidFill>
                  <a:srgbClr val="202122"/>
                </a:solidFill>
                <a:effectLst/>
                <a:latin typeface="Arial" panose="020B0604020202020204" pitchFamily="34" charset="0"/>
              </a:rPr>
              <a:t> shepherd who was a priest of </a:t>
            </a:r>
            <a:r>
              <a:rPr lang="en-US" b="0" i="0" u="sng" dirty="0">
                <a:solidFill>
                  <a:srgbClr val="FAA700"/>
                </a:solidFill>
                <a:effectLst/>
                <a:latin typeface="Arial" panose="020B0604020202020204" pitchFamily="34" charset="0"/>
                <a:hlinkClick r:id="rId4"/>
              </a:rPr>
              <a:t>Midian</a:t>
            </a:r>
            <a:endParaRPr lang="en-US" b="0" i="0" u="sng" dirty="0">
              <a:solidFill>
                <a:srgbClr val="FAA700"/>
              </a:solidFill>
              <a:effectLst/>
              <a:latin typeface="Arial" panose="020B0604020202020204" pitchFamily="34" charset="0"/>
            </a:endParaRPr>
          </a:p>
          <a:p>
            <a:pPr lvl="1"/>
            <a:r>
              <a:rPr lang="en-US" b="0" i="0" u="sng" dirty="0">
                <a:solidFill>
                  <a:srgbClr val="FAA700"/>
                </a:solidFill>
                <a:effectLst/>
                <a:latin typeface="Arial" panose="020B0604020202020204" pitchFamily="34" charset="0"/>
              </a:rPr>
              <a:t>Kenites were </a:t>
            </a:r>
            <a:r>
              <a:rPr lang="en-US" b="0" i="0" dirty="0">
                <a:solidFill>
                  <a:srgbClr val="202122"/>
                </a:solidFill>
                <a:effectLst/>
                <a:latin typeface="Arial" panose="020B0604020202020204" pitchFamily="34" charset="0"/>
              </a:rPr>
              <a:t>possibly descendants of Cain… a nomadic tribe. </a:t>
            </a:r>
          </a:p>
          <a:p>
            <a:pPr lvl="1"/>
            <a:r>
              <a:rPr lang="en-US" b="0" i="0" dirty="0">
                <a:solidFill>
                  <a:srgbClr val="202122"/>
                </a:solidFill>
                <a:effectLst/>
                <a:latin typeface="Arial" panose="020B0604020202020204" pitchFamily="34" charset="0"/>
              </a:rPr>
              <a:t>Not much known about Kenites…probably Semites.</a:t>
            </a:r>
          </a:p>
          <a:p>
            <a:pPr lvl="1"/>
            <a:r>
              <a:rPr lang="en-US" b="0" i="0" dirty="0">
                <a:solidFill>
                  <a:srgbClr val="202122"/>
                </a:solidFill>
                <a:effectLst/>
                <a:latin typeface="Arial" panose="020B0604020202020204" pitchFamily="34" charset="0"/>
              </a:rPr>
              <a:t>Moses tends Jethro’s sheep for 40 years in the Midian desert.</a:t>
            </a:r>
          </a:p>
          <a:p>
            <a:pPr lvl="1"/>
            <a:endParaRPr lang="en-US" b="0" i="0" dirty="0">
              <a:solidFill>
                <a:srgbClr val="202122"/>
              </a:solidFill>
              <a:effectLst/>
              <a:latin typeface="Arial" panose="020B0604020202020204" pitchFamily="34" charset="0"/>
            </a:endParaRPr>
          </a:p>
          <a:p>
            <a:r>
              <a:rPr lang="en-US" dirty="0"/>
              <a:t>3</a:t>
            </a:r>
            <a:r>
              <a:rPr lang="en-US" baseline="30000" dirty="0"/>
              <a:t>rd</a:t>
            </a:r>
            <a:r>
              <a:rPr lang="en-US" dirty="0"/>
              <a:t> Period: 40 years in the wilderness after the Exodus</a:t>
            </a:r>
          </a:p>
        </p:txBody>
      </p:sp>
      <p:sp>
        <p:nvSpPr>
          <p:cNvPr id="4" name="Slide Number Placeholder 3"/>
          <p:cNvSpPr>
            <a:spLocks noGrp="1"/>
          </p:cNvSpPr>
          <p:nvPr>
            <p:ph type="sldNum" sz="quarter" idx="10"/>
          </p:nvPr>
        </p:nvSpPr>
        <p:spPr/>
        <p:txBody>
          <a:bodyPr/>
          <a:lstStyle/>
          <a:p>
            <a:fld id="{FF643747-4F18-4CEE-B9DD-781E2F2EBDA0}" type="slidenum">
              <a:rPr lang="en-US" smtClean="0"/>
              <a:t>152</a:t>
            </a:fld>
            <a:endParaRPr lang="en-US"/>
          </a:p>
        </p:txBody>
      </p:sp>
    </p:spTree>
    <p:extLst>
      <p:ext uri="{BB962C8B-B14F-4D97-AF65-F5344CB8AC3E}">
        <p14:creationId xmlns:p14="http://schemas.microsoft.com/office/powerpoint/2010/main" val="158177897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US" dirty="0"/>
              <a:t>WHO WAS MOSES?</a:t>
            </a:r>
          </a:p>
          <a:p>
            <a:pPr lvl="1"/>
            <a:r>
              <a:rPr lang="en-US" dirty="0"/>
              <a:t>“Moses” (Moshe maw-shay) </a:t>
            </a:r>
            <a:r>
              <a:rPr lang="en-US" dirty="0">
                <a:sym typeface="Wingdings" panose="05000000000000000000" pitchFamily="2" charset="2"/>
              </a:rPr>
              <a:t> “I drew him out of the water”</a:t>
            </a:r>
          </a:p>
          <a:p>
            <a:pPr lvl="1"/>
            <a:endParaRPr lang="en-US" dirty="0">
              <a:sym typeface="Wingdings" panose="05000000000000000000" pitchFamily="2" charset="2"/>
            </a:endParaRPr>
          </a:p>
          <a:p>
            <a:pPr lvl="1"/>
            <a:r>
              <a:rPr lang="en-US" dirty="0">
                <a:sym typeface="Wingdings" panose="05000000000000000000" pitchFamily="2" charset="2"/>
              </a:rPr>
              <a:t>Main character in books of Exodus-Deut.</a:t>
            </a:r>
          </a:p>
          <a:p>
            <a:pPr lvl="1"/>
            <a:endParaRPr lang="en-US" dirty="0"/>
          </a:p>
          <a:p>
            <a:pPr lvl="1"/>
            <a:r>
              <a:rPr lang="en-US" dirty="0"/>
              <a:t>He was a descendant of Levi (Exod. 16:18, 20).</a:t>
            </a:r>
          </a:p>
          <a:p>
            <a:pPr lvl="1"/>
            <a:endParaRPr lang="en-US" dirty="0"/>
          </a:p>
          <a:p>
            <a:pPr lvl="1"/>
            <a:r>
              <a:rPr lang="en-US" dirty="0"/>
              <a:t>Eventually became the priestly tribe of Israel </a:t>
            </a:r>
          </a:p>
          <a:p>
            <a:endParaRPr lang="en-US" dirty="0"/>
          </a:p>
          <a:p>
            <a:pPr lvl="1"/>
            <a:endParaRPr lang="en-US" dirty="0"/>
          </a:p>
        </p:txBody>
      </p:sp>
      <p:sp>
        <p:nvSpPr>
          <p:cNvPr id="4" name="Slide Number Placeholder 3"/>
          <p:cNvSpPr>
            <a:spLocks noGrp="1"/>
          </p:cNvSpPr>
          <p:nvPr>
            <p:ph type="sldNum" sz="quarter" idx="10"/>
          </p:nvPr>
        </p:nvSpPr>
        <p:spPr/>
        <p:txBody>
          <a:bodyPr/>
          <a:lstStyle/>
          <a:p>
            <a:fld id="{FF643747-4F18-4CEE-B9DD-781E2F2EBDA0}" type="slidenum">
              <a:rPr lang="en-US" smtClean="0"/>
              <a:pPr/>
              <a:t>153</a:t>
            </a:fld>
            <a:endParaRPr lang="en-US"/>
          </a:p>
        </p:txBody>
      </p:sp>
      <p:sp>
        <p:nvSpPr>
          <p:cNvPr id="7" name="Slide Image Placeholder 6"/>
          <p:cNvSpPr>
            <a:spLocks noGrp="1" noRot="1" noChangeAspect="1"/>
          </p:cNvSpPr>
          <p:nvPr>
            <p:ph type="sldImg"/>
          </p:nvPr>
        </p:nvSpPr>
        <p:spPr>
          <a:xfrm>
            <a:off x="1817688" y="608013"/>
            <a:ext cx="3362325" cy="1890712"/>
          </a:xfrm>
        </p:spPr>
      </p:sp>
    </p:spTree>
    <p:extLst>
      <p:ext uri="{BB962C8B-B14F-4D97-AF65-F5344CB8AC3E}">
        <p14:creationId xmlns:p14="http://schemas.microsoft.com/office/powerpoint/2010/main" val="38073941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7688" y="608013"/>
            <a:ext cx="3362325" cy="1890712"/>
          </a:xfrm>
        </p:spPr>
      </p:sp>
      <p:sp>
        <p:nvSpPr>
          <p:cNvPr id="3" name="Notes Placeholder 2"/>
          <p:cNvSpPr>
            <a:spLocks noGrp="1"/>
          </p:cNvSpPr>
          <p:nvPr>
            <p:ph type="body" idx="1"/>
          </p:nvPr>
        </p:nvSpPr>
        <p:spPr/>
        <p:txBody>
          <a:bodyPr/>
          <a:lstStyle/>
          <a:p>
            <a:pPr marL="0" indent="0">
              <a:buNone/>
            </a:pPr>
            <a:r>
              <a:rPr lang="en-US" dirty="0"/>
              <a:t>MOSES</a:t>
            </a:r>
          </a:p>
          <a:p>
            <a:pPr lvl="1"/>
            <a:r>
              <a:rPr lang="en-US" b="0" dirty="0"/>
              <a:t>Was born in Egypt</a:t>
            </a:r>
          </a:p>
          <a:p>
            <a:pPr lvl="1"/>
            <a:endParaRPr lang="en-US" b="0" dirty="0"/>
          </a:p>
          <a:p>
            <a:pPr lvl="1"/>
            <a:r>
              <a:rPr lang="en-US" b="0" dirty="0"/>
              <a:t>A descendant of Abraham</a:t>
            </a:r>
          </a:p>
          <a:p>
            <a:pPr lvl="1"/>
            <a:r>
              <a:rPr lang="en-US" b="0" dirty="0"/>
              <a:t>He had an Egyptian name (Moshe, which is derived from the word </a:t>
            </a:r>
            <a:r>
              <a:rPr lang="en-US" b="0" i="1" dirty="0" err="1"/>
              <a:t>mishisihu</a:t>
            </a:r>
            <a:r>
              <a:rPr lang="en-US" b="0" dirty="0"/>
              <a:t>, “he was drawn,” since he drawn the baby from the water (Exod. 2:10)</a:t>
            </a:r>
          </a:p>
          <a:p>
            <a:pPr lvl="1"/>
            <a:endParaRPr lang="en-US" b="0" dirty="0"/>
          </a:p>
          <a:p>
            <a:pPr lvl="1"/>
            <a:r>
              <a:rPr lang="en-US" b="0" dirty="0"/>
              <a:t>He was a fugitive (Exod. 2:15)</a:t>
            </a:r>
          </a:p>
          <a:p>
            <a:pPr lvl="1"/>
            <a:r>
              <a:rPr lang="en-US" b="0" dirty="0"/>
              <a:t>He was a shepherd (Exod. 3:1)</a:t>
            </a:r>
          </a:p>
          <a:p>
            <a:pPr lvl="1"/>
            <a:endParaRPr lang="en-US" b="0" dirty="0"/>
          </a:p>
          <a:p>
            <a:pPr lvl="1"/>
            <a:r>
              <a:rPr lang="en-US" b="0" dirty="0"/>
              <a:t>He heard God speak from a burning bush (Exod. 3:2-4:17)</a:t>
            </a:r>
          </a:p>
          <a:p>
            <a:pPr lvl="1"/>
            <a:r>
              <a:rPr lang="en-US" b="0" dirty="0"/>
              <a:t>He had a speech disability (Exod. 4:10)</a:t>
            </a:r>
            <a:endParaRPr lang="en-US" dirty="0"/>
          </a:p>
        </p:txBody>
      </p:sp>
      <p:sp>
        <p:nvSpPr>
          <p:cNvPr id="4" name="Slide Number Placeholder 3"/>
          <p:cNvSpPr>
            <a:spLocks noGrp="1"/>
          </p:cNvSpPr>
          <p:nvPr>
            <p:ph type="sldNum" sz="quarter" idx="10"/>
          </p:nvPr>
        </p:nvSpPr>
        <p:spPr/>
        <p:txBody>
          <a:bodyPr/>
          <a:lstStyle/>
          <a:p>
            <a:fld id="{FF643747-4F18-4CEE-B9DD-781E2F2EBDA0}" type="slidenum">
              <a:rPr lang="en-US" smtClean="0"/>
              <a:t>154</a:t>
            </a:fld>
            <a:endParaRPr lang="en-US"/>
          </a:p>
        </p:txBody>
      </p:sp>
    </p:spTree>
    <p:extLst>
      <p:ext uri="{BB962C8B-B14F-4D97-AF65-F5344CB8AC3E}">
        <p14:creationId xmlns:p14="http://schemas.microsoft.com/office/powerpoint/2010/main" val="1556083315"/>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7688" y="608013"/>
            <a:ext cx="3362325" cy="1890712"/>
          </a:xfrm>
        </p:spPr>
      </p:sp>
      <p:sp>
        <p:nvSpPr>
          <p:cNvPr id="3" name="Notes Placeholder 2"/>
          <p:cNvSpPr>
            <a:spLocks noGrp="1"/>
          </p:cNvSpPr>
          <p:nvPr>
            <p:ph type="body" idx="1"/>
          </p:nvPr>
        </p:nvSpPr>
        <p:spPr/>
        <p:txBody>
          <a:bodyPr/>
          <a:lstStyle/>
          <a:p>
            <a:pPr marL="0" indent="0">
              <a:buNone/>
            </a:pPr>
            <a:r>
              <a:rPr lang="en-US" dirty="0"/>
              <a:t>MOSES</a:t>
            </a:r>
          </a:p>
          <a:p>
            <a:pPr lvl="1"/>
            <a:r>
              <a:rPr lang="en-US" sz="1100" b="0" dirty="0"/>
              <a:t>He brought ten plagues on Egypt (Exod. 8ff)</a:t>
            </a:r>
          </a:p>
          <a:p>
            <a:pPr lvl="1"/>
            <a:r>
              <a:rPr lang="en-US" sz="1100" b="0" dirty="0"/>
              <a:t>God split the red sea through Moses (Exod. 14:16)</a:t>
            </a:r>
          </a:p>
          <a:p>
            <a:pPr lvl="1"/>
            <a:r>
              <a:rPr lang="en-US" sz="1100" b="0" dirty="0"/>
              <a:t>He followed Jethro’s advice (Exod. 18:13-23)</a:t>
            </a:r>
          </a:p>
          <a:p>
            <a:pPr lvl="1"/>
            <a:r>
              <a:rPr lang="en-US" sz="1100" b="0" dirty="0"/>
              <a:t>He gave God’s 10 laws to Israel (Exod. 20:3-17)</a:t>
            </a:r>
          </a:p>
          <a:p>
            <a:pPr lvl="1"/>
            <a:r>
              <a:rPr lang="en-US" sz="1100" b="0" dirty="0"/>
              <a:t>He survived the Korah rebellion (Num. 16:1-40)</a:t>
            </a:r>
          </a:p>
          <a:p>
            <a:pPr lvl="1"/>
            <a:r>
              <a:rPr lang="en-US" sz="1100" b="0" dirty="0"/>
              <a:t>He defiantly struck the rock (Num. 20:11-12)</a:t>
            </a:r>
          </a:p>
          <a:p>
            <a:pPr lvl="1"/>
            <a:r>
              <a:rPr lang="en-US" sz="1100" b="0" dirty="0"/>
              <a:t>He lived 120 years (Deut. 34:7)</a:t>
            </a:r>
          </a:p>
          <a:p>
            <a:pPr marL="0" indent="0">
              <a:buNone/>
            </a:pPr>
            <a:endParaRPr lang="en-US" dirty="0"/>
          </a:p>
        </p:txBody>
      </p:sp>
      <p:sp>
        <p:nvSpPr>
          <p:cNvPr id="4" name="Slide Number Placeholder 3"/>
          <p:cNvSpPr>
            <a:spLocks noGrp="1"/>
          </p:cNvSpPr>
          <p:nvPr>
            <p:ph type="sldNum" sz="quarter" idx="10"/>
          </p:nvPr>
        </p:nvSpPr>
        <p:spPr/>
        <p:txBody>
          <a:bodyPr/>
          <a:lstStyle/>
          <a:p>
            <a:fld id="{FF643747-4F18-4CEE-B9DD-781E2F2EBDA0}" type="slidenum">
              <a:rPr lang="en-US" smtClean="0"/>
              <a:t>155</a:t>
            </a:fld>
            <a:endParaRPr lang="en-US"/>
          </a:p>
        </p:txBody>
      </p:sp>
    </p:spTree>
    <p:extLst>
      <p:ext uri="{BB962C8B-B14F-4D97-AF65-F5344CB8AC3E}">
        <p14:creationId xmlns:p14="http://schemas.microsoft.com/office/powerpoint/2010/main" val="627752061"/>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7688" y="608013"/>
            <a:ext cx="3362325" cy="1890712"/>
          </a:xfrm>
        </p:spPr>
      </p:sp>
      <p:sp>
        <p:nvSpPr>
          <p:cNvPr id="3" name="Notes Placeholder 2"/>
          <p:cNvSpPr>
            <a:spLocks noGrp="1"/>
          </p:cNvSpPr>
          <p:nvPr>
            <p:ph type="body" idx="1"/>
          </p:nvPr>
        </p:nvSpPr>
        <p:spPr/>
        <p:txBody>
          <a:bodyPr/>
          <a:lstStyle/>
          <a:p>
            <a:r>
              <a:rPr lang="en-US" dirty="0"/>
              <a:t>Land of Midian </a:t>
            </a:r>
            <a:r>
              <a:rPr lang="en-US" dirty="0">
                <a:sym typeface="Wingdings" panose="05000000000000000000" pitchFamily="2" charset="2"/>
              </a:rPr>
              <a:t> </a:t>
            </a:r>
          </a:p>
          <a:p>
            <a:endParaRPr lang="en-US" dirty="0">
              <a:sym typeface="Wingdings" panose="05000000000000000000" pitchFamily="2" charset="2"/>
            </a:endParaRPr>
          </a:p>
          <a:p>
            <a:pPr lvl="1"/>
            <a:endParaRPr lang="en-US" dirty="0"/>
          </a:p>
          <a:p>
            <a:r>
              <a:rPr lang="en-US" dirty="0"/>
              <a:t>After Killing an Egyptian Taskmaster He then flees to Midian</a:t>
            </a:r>
          </a:p>
          <a:p>
            <a:pPr lvl="1"/>
            <a:r>
              <a:rPr lang="en-US" dirty="0"/>
              <a:t>Marries </a:t>
            </a:r>
            <a:r>
              <a:rPr lang="en-US" u="sng" dirty="0"/>
              <a:t>Zipporah</a:t>
            </a:r>
            <a:r>
              <a:rPr lang="en-US" dirty="0"/>
              <a:t> and lives as a shepherd for 40 years</a:t>
            </a:r>
          </a:p>
          <a:p>
            <a:pPr lvl="1"/>
            <a:r>
              <a:rPr lang="en-US" dirty="0"/>
              <a:t>Zipporah, daughter of Jethro a Kenite</a:t>
            </a:r>
          </a:p>
          <a:p>
            <a:pPr lvl="1"/>
            <a:r>
              <a:rPr lang="en-US" dirty="0"/>
              <a:t>Not much known about Kenites</a:t>
            </a:r>
          </a:p>
          <a:p>
            <a:pPr lvl="2"/>
            <a:r>
              <a:rPr lang="en-US" dirty="0"/>
              <a:t>Possibly descendants from Cain</a:t>
            </a:r>
          </a:p>
          <a:p>
            <a:pPr lvl="2"/>
            <a:r>
              <a:rPr lang="en-US" dirty="0"/>
              <a:t>Nomadic, metalsmiths</a:t>
            </a:r>
          </a:p>
          <a:p>
            <a:pPr lvl="2"/>
            <a:r>
              <a:rPr lang="en-US" dirty="0"/>
              <a:t>Most likely not Hebrews</a:t>
            </a:r>
          </a:p>
          <a:p>
            <a:pPr lvl="1"/>
            <a:endParaRPr lang="en-US" dirty="0"/>
          </a:p>
          <a:p>
            <a:pPr lvl="1"/>
            <a:r>
              <a:rPr lang="en-US" dirty="0"/>
              <a:t>It was here in Midian that Moses learned survival skills for living in a desert (Navy Seal</a:t>
            </a:r>
            <a:r>
              <a:rPr lang="en-US" dirty="0">
                <a:sym typeface="Wingdings" panose="05000000000000000000" pitchFamily="2" charset="2"/>
              </a:rPr>
              <a:t> Exodus)</a:t>
            </a:r>
            <a:r>
              <a:rPr lang="en-US" dirty="0"/>
              <a:t>.</a:t>
            </a:r>
          </a:p>
          <a:p>
            <a:pPr lvl="1"/>
            <a:r>
              <a:rPr lang="en-US" dirty="0">
                <a:sym typeface="Wingdings" panose="05000000000000000000" pitchFamily="2" charset="2"/>
              </a:rPr>
              <a:t>Q: Why would he need desert survival skills?</a:t>
            </a:r>
          </a:p>
          <a:p>
            <a:pPr lvl="2"/>
            <a:r>
              <a:rPr lang="en-US" dirty="0"/>
              <a:t>To teach the Israelites how to survive in the desert during the Exodus and their wilderness wanderings.</a:t>
            </a:r>
          </a:p>
          <a:p>
            <a:pPr lvl="2"/>
            <a:endParaRPr lang="en-US" dirty="0"/>
          </a:p>
          <a:p>
            <a:pPr lvl="1"/>
            <a:r>
              <a:rPr lang="en-US" dirty="0"/>
              <a:t>God appeared to him on Mount Horeb (</a:t>
            </a:r>
            <a:r>
              <a:rPr lang="en-US" u="sng" dirty="0"/>
              <a:t>burning bush)</a:t>
            </a:r>
          </a:p>
          <a:p>
            <a:pPr lvl="1"/>
            <a:endParaRPr lang="en-US" u="sng" dirty="0"/>
          </a:p>
          <a:p>
            <a:pPr lvl="1"/>
            <a:r>
              <a:rPr lang="en-US" dirty="0"/>
              <a:t>Ordered him to </a:t>
            </a:r>
            <a:r>
              <a:rPr lang="en-US" u="sng" dirty="0"/>
              <a:t>return to Egypt </a:t>
            </a:r>
            <a:r>
              <a:rPr lang="en-US" dirty="0"/>
              <a:t>to secure the freedom of the Israelites</a:t>
            </a:r>
          </a:p>
          <a:p>
            <a:pPr lvl="1"/>
            <a:endParaRPr lang="en-US" dirty="0"/>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t>156</a:t>
            </a:fld>
            <a:endParaRPr lang="en-US"/>
          </a:p>
        </p:txBody>
      </p:sp>
    </p:spTree>
    <p:extLst>
      <p:ext uri="{BB962C8B-B14F-4D97-AF65-F5344CB8AC3E}">
        <p14:creationId xmlns:p14="http://schemas.microsoft.com/office/powerpoint/2010/main" val="20133996"/>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643747-4F18-4CEE-B9DD-781E2F2EBDA0}" type="slidenum">
              <a:rPr lang="en-US" smtClean="0"/>
              <a:t>157</a:t>
            </a:fld>
            <a:endParaRPr lang="en-US"/>
          </a:p>
        </p:txBody>
      </p:sp>
    </p:spTree>
    <p:extLst>
      <p:ext uri="{BB962C8B-B14F-4D97-AF65-F5344CB8AC3E}">
        <p14:creationId xmlns:p14="http://schemas.microsoft.com/office/powerpoint/2010/main" val="73868550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fontScale="92500" lnSpcReduction="20000"/>
          </a:bodyPr>
          <a:lstStyle/>
          <a:p>
            <a:pPr marL="116151" indent="-116151"/>
            <a:r>
              <a:rPr lang="en-US" dirty="0"/>
              <a:t>EXODUS</a:t>
            </a:r>
          </a:p>
          <a:p>
            <a:pPr marL="514350" lvl="1" indent="-228600">
              <a:buFont typeface="+mj-lt"/>
              <a:buAutoNum type="arabicPeriod"/>
            </a:pPr>
            <a:r>
              <a:rPr lang="en-US" dirty="0"/>
              <a:t>Rameses: Israel begins the Exodus</a:t>
            </a:r>
          </a:p>
          <a:p>
            <a:pPr marL="514350" lvl="1" indent="-228600">
              <a:buFont typeface="+mj-lt"/>
              <a:buAutoNum type="arabicPeriod"/>
            </a:pPr>
            <a:r>
              <a:rPr lang="en-US" dirty="0"/>
              <a:t>Succoth: God leads with a cloud by day and a pillar of fire at night. God is with them!</a:t>
            </a:r>
          </a:p>
          <a:p>
            <a:pPr marL="514350" lvl="1" indent="-228600">
              <a:buFont typeface="+mj-lt"/>
              <a:buAutoNum type="arabicPeriod"/>
            </a:pPr>
            <a:endParaRPr lang="en-US" dirty="0"/>
          </a:p>
          <a:p>
            <a:pPr marL="514350" lvl="1" indent="-228600">
              <a:buFont typeface="+mj-lt"/>
              <a:buAutoNum type="arabicPeriod"/>
            </a:pPr>
            <a:r>
              <a:rPr lang="en-US" dirty="0"/>
              <a:t>Israel passes through the Red(Reed) Sea. Specific crossing unknown—there may have been a series of lakes connecting to the Red Sea in those days.</a:t>
            </a:r>
          </a:p>
          <a:p>
            <a:pPr marL="514350" lvl="1" indent="-228600">
              <a:buFont typeface="+mj-lt"/>
              <a:buAutoNum type="arabicPeriod"/>
            </a:pPr>
            <a:r>
              <a:rPr lang="en-US" dirty="0"/>
              <a:t>God sends manna and quail to feed Israel. God meets their needs.</a:t>
            </a:r>
          </a:p>
          <a:p>
            <a:pPr marL="514350" lvl="1" indent="-228600">
              <a:buFont typeface="+mj-lt"/>
              <a:buAutoNum type="arabicPeriod"/>
            </a:pPr>
            <a:endParaRPr lang="en-US" dirty="0"/>
          </a:p>
          <a:p>
            <a:pPr marL="514350" lvl="1" indent="-228600">
              <a:buFont typeface="+mj-lt"/>
              <a:buAutoNum type="arabicPeriod"/>
            </a:pPr>
            <a:r>
              <a:rPr lang="en-US" dirty="0"/>
              <a:t>Ten Commandments given at Mount Sinai (Horeb). Spent a year here.</a:t>
            </a:r>
          </a:p>
          <a:p>
            <a:pPr marL="514350" lvl="1" indent="-228600">
              <a:buFont typeface="+mj-lt"/>
              <a:buAutoNum type="arabicPeriod"/>
            </a:pPr>
            <a:r>
              <a:rPr lang="en-US" dirty="0"/>
              <a:t>The Tabernacle constructed.</a:t>
            </a:r>
          </a:p>
          <a:p>
            <a:pPr marL="514350" lvl="1" indent="-228600">
              <a:buFont typeface="+mj-lt"/>
              <a:buAutoNum type="arabicPeriod"/>
            </a:pPr>
            <a:endParaRPr lang="en-US" dirty="0"/>
          </a:p>
          <a:p>
            <a:pPr marL="514350" lvl="1" indent="-228600">
              <a:buFont typeface="+mj-lt"/>
              <a:buAutoNum type="arabicPeriod"/>
            </a:pPr>
            <a:r>
              <a:rPr lang="en-US" dirty="0"/>
              <a:t>Kadesh-barnea: Moses sends spies into the promised land; Israel rebelled; Israel remained here many years.</a:t>
            </a:r>
          </a:p>
          <a:p>
            <a:pPr marL="514350" lvl="1" indent="-228600">
              <a:buFont typeface="+mj-lt"/>
              <a:buAutoNum type="arabicPeriod"/>
            </a:pPr>
            <a:r>
              <a:rPr lang="en-US" dirty="0"/>
              <a:t>Israel spends years in the eastern wilderness careful to avoid a conflict with those living in Edom and Moab.</a:t>
            </a:r>
          </a:p>
          <a:p>
            <a:pPr marL="514350" lvl="1" indent="-228600">
              <a:buFont typeface="+mj-lt"/>
              <a:buAutoNum type="arabicPeriod"/>
            </a:pPr>
            <a:endParaRPr lang="en-US" dirty="0"/>
          </a:p>
          <a:p>
            <a:pPr marL="514350" lvl="1" indent="-228600">
              <a:buFont typeface="+mj-lt"/>
              <a:buAutoNum type="arabicPeriod"/>
            </a:pPr>
            <a:r>
              <a:rPr lang="en-US" dirty="0"/>
              <a:t>Moses views the Promised Land and delivers his last three sermons (Deut. 1—32).</a:t>
            </a:r>
          </a:p>
          <a:p>
            <a:pPr marL="514350" lvl="1" indent="-228600">
              <a:buFont typeface="+mj-lt"/>
              <a:buAutoNum type="arabicPeriod"/>
            </a:pPr>
            <a:endParaRPr lang="en-US" dirty="0"/>
          </a:p>
          <a:p>
            <a:pPr marL="514350" lvl="1" indent="-228600">
              <a:buFont typeface="+mj-lt"/>
              <a:buAutoNum type="arabicPeriod"/>
            </a:pPr>
            <a:r>
              <a:rPr lang="en-US" dirty="0"/>
              <a:t>Joshua leads Israel into the Promised Land 40 years (Numbers 14:33-34) after Kadesh Barnea. Joshua and Caleb were the only ones in the original Exodus to make it to the Promised Land. (Deut. 1:36-38)</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3E37E6C-4B10-4636-88F2-C542B12AC81F}" type="slidenum">
              <a:rPr lang="en-US" smtClean="0"/>
              <a:pPr/>
              <a:t>158</a:t>
            </a:fld>
            <a:endParaRPr lang="en-US" dirty="0"/>
          </a:p>
        </p:txBody>
      </p:sp>
      <p:sp>
        <p:nvSpPr>
          <p:cNvPr id="7" name="Slide Image Placeholder 6"/>
          <p:cNvSpPr>
            <a:spLocks noGrp="1" noRot="1" noChangeAspect="1"/>
          </p:cNvSpPr>
          <p:nvPr>
            <p:ph type="sldImg"/>
          </p:nvPr>
        </p:nvSpPr>
        <p:spPr>
          <a:xfrm>
            <a:off x="1817688" y="608013"/>
            <a:ext cx="3362325" cy="1890712"/>
          </a:xfrm>
        </p:spPr>
      </p:sp>
      <p:sp>
        <p:nvSpPr>
          <p:cNvPr id="2" name="Header Placeholder 1"/>
          <p:cNvSpPr>
            <a:spLocks noGrp="1"/>
          </p:cNvSpPr>
          <p:nvPr>
            <p:ph type="hdr" sz="quarter" idx="11"/>
          </p:nvPr>
        </p:nvSpPr>
        <p:spPr/>
        <p:txBody>
          <a:bodyPr/>
          <a:lstStyle/>
          <a:p>
            <a:r>
              <a:rPr lang="en-US"/>
              <a:t>Period 4: Wilderness Period</a:t>
            </a:r>
            <a:endParaRPr lang="en-US" dirty="0"/>
          </a:p>
        </p:txBody>
      </p:sp>
    </p:spTree>
    <p:extLst>
      <p:ext uri="{BB962C8B-B14F-4D97-AF65-F5344CB8AC3E}">
        <p14:creationId xmlns:p14="http://schemas.microsoft.com/office/powerpoint/2010/main" val="5732533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WILDERNESS</a:t>
            </a:r>
          </a:p>
          <a:p>
            <a:pPr lvl="1"/>
            <a:r>
              <a:rPr lang="en-US" dirty="0"/>
              <a:t>It is important to understand that a wilderness is different from a desert.</a:t>
            </a:r>
          </a:p>
          <a:p>
            <a:pPr lvl="1"/>
            <a:endParaRPr lang="en-US" dirty="0"/>
          </a:p>
          <a:p>
            <a:pPr lvl="1"/>
            <a:r>
              <a:rPr lang="en-US" dirty="0"/>
              <a:t>A desert is a barren expanse of sand dunes and rocky areas that support no life.</a:t>
            </a:r>
          </a:p>
          <a:p>
            <a:pPr lvl="1"/>
            <a:endParaRPr lang="en-US" dirty="0"/>
          </a:p>
          <a:p>
            <a:pPr lvl="1"/>
            <a:r>
              <a:rPr lang="en-US" dirty="0"/>
              <a:t>A wilderness may also have barren areas but it has grassy upland plains, oases, springs, and vegetation, such as flowers, shrubs, and trees that can support a variety of animal life.</a:t>
            </a:r>
          </a:p>
        </p:txBody>
      </p:sp>
      <p:sp>
        <p:nvSpPr>
          <p:cNvPr id="4" name="Slide Number Placeholder 3"/>
          <p:cNvSpPr>
            <a:spLocks noGrp="1"/>
          </p:cNvSpPr>
          <p:nvPr>
            <p:ph type="sldNum" sz="quarter" idx="5"/>
          </p:nvPr>
        </p:nvSpPr>
        <p:spPr/>
        <p:txBody>
          <a:bodyPr/>
          <a:lstStyle/>
          <a:p>
            <a:fld id="{FF643747-4F18-4CEE-B9DD-781E2F2EBDA0}" type="slidenum">
              <a:rPr lang="en-US" smtClean="0"/>
              <a:pPr/>
              <a:t>159</a:t>
            </a:fld>
            <a:endParaRPr lang="en-US"/>
          </a:p>
        </p:txBody>
      </p:sp>
      <p:sp>
        <p:nvSpPr>
          <p:cNvPr id="7" name="Slide Image Placeholder 6">
            <a:extLst>
              <a:ext uri="{FF2B5EF4-FFF2-40B4-BE49-F238E27FC236}">
                <a16:creationId xmlns:a16="http://schemas.microsoft.com/office/drawing/2014/main" id="{BF6E5817-4CF0-4321-B737-3B1AC3661BC3}"/>
              </a:ext>
            </a:extLst>
          </p:cNvPr>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4236245893"/>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dirty="0">
                <a:solidFill>
                  <a:schemeClr val="bg1"/>
                </a:solidFill>
              </a:rPr>
              <a:t>Movie Exodus = ~ 200 people</a:t>
            </a:r>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t>160</a:t>
            </a:fld>
            <a:endParaRPr lang="en-US"/>
          </a:p>
        </p:txBody>
      </p:sp>
    </p:spTree>
    <p:extLst>
      <p:ext uri="{BB962C8B-B14F-4D97-AF65-F5344CB8AC3E}">
        <p14:creationId xmlns:p14="http://schemas.microsoft.com/office/powerpoint/2010/main" val="1526299370"/>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7688" y="608013"/>
            <a:ext cx="3362325" cy="1890712"/>
          </a:xfrm>
        </p:spPr>
      </p:sp>
      <p:sp>
        <p:nvSpPr>
          <p:cNvPr id="3" name="Notes Placeholder 2"/>
          <p:cNvSpPr>
            <a:spLocks noGrp="1"/>
          </p:cNvSpPr>
          <p:nvPr>
            <p:ph type="body" idx="1"/>
          </p:nvPr>
        </p:nvSpPr>
        <p:spPr/>
        <p:txBody>
          <a:bodyPr/>
          <a:lstStyle/>
          <a:p>
            <a:r>
              <a:rPr lang="en-US" sz="1100" b="1" dirty="0">
                <a:solidFill>
                  <a:schemeClr val="bg1"/>
                </a:solidFill>
              </a:rPr>
              <a:t>Real Exodus = ~ 2 Million people</a:t>
            </a:r>
          </a:p>
          <a:p>
            <a:pPr lvl="1"/>
            <a:endParaRPr lang="en-US" b="1" u="sng" dirty="0"/>
          </a:p>
          <a:p>
            <a:pPr lvl="1"/>
            <a:r>
              <a:rPr lang="en-US" b="1" u="sng" dirty="0"/>
              <a:t>FOOD</a:t>
            </a:r>
            <a:r>
              <a:rPr lang="en-US" dirty="0"/>
              <a:t>: Feeding 2 or 3 million people requires  a lot of food. 1500 tons of food each day.  Equivalent two freight trains, each at least a mile long, would be required!</a:t>
            </a:r>
          </a:p>
          <a:p>
            <a:pPr lvl="1"/>
            <a:endParaRPr lang="en-US" dirty="0"/>
          </a:p>
          <a:p>
            <a:pPr lvl="1"/>
            <a:r>
              <a:rPr lang="en-US" b="1" u="sng" dirty="0"/>
              <a:t>FIREWOOD</a:t>
            </a:r>
            <a:r>
              <a:rPr lang="en-US" dirty="0"/>
              <a:t>: take 4000 tons of wood and a few more freight trains, each a mile long, just for one day</a:t>
            </a:r>
          </a:p>
          <a:p>
            <a:pPr lvl="1"/>
            <a:endParaRPr lang="en-US" dirty="0"/>
          </a:p>
          <a:p>
            <a:pPr lvl="1"/>
            <a:r>
              <a:rPr lang="en-US" b="1" u="sng" dirty="0"/>
              <a:t>WATER</a:t>
            </a:r>
            <a:r>
              <a:rPr lang="en-US" dirty="0"/>
              <a:t>: If they only had enough to drink and wash a few dishes, it would take 11,000,000 gallons each day and a freight train with tank cars, 1800 miles long, just to bring water!</a:t>
            </a:r>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t>161</a:t>
            </a:fld>
            <a:endParaRPr lang="en-US"/>
          </a:p>
        </p:txBody>
      </p:sp>
    </p:spTree>
    <p:extLst>
      <p:ext uri="{BB962C8B-B14F-4D97-AF65-F5344CB8AC3E}">
        <p14:creationId xmlns:p14="http://schemas.microsoft.com/office/powerpoint/2010/main" val="36878509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533205"/>
                </a:solidFill>
              </a:rPr>
              <a:t>“Do not wear clothes of wool and linen woven together” (Deut. 22:11)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srgbClr val="533205"/>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533205"/>
                </a:solidFill>
              </a:rPr>
              <a:t>Its in the Bible…should we obey this OT Law?</a:t>
            </a:r>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t>16</a:t>
            </a:fld>
            <a:endParaRPr lang="en-US"/>
          </a:p>
        </p:txBody>
      </p:sp>
    </p:spTree>
    <p:extLst>
      <p:ext uri="{BB962C8B-B14F-4D97-AF65-F5344CB8AC3E}">
        <p14:creationId xmlns:p14="http://schemas.microsoft.com/office/powerpoint/2010/main" val="287174143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r>
              <a:rPr lang="en-US" dirty="0"/>
              <a:t>Actual Crossing the Red Sea</a:t>
            </a:r>
          </a:p>
          <a:p>
            <a:pPr marL="28575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Two million people would be up to 800 miles long and would require 35 days and nights to get through the Red Sea. </a:t>
            </a:r>
          </a:p>
          <a:p>
            <a:pPr marL="28575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 </a:t>
            </a:r>
          </a:p>
          <a:p>
            <a:pPr marL="28575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The Red Sea opening would have to be 3 miles wide so that they could walk 5000 abreast to get over in one night. </a:t>
            </a:r>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t>162</a:t>
            </a:fld>
            <a:endParaRPr lang="en-US"/>
          </a:p>
        </p:txBody>
      </p:sp>
    </p:spTree>
    <p:extLst>
      <p:ext uri="{BB962C8B-B14F-4D97-AF65-F5344CB8AC3E}">
        <p14:creationId xmlns:p14="http://schemas.microsoft.com/office/powerpoint/2010/main" val="4033402976"/>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US" dirty="0"/>
              <a:t>ARCHAEOLOGICAL EVIDENCE OF THE RED SEA CROSSING</a:t>
            </a:r>
          </a:p>
          <a:p>
            <a:pPr lvl="1" fontAlgn="base"/>
            <a:r>
              <a:rPr lang="en-US" dirty="0"/>
              <a:t>The scientists led by Professor Abdel Muhammad </a:t>
            </a:r>
            <a:r>
              <a:rPr lang="en-US" dirty="0" err="1"/>
              <a:t>Gader</a:t>
            </a:r>
            <a:r>
              <a:rPr lang="en-US" dirty="0"/>
              <a:t> and associated with Cairo University’s Faculty of Archaeology, have already recovered a total of more than 400 different skeletons, as well as hundreds of weapons and pieces of armor.</a:t>
            </a:r>
          </a:p>
          <a:p>
            <a:pPr lvl="1" fontAlgn="base"/>
            <a:endParaRPr lang="en-US" dirty="0"/>
          </a:p>
          <a:p>
            <a:pPr lvl="1" fontAlgn="base"/>
            <a:r>
              <a:rPr lang="en-US" b="0" dirty="0"/>
              <a:t>The archaeology team was searching for the remains of ancient ships and artifacts related to Stone Age and Bronze Age trade in the Red Sea area when they stumbled upon a gigantic mass of human bones darkened by age.</a:t>
            </a:r>
          </a:p>
          <a:p>
            <a:pPr lvl="1" fontAlgn="base"/>
            <a:r>
              <a:rPr lang="en-US" b="0" dirty="0"/>
              <a:t>The remains of two war chariots were also discovered scattered over an area of approximately 200 square meters.</a:t>
            </a:r>
          </a:p>
          <a:p>
            <a:pPr lvl="1" fontAlgn="base"/>
            <a:endParaRPr lang="en-US" b="0" dirty="0"/>
          </a:p>
          <a:p>
            <a:pPr lvl="1" fontAlgn="base"/>
            <a:r>
              <a:rPr lang="en-US" b="0" dirty="0"/>
              <a:t>They estimate that more than 5,000 other bodies could be dispersed over a wider area, suggesting that an army of large size may have perished on the site.</a:t>
            </a:r>
          </a:p>
          <a:p>
            <a:endParaRPr lang="en-US" dirty="0"/>
          </a:p>
          <a:p>
            <a:endParaRPr lang="en-US" dirty="0"/>
          </a:p>
          <a:p>
            <a:pPr lvl="1" indent="0">
              <a:buNone/>
            </a:pPr>
            <a:r>
              <a:rPr lang="en-US" i="1" dirty="0"/>
              <a:t>Source: Bible Lessons; Evidence of Red Sea Crossing by Donald P. Moss </a:t>
            </a:r>
            <a:r>
              <a:rPr lang="en-US" i="1" dirty="0">
                <a:hlinkClick r:id="rId3"/>
              </a:rPr>
              <a:t>http://www.biblebigpicture.com/biblelessons/evidenceofredseacrossing.htm</a:t>
            </a:r>
            <a:endParaRPr lang="en-US" i="1" dirty="0"/>
          </a:p>
          <a:p>
            <a:pPr lvl="1" indent="0">
              <a:buNone/>
            </a:pPr>
            <a:endParaRPr lang="en-US" i="1" dirty="0"/>
          </a:p>
          <a:p>
            <a:pPr lvl="1"/>
            <a:r>
              <a:rPr lang="en-US" i="1" dirty="0"/>
              <a:t>Source: World News, https://worldnewsdailyreport.com/red-sea-archaeologists-discover-remains-of-egyptian-army-from-the-biblical-exodus/</a:t>
            </a:r>
          </a:p>
          <a:p>
            <a:endParaRPr lang="en-US" dirty="0"/>
          </a:p>
        </p:txBody>
      </p:sp>
      <p:sp>
        <p:nvSpPr>
          <p:cNvPr id="5" name="Header Placeholder 4"/>
          <p:cNvSpPr>
            <a:spLocks noGrp="1"/>
          </p:cNvSpPr>
          <p:nvPr>
            <p:ph type="hdr" sz="quarter" idx="11"/>
          </p:nvPr>
        </p:nvSpPr>
        <p:spPr/>
        <p:txBody>
          <a:bodyPr/>
          <a:lstStyle/>
          <a:p>
            <a:r>
              <a:rPr lang="en-US"/>
              <a:t>Period 4: Wilderness Period</a:t>
            </a:r>
            <a:endParaRPr lang="en-US" dirty="0"/>
          </a:p>
        </p:txBody>
      </p:sp>
      <p:sp>
        <p:nvSpPr>
          <p:cNvPr id="9" name="Slide Image Placeholder 8"/>
          <p:cNvSpPr>
            <a:spLocks noGrp="1" noRot="1" noChangeAspect="1"/>
          </p:cNvSpPr>
          <p:nvPr>
            <p:ph type="sldImg"/>
          </p:nvPr>
        </p:nvSpPr>
        <p:spPr>
          <a:xfrm>
            <a:off x="2038350" y="555625"/>
            <a:ext cx="2924175" cy="1644650"/>
          </a:xfrm>
        </p:spPr>
      </p:sp>
    </p:spTree>
    <p:extLst>
      <p:ext uri="{BB962C8B-B14F-4D97-AF65-F5344CB8AC3E}">
        <p14:creationId xmlns:p14="http://schemas.microsoft.com/office/powerpoint/2010/main" val="3396585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pPr lvl="0"/>
            <a:r>
              <a:rPr lang="en-US" b="1" u="sng" dirty="0"/>
              <a:t>CAMP GROUNDS NEEDED</a:t>
            </a:r>
          </a:p>
          <a:p>
            <a:pPr lvl="1"/>
            <a:r>
              <a:rPr lang="en-US" dirty="0"/>
              <a:t>Two-thirds the size of the state of Rhode Island was required, or a total of 750 square miles long.</a:t>
            </a:r>
          </a:p>
          <a:p>
            <a:endParaRPr lang="en-US" dirty="0"/>
          </a:p>
          <a:p>
            <a:r>
              <a:rPr lang="en-US" dirty="0"/>
              <a:t>Do you think Moses figured all this out before he left Egypt ? </a:t>
            </a:r>
          </a:p>
          <a:p>
            <a:pPr lvl="1"/>
            <a:r>
              <a:rPr lang="en-US" dirty="0"/>
              <a:t>I think not! You see, Moses believed in God. God took care of these things for him.</a:t>
            </a:r>
          </a:p>
          <a:p>
            <a:pPr lvl="1"/>
            <a:r>
              <a:rPr lang="en-US" dirty="0"/>
              <a:t>Now do you think God has any problem taking care of all your needs? Our God is an Awesome God!!!</a:t>
            </a:r>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t>164</a:t>
            </a:fld>
            <a:endParaRPr lang="en-US"/>
          </a:p>
        </p:txBody>
      </p:sp>
    </p:spTree>
    <p:extLst>
      <p:ext uri="{BB962C8B-B14F-4D97-AF65-F5344CB8AC3E}">
        <p14:creationId xmlns:p14="http://schemas.microsoft.com/office/powerpoint/2010/main" val="355468440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r>
              <a:rPr lang="en-US" dirty="0"/>
              <a:t>Shortly after leaving Egypt</a:t>
            </a:r>
          </a:p>
          <a:p>
            <a:endParaRPr lang="en-US" dirty="0"/>
          </a:p>
          <a:p>
            <a:r>
              <a:rPr lang="en-US" dirty="0"/>
              <a:t>God gave the Mosaic (Sinaitic) Law</a:t>
            </a:r>
          </a:p>
        </p:txBody>
      </p:sp>
      <p:sp>
        <p:nvSpPr>
          <p:cNvPr id="4" name="Slide Number Placeholder 3"/>
          <p:cNvSpPr>
            <a:spLocks noGrp="1"/>
          </p:cNvSpPr>
          <p:nvPr>
            <p:ph type="sldNum" sz="quarter" idx="5"/>
          </p:nvPr>
        </p:nvSpPr>
        <p:spPr/>
        <p:txBody>
          <a:bodyPr/>
          <a:lstStyle/>
          <a:p>
            <a:fld id="{FF643747-4F18-4CEE-B9DD-781E2F2EBDA0}" type="slidenum">
              <a:rPr lang="en-US" smtClean="0"/>
              <a:t>165</a:t>
            </a:fld>
            <a:endParaRPr lang="en-US"/>
          </a:p>
        </p:txBody>
      </p:sp>
    </p:spTree>
    <p:extLst>
      <p:ext uri="{BB962C8B-B14F-4D97-AF65-F5344CB8AC3E}">
        <p14:creationId xmlns:p14="http://schemas.microsoft.com/office/powerpoint/2010/main" val="836209479"/>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MOSAIC (SINAITIC) COVENANT</a:t>
            </a:r>
          </a:p>
          <a:p>
            <a:pPr lvl="1"/>
            <a:r>
              <a:rPr lang="en-US" b="1" dirty="0"/>
              <a:t>Ceremonial Laws</a:t>
            </a:r>
            <a:r>
              <a:rPr lang="en-US" dirty="0"/>
              <a:t>: Involved worship, offering, and feast practices</a:t>
            </a:r>
          </a:p>
          <a:p>
            <a:pPr lvl="1"/>
            <a:endParaRPr lang="en-US" dirty="0"/>
          </a:p>
          <a:p>
            <a:pPr lvl="1"/>
            <a:r>
              <a:rPr lang="en-US" b="1" dirty="0"/>
              <a:t>Civil Laws</a:t>
            </a:r>
            <a:r>
              <a:rPr lang="en-US" dirty="0"/>
              <a:t>: Involved regulations for daily living, and punishments for crimes</a:t>
            </a:r>
          </a:p>
          <a:p>
            <a:pPr lvl="1"/>
            <a:endParaRPr lang="en-US" dirty="0"/>
          </a:p>
          <a:p>
            <a:pPr lvl="1"/>
            <a:r>
              <a:rPr lang="en-US" b="1" dirty="0"/>
              <a:t>Moral Laws</a:t>
            </a:r>
            <a:r>
              <a:rPr lang="en-US" dirty="0"/>
              <a:t>: The Ten Commandments based on </a:t>
            </a:r>
            <a:r>
              <a:rPr lang="en-US" u="sng" dirty="0"/>
              <a:t>loving God </a:t>
            </a:r>
            <a:r>
              <a:rPr lang="en-US" dirty="0"/>
              <a:t>(Exod. 20:3-11; Mark 12:30), and </a:t>
            </a:r>
            <a:r>
              <a:rPr lang="en-US" u="sng" dirty="0"/>
              <a:t>loving others </a:t>
            </a:r>
            <a:r>
              <a:rPr lang="en-US" dirty="0"/>
              <a:t>(Exod. 20:12-17, Mark 12:31)</a:t>
            </a:r>
          </a:p>
          <a:p>
            <a:endParaRPr lang="en-US" dirty="0"/>
          </a:p>
          <a:p>
            <a:r>
              <a:rPr lang="en-US" dirty="0"/>
              <a:t>Scripture doesn’t make these distinctions</a:t>
            </a:r>
          </a:p>
          <a:p>
            <a:endParaRPr lang="en-US" dirty="0"/>
          </a:p>
          <a:p>
            <a:r>
              <a:rPr lang="en-US" dirty="0"/>
              <a:t>Mostly to help us see the overall purposes of the types of Law</a:t>
            </a:r>
          </a:p>
        </p:txBody>
      </p:sp>
      <p:sp>
        <p:nvSpPr>
          <p:cNvPr id="4" name="Slide Number Placeholder 3"/>
          <p:cNvSpPr>
            <a:spLocks noGrp="1"/>
          </p:cNvSpPr>
          <p:nvPr>
            <p:ph type="sldNum" sz="quarter" idx="5"/>
          </p:nvPr>
        </p:nvSpPr>
        <p:spPr/>
        <p:txBody>
          <a:bodyPr/>
          <a:lstStyle/>
          <a:p>
            <a:fld id="{FF643747-4F18-4CEE-B9DD-781E2F2EBDA0}" type="slidenum">
              <a:rPr lang="en-US" smtClean="0"/>
              <a:pPr/>
              <a:t>166</a:t>
            </a:fld>
            <a:endParaRPr lang="en-US"/>
          </a:p>
        </p:txBody>
      </p:sp>
      <p:sp>
        <p:nvSpPr>
          <p:cNvPr id="7" name="Slide Image Placeholder 6">
            <a:extLst>
              <a:ext uri="{FF2B5EF4-FFF2-40B4-BE49-F238E27FC236}">
                <a16:creationId xmlns:a16="http://schemas.microsoft.com/office/drawing/2014/main" id="{92340FF8-A727-4887-BFD7-F81F464DCAB9}"/>
              </a:ext>
            </a:extLst>
          </p:cNvPr>
          <p:cNvSpPr>
            <a:spLocks noGrp="1" noRot="1" noChangeAspect="1"/>
          </p:cNvSpPr>
          <p:nvPr>
            <p:ph type="sldImg"/>
          </p:nvPr>
        </p:nvSpPr>
        <p:spPr>
          <a:xfrm>
            <a:off x="1817688" y="608013"/>
            <a:ext cx="3362325" cy="1890712"/>
          </a:xfrm>
        </p:spPr>
      </p:sp>
    </p:spTree>
    <p:extLst>
      <p:ext uri="{BB962C8B-B14F-4D97-AF65-F5344CB8AC3E}">
        <p14:creationId xmlns:p14="http://schemas.microsoft.com/office/powerpoint/2010/main" val="2799554389"/>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 SIX Purposes of the Mosaic law</a:t>
            </a:r>
          </a:p>
          <a:p>
            <a:endParaRPr lang="en-US" dirty="0"/>
          </a:p>
          <a:p>
            <a:r>
              <a:rPr lang="en-US" dirty="0"/>
              <a:t>[CLICK]</a:t>
            </a:r>
          </a:p>
          <a:p>
            <a:endParaRPr lang="en-US" dirty="0"/>
          </a:p>
          <a:p>
            <a:pPr marL="342900" lvl="1" indent="-228600">
              <a:buFont typeface="+mj-lt"/>
              <a:buAutoNum type="arabicPeriod"/>
            </a:pPr>
            <a:r>
              <a:rPr lang="en-US" dirty="0"/>
              <a:t>To reveal what sin is (Romans. 7:7). </a:t>
            </a:r>
          </a:p>
          <a:p>
            <a:pPr marL="342900" lvl="1" indent="-228600">
              <a:buFont typeface="+mj-lt"/>
              <a:buAutoNum type="arabicPeriod"/>
            </a:pPr>
            <a:endParaRPr lang="en-US" dirty="0"/>
          </a:p>
          <a:p>
            <a:pPr marL="342900" lvl="1" indent="-228600">
              <a:buFont typeface="+mj-lt"/>
              <a:buAutoNum type="arabicPeriod"/>
            </a:pPr>
            <a:r>
              <a:rPr lang="en-US" dirty="0"/>
              <a:t>To reveal God’s holy character to the nation of Israel (Leviticus 19:2; 20:7–8).</a:t>
            </a:r>
          </a:p>
          <a:p>
            <a:pPr marL="342900" lvl="1" indent="-228600">
              <a:buFont typeface="+mj-lt"/>
              <a:buAutoNum type="arabicPeriod"/>
            </a:pPr>
            <a:endParaRPr lang="en-US" dirty="0"/>
          </a:p>
          <a:p>
            <a:pPr marL="342900" lvl="1" indent="-228600">
              <a:buFont typeface="+mj-lt"/>
              <a:buAutoNum type="arabicPeriod"/>
            </a:pPr>
            <a:r>
              <a:rPr lang="en-US" dirty="0"/>
              <a:t>To provide forgiveness of sin through sacrifices and offerings (Leviticus 1—7).</a:t>
            </a:r>
          </a:p>
          <a:p>
            <a:pPr marL="342900" lvl="1" indent="-228600">
              <a:buFont typeface="+mj-lt"/>
              <a:buAutoNum type="arabicPeriod"/>
            </a:pPr>
            <a:endParaRPr lang="en-US" dirty="0"/>
          </a:p>
          <a:p>
            <a:pPr marL="342900" lvl="1" indent="-228600">
              <a:buFont typeface="+mj-lt"/>
              <a:buAutoNum type="arabicPeriod"/>
            </a:pPr>
            <a:r>
              <a:rPr lang="en-US" dirty="0"/>
              <a:t>To set apart the nation of Israel as distinct from all the other nations (Exodus 19:5).</a:t>
            </a:r>
          </a:p>
          <a:p>
            <a:pPr marL="342900" lvl="1" indent="-228600">
              <a:buFont typeface="+mj-lt"/>
              <a:buAutoNum type="arabicPeriod"/>
            </a:pPr>
            <a:endParaRPr lang="en-US" dirty="0"/>
          </a:p>
          <a:p>
            <a:pPr marL="342900" lvl="1" indent="-228600">
              <a:buFont typeface="+mj-lt"/>
              <a:buAutoNum type="arabicPeriod"/>
            </a:pPr>
            <a:r>
              <a:rPr lang="en-US" dirty="0"/>
              <a:t>To provide a way of worship for Israel through the yearly feasts (Leviticus 23).</a:t>
            </a:r>
          </a:p>
          <a:p>
            <a:pPr marL="342900" lvl="1" indent="-228600">
              <a:buFont typeface="+mj-lt"/>
              <a:buAutoNum type="arabicPeriod"/>
            </a:pPr>
            <a:endParaRPr lang="en-US" dirty="0"/>
          </a:p>
          <a:p>
            <a:pPr marL="342900" lvl="1" indent="-228600">
              <a:buFont typeface="+mj-lt"/>
              <a:buAutoNum type="arabicPeriod"/>
            </a:pPr>
            <a:r>
              <a:rPr lang="en-US" dirty="0"/>
              <a:t>To provide God’s direction for Israel’s physical and spiritual health (Exodus 21—23; Deuteronomy 6:4–19; Psalm 119:97–104).</a:t>
            </a:r>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pPr/>
              <a:t>167</a:t>
            </a:fld>
            <a:endParaRPr lang="en-US"/>
          </a:p>
        </p:txBody>
      </p:sp>
      <p:sp>
        <p:nvSpPr>
          <p:cNvPr id="7" name="Slide Image Placeholder 6">
            <a:extLst>
              <a:ext uri="{FF2B5EF4-FFF2-40B4-BE49-F238E27FC236}">
                <a16:creationId xmlns:a16="http://schemas.microsoft.com/office/drawing/2014/main" id="{B78F25A9-6E87-4E30-9F50-769BB93DB3E5}"/>
              </a:ext>
            </a:extLst>
          </p:cNvPr>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2037657221"/>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7688" y="608013"/>
            <a:ext cx="3362325" cy="1890712"/>
          </a:xfrm>
        </p:spPr>
      </p:sp>
      <p:sp>
        <p:nvSpPr>
          <p:cNvPr id="3" name="Notes Placeholder 2"/>
          <p:cNvSpPr>
            <a:spLocks noGrp="1"/>
          </p:cNvSpPr>
          <p:nvPr>
            <p:ph type="body" idx="1"/>
          </p:nvPr>
        </p:nvSpPr>
        <p:spPr/>
        <p:txBody>
          <a:bodyPr/>
          <a:lstStyle/>
          <a:p>
            <a:r>
              <a:rPr lang="en-US" dirty="0"/>
              <a:t>TABERNACLE</a:t>
            </a:r>
          </a:p>
          <a:p>
            <a:pPr lvl="1"/>
            <a:r>
              <a:rPr lang="en-US" dirty="0"/>
              <a:t>A place to meet God (“tent of meeting”)</a:t>
            </a:r>
          </a:p>
          <a:p>
            <a:pPr lvl="1"/>
            <a:r>
              <a:rPr lang="en-US" dirty="0"/>
              <a:t>Overall, 75 ft wide x 150 ft long</a:t>
            </a:r>
          </a:p>
          <a:p>
            <a:endParaRPr lang="en-US" dirty="0"/>
          </a:p>
          <a:p>
            <a:r>
              <a:rPr lang="en-US" dirty="0"/>
              <a:t>Actual tabernacle…sat in back of courtyard</a:t>
            </a:r>
          </a:p>
          <a:p>
            <a:pPr lvl="1"/>
            <a:r>
              <a:rPr lang="en-US" dirty="0"/>
              <a:t>15’ x 45’ (small brown object in back)</a:t>
            </a:r>
          </a:p>
          <a:p>
            <a:pPr lvl="1"/>
            <a:endParaRPr lang="en-US" dirty="0"/>
          </a:p>
          <a:p>
            <a:pPr lvl="1"/>
            <a:r>
              <a:rPr lang="en-US" dirty="0"/>
              <a:t>The overall sides and back were made of gold-covered acacia boards, about 28” wide and 15’ high.</a:t>
            </a:r>
          </a:p>
          <a:p>
            <a:pPr lvl="1"/>
            <a:endParaRPr lang="en-US" dirty="0"/>
          </a:p>
          <a:p>
            <a:pPr lvl="1"/>
            <a:r>
              <a:rPr lang="en-US" dirty="0"/>
              <a:t>Two rooms in the Tabernacle</a:t>
            </a:r>
            <a:r>
              <a:rPr lang="en-US" dirty="0">
                <a:sym typeface="Wingdings" panose="05000000000000000000" pitchFamily="2" charset="2"/>
              </a:rPr>
              <a:t> Holy Place + Holy of Holies (20 cubits x 20 cubits x 20 cubits…perfect cube!</a:t>
            </a:r>
          </a:p>
          <a:p>
            <a:pPr lvl="1"/>
            <a:r>
              <a:rPr lang="en-US" u="sng" dirty="0">
                <a:sym typeface="Wingdings" panose="05000000000000000000" pitchFamily="2" charset="2"/>
              </a:rPr>
              <a:t>Rev 21:16 (NIV) </a:t>
            </a:r>
            <a:r>
              <a:rPr lang="en-US" dirty="0">
                <a:sym typeface="Wingdings" panose="05000000000000000000" pitchFamily="2" charset="2"/>
              </a:rPr>
              <a:t>“</a:t>
            </a:r>
            <a:r>
              <a:rPr lang="en-US" dirty="0"/>
              <a:t>The city (New Jerusalem) was laid out like a square, as long as it was wide. He measured the city with the rod and found it to be 12,000 stadia (1400 miles) in length, and as wide and high as it is long.</a:t>
            </a:r>
          </a:p>
          <a:p>
            <a:pPr lvl="1"/>
            <a:endParaRPr lang="en-US" dirty="0"/>
          </a:p>
          <a:p>
            <a:pPr lvl="1"/>
            <a:r>
              <a:rPr lang="en-US" dirty="0"/>
              <a:t>Priests carried the Ark and the altars on their shoulders, but the rest fit in ox-drawn carts</a:t>
            </a:r>
          </a:p>
        </p:txBody>
      </p:sp>
      <p:sp>
        <p:nvSpPr>
          <p:cNvPr id="4" name="Slide Number Placeholder 3"/>
          <p:cNvSpPr>
            <a:spLocks noGrp="1"/>
          </p:cNvSpPr>
          <p:nvPr>
            <p:ph type="sldNum" sz="quarter" idx="5"/>
          </p:nvPr>
        </p:nvSpPr>
        <p:spPr/>
        <p:txBody>
          <a:bodyPr/>
          <a:lstStyle/>
          <a:p>
            <a:fld id="{FF643747-4F18-4CEE-B9DD-781E2F2EBDA0}" type="slidenum">
              <a:rPr lang="en-US" smtClean="0"/>
              <a:t>168</a:t>
            </a:fld>
            <a:endParaRPr lang="en-US"/>
          </a:p>
        </p:txBody>
      </p:sp>
    </p:spTree>
    <p:extLst>
      <p:ext uri="{BB962C8B-B14F-4D97-AF65-F5344CB8AC3E}">
        <p14:creationId xmlns:p14="http://schemas.microsoft.com/office/powerpoint/2010/main" val="3911107889"/>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643747-4F18-4CEE-B9DD-781E2F2EBDA0}" type="slidenum">
              <a:rPr lang="en-US" smtClean="0"/>
              <a:t>170</a:t>
            </a:fld>
            <a:endParaRPr lang="en-US"/>
          </a:p>
        </p:txBody>
      </p:sp>
    </p:spTree>
    <p:extLst>
      <p:ext uri="{BB962C8B-B14F-4D97-AF65-F5344CB8AC3E}">
        <p14:creationId xmlns:p14="http://schemas.microsoft.com/office/powerpoint/2010/main" val="2754798396"/>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pPr>
              <a:buNone/>
            </a:pPr>
            <a:r>
              <a:rPr lang="en-US" u="sng" dirty="0"/>
              <a:t>When Camping: </a:t>
            </a:r>
          </a:p>
          <a:p>
            <a:pPr lvl="1"/>
            <a:r>
              <a:rPr lang="en-US" dirty="0"/>
              <a:t>12 mile circumference</a:t>
            </a:r>
          </a:p>
          <a:p>
            <a:pPr lvl="1"/>
            <a:r>
              <a:rPr lang="en-US" dirty="0"/>
              <a:t>Notice the centrality of the Tabernacle with Judah at the front entrance.</a:t>
            </a:r>
          </a:p>
          <a:p>
            <a:pPr lvl="1"/>
            <a:r>
              <a:rPr lang="en-US" dirty="0"/>
              <a:t>God is to be central in our lives too.</a:t>
            </a:r>
          </a:p>
          <a:p>
            <a:pPr lvl="1"/>
            <a:endParaRPr lang="en-US" dirty="0"/>
          </a:p>
          <a:p>
            <a:pPr>
              <a:buNone/>
            </a:pPr>
            <a:r>
              <a:rPr lang="en-US" u="sng" dirty="0"/>
              <a:t>When moving: </a:t>
            </a:r>
          </a:p>
          <a:p>
            <a:pPr lvl="1"/>
            <a:r>
              <a:rPr lang="en-US" dirty="0"/>
              <a:t>First was Judah’s standard.</a:t>
            </a:r>
          </a:p>
          <a:p>
            <a:pPr lvl="1"/>
            <a:r>
              <a:rPr lang="en-US" dirty="0"/>
              <a:t>Main standards (Reuben, Ephraim, Dan)</a:t>
            </a:r>
          </a:p>
          <a:p>
            <a:pPr lvl="1"/>
            <a:r>
              <a:rPr lang="en-US" dirty="0"/>
              <a:t>Apparently the order put the strongest divisions at the head and rear for protection.</a:t>
            </a:r>
          </a:p>
          <a:p>
            <a:pPr lvl="1"/>
            <a:r>
              <a:rPr lang="en-US" dirty="0"/>
              <a:t>Protected in the middle were Moses, Aaron and sons, tabernacle.</a:t>
            </a:r>
          </a:p>
          <a:p>
            <a:pPr marL="4762" marR="0" lvl="0" indent="0" algn="l" defTabSz="914400" rtl="0" eaLnBrk="1" fontAlgn="auto" latinLnBrk="0" hangingPunct="1">
              <a:lnSpc>
                <a:spcPct val="100000"/>
              </a:lnSpc>
              <a:spcBef>
                <a:spcPts val="0"/>
              </a:spcBef>
              <a:spcAft>
                <a:spcPts val="0"/>
              </a:spcAft>
              <a:buClrTx/>
              <a:buSzTx/>
              <a:buNone/>
              <a:tabLst/>
              <a:defRPr/>
            </a:pPr>
            <a:endParaRPr lang="en-US" sz="1200" dirty="0"/>
          </a:p>
          <a:p>
            <a:pPr marL="4762" marR="0" lvl="0" indent="0" algn="l" defTabSz="914400" rtl="0" eaLnBrk="1" fontAlgn="auto" latinLnBrk="0" hangingPunct="1">
              <a:lnSpc>
                <a:spcPct val="100000"/>
              </a:lnSpc>
              <a:spcBef>
                <a:spcPts val="0"/>
              </a:spcBef>
              <a:spcAft>
                <a:spcPts val="0"/>
              </a:spcAft>
              <a:buClrTx/>
              <a:buSzTx/>
              <a:buNone/>
              <a:tabLst/>
              <a:defRPr/>
            </a:pPr>
            <a:r>
              <a:rPr lang="en-US" sz="1200" dirty="0"/>
              <a:t>GOD was to be the </a:t>
            </a:r>
            <a:r>
              <a:rPr lang="en-US" sz="1200" b="1" u="sng" dirty="0"/>
              <a:t>CENTER</a:t>
            </a:r>
            <a:r>
              <a:rPr lang="en-US" sz="1200" dirty="0"/>
              <a:t> of Israel’s life</a:t>
            </a:r>
          </a:p>
          <a:p>
            <a:pPr lvl="1"/>
            <a:endParaRPr lang="en-US" dirty="0"/>
          </a:p>
          <a:p>
            <a:pPr>
              <a:buNone/>
            </a:pPr>
            <a:endParaRPr lang="en-US" dirty="0"/>
          </a:p>
          <a:p>
            <a:pPr>
              <a:buNone/>
            </a:pPr>
            <a:endParaRPr lang="en-US" dirty="0"/>
          </a:p>
          <a:p>
            <a:pPr>
              <a:buNone/>
            </a:pPr>
            <a:endParaRPr lang="en-US" dirty="0"/>
          </a:p>
          <a:p>
            <a:pPr>
              <a:buNone/>
            </a:pPr>
            <a:endParaRPr lang="en-US" dirty="0"/>
          </a:p>
          <a:p>
            <a:pPr>
              <a:buNone/>
            </a:pPr>
            <a:r>
              <a:rPr lang="en-US" sz="900" dirty="0">
                <a:solidFill>
                  <a:schemeClr val="tx1">
                    <a:lumMod val="65000"/>
                    <a:lumOff val="35000"/>
                  </a:schemeClr>
                </a:solidFill>
              </a:rPr>
              <a:t>Source: L. Thomas </a:t>
            </a:r>
            <a:r>
              <a:rPr lang="en-US" sz="900" dirty="0" err="1">
                <a:solidFill>
                  <a:schemeClr val="tx1">
                    <a:lumMod val="65000"/>
                    <a:lumOff val="35000"/>
                  </a:schemeClr>
                </a:solidFill>
              </a:rPr>
              <a:t>Holdcoft</a:t>
            </a:r>
            <a:r>
              <a:rPr lang="en-US" sz="900" dirty="0">
                <a:solidFill>
                  <a:schemeClr val="tx1">
                    <a:lumMod val="65000"/>
                    <a:lumOff val="35000"/>
                  </a:schemeClr>
                </a:solidFill>
              </a:rPr>
              <a:t>, The Pentateuch, p. 102)</a:t>
            </a:r>
            <a:endParaRPr lang="en-US" dirty="0">
              <a:solidFill>
                <a:schemeClr val="tx1">
                  <a:lumMod val="65000"/>
                  <a:lumOff val="35000"/>
                </a:schemeClr>
              </a:solidFill>
            </a:endParaRPr>
          </a:p>
        </p:txBody>
      </p:sp>
      <p:sp>
        <p:nvSpPr>
          <p:cNvPr id="4" name="Slide Number Placeholder 3"/>
          <p:cNvSpPr>
            <a:spLocks noGrp="1"/>
          </p:cNvSpPr>
          <p:nvPr>
            <p:ph type="sldNum" sz="quarter" idx="10"/>
          </p:nvPr>
        </p:nvSpPr>
        <p:spPr/>
        <p:txBody>
          <a:bodyPr/>
          <a:lstStyle/>
          <a:p>
            <a:fld id="{13E37E6C-4B10-4636-88F2-C542B12AC81F}" type="slidenum">
              <a:rPr lang="en-US" smtClean="0"/>
              <a:pPr/>
              <a:t>171</a:t>
            </a:fld>
            <a:endParaRPr lang="en-US" dirty="0"/>
          </a:p>
        </p:txBody>
      </p:sp>
      <p:sp>
        <p:nvSpPr>
          <p:cNvPr id="7" name="Slide Image Placeholder 6"/>
          <p:cNvSpPr>
            <a:spLocks noGrp="1" noRot="1" noChangeAspect="1"/>
          </p:cNvSpPr>
          <p:nvPr>
            <p:ph type="sldImg"/>
          </p:nvPr>
        </p:nvSpPr>
        <p:spPr>
          <a:xfrm>
            <a:off x="1817688" y="608013"/>
            <a:ext cx="3362325" cy="1890712"/>
          </a:xfrm>
        </p:spPr>
      </p:sp>
      <p:sp>
        <p:nvSpPr>
          <p:cNvPr id="2" name="Header Placeholder 1"/>
          <p:cNvSpPr>
            <a:spLocks noGrp="1"/>
          </p:cNvSpPr>
          <p:nvPr>
            <p:ph type="hdr" sz="quarter" idx="11"/>
          </p:nvPr>
        </p:nvSpPr>
        <p:spPr/>
        <p:txBody>
          <a:bodyPr/>
          <a:lstStyle/>
          <a:p>
            <a:r>
              <a:rPr lang="en-US"/>
              <a:t>Period 4: Wilderness Period</a:t>
            </a:r>
            <a:endParaRPr lang="en-US" dirty="0"/>
          </a:p>
        </p:txBody>
      </p:sp>
    </p:spTree>
    <p:extLst>
      <p:ext uri="{BB962C8B-B14F-4D97-AF65-F5344CB8AC3E}">
        <p14:creationId xmlns:p14="http://schemas.microsoft.com/office/powerpoint/2010/main" val="1771526159"/>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7688" y="608013"/>
            <a:ext cx="3362325" cy="1890712"/>
          </a:xfrm>
        </p:spPr>
      </p:sp>
      <p:sp>
        <p:nvSpPr>
          <p:cNvPr id="3" name="Notes Placeholder 2"/>
          <p:cNvSpPr>
            <a:spLocks noGrp="1"/>
          </p:cNvSpPr>
          <p:nvPr>
            <p:ph type="body" idx="1"/>
          </p:nvPr>
        </p:nvSpPr>
        <p:spPr/>
        <p:txBody>
          <a:bodyPr/>
          <a:lstStyle/>
          <a:p>
            <a:r>
              <a:rPr lang="en-US" dirty="0"/>
              <a:t>THE PRIESTHOOD</a:t>
            </a:r>
          </a:p>
          <a:p>
            <a:pPr lvl="1"/>
            <a:r>
              <a:rPr lang="en-US" dirty="0"/>
              <a:t>Aaron, Moses’ brother commissioned by God to be a priest (mediator/sacrifices)</a:t>
            </a:r>
          </a:p>
          <a:p>
            <a:pPr lvl="1"/>
            <a:r>
              <a:rPr lang="en-US" dirty="0"/>
              <a:t>Aaron and Moses-tribe of Levi.</a:t>
            </a:r>
          </a:p>
          <a:p>
            <a:endParaRPr lang="en-US" dirty="0"/>
          </a:p>
          <a:p>
            <a:r>
              <a:rPr lang="en-US" dirty="0"/>
              <a:t>All priests were Levites, but not every Levite was a priest</a:t>
            </a:r>
          </a:p>
          <a:p>
            <a:pPr lvl="1"/>
            <a:r>
              <a:rPr lang="en-US" dirty="0"/>
              <a:t>Levites who were non-priests</a:t>
            </a:r>
          </a:p>
          <a:p>
            <a:pPr lvl="1"/>
            <a:r>
              <a:rPr lang="en-US" dirty="0"/>
              <a:t>Assisted the priests</a:t>
            </a:r>
          </a:p>
          <a:p>
            <a:pPr lvl="1"/>
            <a:r>
              <a:rPr lang="en-US" dirty="0"/>
              <a:t>Caretaking of the tabernacle</a:t>
            </a:r>
          </a:p>
          <a:p>
            <a:endParaRPr lang="en-US" dirty="0"/>
          </a:p>
          <a:p>
            <a:r>
              <a:rPr lang="en-US" dirty="0"/>
              <a:t>High priest</a:t>
            </a:r>
          </a:p>
          <a:p>
            <a:pPr lvl="1"/>
            <a:r>
              <a:rPr lang="en-US" dirty="0"/>
              <a:t>Could deliver edicts to guide the nation</a:t>
            </a:r>
          </a:p>
          <a:p>
            <a:pPr lvl="1"/>
            <a:r>
              <a:rPr lang="en-US" dirty="0"/>
              <a:t>Only one permitted to enter Most Holy Place</a:t>
            </a:r>
          </a:p>
          <a:p>
            <a:pPr lvl="1"/>
            <a:r>
              <a:rPr lang="en-US" dirty="0"/>
              <a:t>Once a year</a:t>
            </a:r>
          </a:p>
          <a:p>
            <a:pPr lvl="1"/>
            <a:r>
              <a:rPr lang="en-US" dirty="0"/>
              <a:t>Offered sacrifices for all the people</a:t>
            </a:r>
          </a:p>
          <a:p>
            <a:pPr lvl="1"/>
            <a:r>
              <a:rPr lang="en-US" dirty="0"/>
              <a:t>Levitical priest never intended to be permanent (Heb. 7:11)</a:t>
            </a:r>
          </a:p>
          <a:p>
            <a:endParaRPr lang="en-US" dirty="0"/>
          </a:p>
          <a:p>
            <a:r>
              <a:rPr lang="en-US" dirty="0"/>
              <a:t>Christ’s death on cross ended the Mosaic Law</a:t>
            </a:r>
          </a:p>
          <a:p>
            <a:pPr lvl="1"/>
            <a:r>
              <a:rPr lang="en-US" dirty="0"/>
              <a:t>Temple veil split in two</a:t>
            </a:r>
          </a:p>
          <a:p>
            <a:pPr lvl="1"/>
            <a:r>
              <a:rPr lang="en-US" dirty="0"/>
              <a:t>Access to God now through Christ by all who believe (Heb. 6:19-20)</a:t>
            </a:r>
          </a:p>
          <a:p>
            <a:pPr lvl="1"/>
            <a:r>
              <a:rPr lang="en-US" i="1" dirty="0"/>
              <a:t>Heb. 6:19-20 (NIV): </a:t>
            </a:r>
            <a:r>
              <a:rPr lang="en-US" b="0" i="1" dirty="0"/>
              <a:t>We have </a:t>
            </a:r>
            <a:r>
              <a:rPr lang="en-US" b="0" i="1" u="sng" dirty="0"/>
              <a:t>this hope </a:t>
            </a:r>
            <a:r>
              <a:rPr lang="en-US" b="0" i="1" dirty="0"/>
              <a:t>as an anchor for the soul, firm and secure. It enters the inner sanctuary behind the curtain,  where our forerunner, Jesus, has entered on our behalf. He has become a high priest forever, in the order of </a:t>
            </a:r>
            <a:r>
              <a:rPr lang="en-US" b="0" i="1" u="sng" dirty="0"/>
              <a:t>Melchizedek</a:t>
            </a:r>
            <a:r>
              <a:rPr lang="en-US" b="0" i="1" dirty="0"/>
              <a:t>. </a:t>
            </a:r>
            <a:endParaRPr lang="en-US" i="1" dirty="0"/>
          </a:p>
        </p:txBody>
      </p:sp>
      <p:sp>
        <p:nvSpPr>
          <p:cNvPr id="4" name="Slide Number Placeholder 3"/>
          <p:cNvSpPr>
            <a:spLocks noGrp="1"/>
          </p:cNvSpPr>
          <p:nvPr>
            <p:ph type="sldNum" sz="quarter" idx="5"/>
          </p:nvPr>
        </p:nvSpPr>
        <p:spPr/>
        <p:txBody>
          <a:bodyPr/>
          <a:lstStyle/>
          <a:p>
            <a:fld id="{FF643747-4F18-4CEE-B9DD-781E2F2EBDA0}" type="slidenum">
              <a:rPr lang="en-US" smtClean="0"/>
              <a:t>172</a:t>
            </a:fld>
            <a:endParaRPr lang="en-US"/>
          </a:p>
        </p:txBody>
      </p:sp>
    </p:spTree>
    <p:extLst>
      <p:ext uri="{BB962C8B-B14F-4D97-AF65-F5344CB8AC3E}">
        <p14:creationId xmlns:p14="http://schemas.microsoft.com/office/powerpoint/2010/main" val="760615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1B382DD-7F57-415B-BC02-21E8271201DD}"/>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dirty="0">
                <a:latin typeface="+mj-lt"/>
              </a:rPr>
              <a:t>“When you are harvesting in your field and you overlook a sheaf, do not go back to get it” </a:t>
            </a:r>
            <a:r>
              <a:rPr lang="en-US" sz="1100" dirty="0">
                <a:latin typeface="+mj-lt"/>
              </a:rPr>
              <a:t>(Deut. 24:19)</a:t>
            </a:r>
            <a:endParaRPr lang="en-US" sz="1200" dirty="0">
              <a:latin typeface="+mj-lt"/>
            </a:endParaRPr>
          </a:p>
          <a:p>
            <a:endParaRPr lang="en-US" dirty="0"/>
          </a:p>
          <a:p>
            <a:r>
              <a:rPr lang="en-US" dirty="0"/>
              <a:t>Obey it?</a:t>
            </a: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7688" y="608013"/>
            <a:ext cx="3362325" cy="1890712"/>
          </a:xfrm>
        </p:spPr>
      </p:sp>
      <p:sp>
        <p:nvSpPr>
          <p:cNvPr id="3" name="Notes Placeholder 2"/>
          <p:cNvSpPr>
            <a:spLocks noGrp="1"/>
          </p:cNvSpPr>
          <p:nvPr>
            <p:ph type="body" idx="1"/>
          </p:nvPr>
        </p:nvSpPr>
        <p:spPr/>
        <p:txBody>
          <a:bodyPr/>
          <a:lstStyle/>
          <a:p>
            <a:endParaRPr lang="en-US" dirty="0"/>
          </a:p>
          <a:p>
            <a:r>
              <a:rPr lang="en-US" dirty="0">
                <a:effectLst>
                  <a:outerShdw blurRad="38100" dist="38100" dir="2700000" algn="tl">
                    <a:srgbClr val="000000">
                      <a:alpha val="43000"/>
                    </a:srgbClr>
                  </a:outerShdw>
                </a:effectLst>
              </a:rPr>
              <a:t>FAITH</a:t>
            </a:r>
            <a:endParaRPr lang="en-US" dirty="0"/>
          </a:p>
          <a:p>
            <a:r>
              <a:rPr lang="en-US" i="1" dirty="0"/>
              <a:t> </a:t>
            </a:r>
          </a:p>
          <a:p>
            <a:r>
              <a:rPr lang="en-US" dirty="0"/>
              <a:t>People in the OT were saved by </a:t>
            </a:r>
            <a:r>
              <a:rPr lang="en-US" i="1" u="sng" dirty="0"/>
              <a:t>forward-looking faith</a:t>
            </a:r>
            <a:r>
              <a:rPr lang="en-US" dirty="0"/>
              <a:t>, believing that God would someday would provide a Savior who would be the perfect sacrifice. See Habakkuk 2:4. </a:t>
            </a:r>
          </a:p>
          <a:p>
            <a:endParaRPr lang="en-US" dirty="0"/>
          </a:p>
          <a:p>
            <a:pPr lvl="1"/>
            <a:r>
              <a:rPr lang="en-US" dirty="0"/>
              <a:t>As early as </a:t>
            </a:r>
            <a:r>
              <a:rPr lang="en-US" u="sng" dirty="0"/>
              <a:t>Genesis 3:15</a:t>
            </a:r>
            <a:r>
              <a:rPr lang="en-US" dirty="0"/>
              <a:t>, we see the promise of a </a:t>
            </a:r>
            <a:r>
              <a:rPr lang="en-US" u="sng" dirty="0"/>
              <a:t>coming Savior</a:t>
            </a:r>
            <a:r>
              <a:rPr lang="en-US" dirty="0"/>
              <a:t>, and throughout the Old Testament there are hundreds of promises that </a:t>
            </a:r>
            <a:r>
              <a:rPr lang="en-US" u="sng" dirty="0"/>
              <a:t>the Messiah would “save His people from their sins</a:t>
            </a:r>
            <a:r>
              <a:rPr lang="en-US" dirty="0"/>
              <a:t>” (Matthew 1:21; cf. Isaiah 53:5-6). </a:t>
            </a:r>
          </a:p>
          <a:p>
            <a:pPr lvl="1"/>
            <a:endParaRPr lang="en-US" dirty="0"/>
          </a:p>
          <a:p>
            <a:pPr lvl="1"/>
            <a:r>
              <a:rPr lang="en-US" u="sng" dirty="0"/>
              <a:t>Job’s faith </a:t>
            </a:r>
            <a:r>
              <a:rPr lang="en-US" dirty="0"/>
              <a:t>was in the fact that he knew that his “Redeemer lives, and that in the end </a:t>
            </a:r>
            <a:r>
              <a:rPr lang="en-US" u="sng" dirty="0"/>
              <a:t>he will stand upon the earth</a:t>
            </a:r>
            <a:r>
              <a:rPr lang="en-US" dirty="0"/>
              <a:t>” (Job 19:25). </a:t>
            </a:r>
          </a:p>
          <a:p>
            <a:endParaRPr lang="en-US" dirty="0"/>
          </a:p>
          <a:p>
            <a:r>
              <a:rPr lang="en-US" u="sng" dirty="0"/>
              <a:t>A common misconception about the Old Testament way of salvation is that Jews were saved by keeping the Law</a:t>
            </a:r>
            <a:r>
              <a:rPr lang="en-US" dirty="0"/>
              <a:t>. </a:t>
            </a:r>
          </a:p>
          <a:p>
            <a:pPr lvl="1"/>
            <a:br>
              <a:rPr lang="en-US" dirty="0"/>
            </a:br>
            <a:r>
              <a:rPr lang="en-US" dirty="0"/>
              <a:t>Paul taught that the purpose of the Law was to serve as a “</a:t>
            </a:r>
            <a:r>
              <a:rPr lang="en-US" u="sng" dirty="0"/>
              <a:t>tutor to bring us to Christ, that we might be justified by faith</a:t>
            </a:r>
            <a:r>
              <a:rPr lang="en-US" dirty="0"/>
              <a:t>” (Galatians 3:24). </a:t>
            </a:r>
          </a:p>
          <a:p>
            <a:pPr lvl="1"/>
            <a:endParaRPr lang="en-US" dirty="0"/>
          </a:p>
          <a:p>
            <a:pPr lvl="1"/>
            <a:r>
              <a:rPr lang="en-US" dirty="0"/>
              <a:t>Also, in Romans 3:20 Paul makes the point that keeping the Law did not save either Old or New Testament Jews because “</a:t>
            </a:r>
            <a:r>
              <a:rPr lang="en-US" u="sng" dirty="0"/>
              <a:t>no one will be declared righteous in his sight by observing the law</a:t>
            </a:r>
            <a:r>
              <a:rPr lang="en-US" dirty="0"/>
              <a:t>.” </a:t>
            </a:r>
          </a:p>
          <a:p>
            <a:pPr indent="-171450"/>
            <a:endParaRPr lang="en-US" dirty="0"/>
          </a:p>
          <a:p>
            <a:pPr indent="-171450"/>
            <a:r>
              <a:rPr lang="en-US" dirty="0"/>
              <a:t>The Law was </a:t>
            </a:r>
            <a:r>
              <a:rPr lang="en-US" u="sng" dirty="0"/>
              <a:t>never intended to save anyone</a:t>
            </a:r>
            <a:r>
              <a:rPr lang="en-US" dirty="0"/>
              <a:t>; the purpose of the Law was to make OT Israelites:</a:t>
            </a:r>
          </a:p>
          <a:p>
            <a:pPr lvl="1"/>
            <a:r>
              <a:rPr lang="en-US" dirty="0"/>
              <a:t>Aware of God’s character</a:t>
            </a:r>
          </a:p>
          <a:p>
            <a:pPr lvl="1"/>
            <a:r>
              <a:rPr lang="en-US" dirty="0"/>
              <a:t>Conscious of sin</a:t>
            </a:r>
          </a:p>
          <a:p>
            <a:pPr lvl="1"/>
            <a:r>
              <a:rPr lang="en-US" dirty="0"/>
              <a:t>Sin brings death unless it is atoned for (sacrifice)</a:t>
            </a:r>
          </a:p>
        </p:txBody>
      </p:sp>
      <p:sp>
        <p:nvSpPr>
          <p:cNvPr id="4" name="Slide Number Placeholder 3"/>
          <p:cNvSpPr>
            <a:spLocks noGrp="1"/>
          </p:cNvSpPr>
          <p:nvPr>
            <p:ph type="sldNum" sz="quarter" idx="5"/>
          </p:nvPr>
        </p:nvSpPr>
        <p:spPr/>
        <p:txBody>
          <a:bodyPr/>
          <a:lstStyle/>
          <a:p>
            <a:fld id="{FF643747-4F18-4CEE-B9DD-781E2F2EBDA0}" type="slidenum">
              <a:rPr lang="en-US" smtClean="0"/>
              <a:t>173</a:t>
            </a:fld>
            <a:endParaRPr lang="en-US"/>
          </a:p>
        </p:txBody>
      </p:sp>
    </p:spTree>
    <p:extLst>
      <p:ext uri="{BB962C8B-B14F-4D97-AF65-F5344CB8AC3E}">
        <p14:creationId xmlns:p14="http://schemas.microsoft.com/office/powerpoint/2010/main" val="690386054"/>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7688" y="608013"/>
            <a:ext cx="3362325" cy="1890712"/>
          </a:xfrm>
        </p:spPr>
      </p:sp>
      <p:sp>
        <p:nvSpPr>
          <p:cNvPr id="3" name="Notes Placeholder 2"/>
          <p:cNvSpPr>
            <a:spLocks noGrp="1"/>
          </p:cNvSpPr>
          <p:nvPr>
            <p:ph type="body" idx="1"/>
          </p:nvPr>
        </p:nvSpPr>
        <p:spPr/>
        <p:txBody>
          <a:bodyPr lIns="91430" tIns="45715" rIns="91430" bIns="45715">
            <a:normAutofit/>
          </a:bodyPr>
          <a:lstStyle/>
          <a:p>
            <a:r>
              <a:rPr lang="en-US" dirty="0"/>
              <a:t>JUDAISM TODAY: LAW = Written law (Torah) + Oral law</a:t>
            </a:r>
          </a:p>
          <a:p>
            <a:endParaRPr lang="en-US" dirty="0"/>
          </a:p>
          <a:p>
            <a:r>
              <a:rPr lang="en-US" dirty="0"/>
              <a:t>Written law : Torah </a:t>
            </a:r>
            <a:r>
              <a:rPr lang="en-US" dirty="0">
                <a:sym typeface="Wingdings" panose="05000000000000000000" pitchFamily="2" charset="2"/>
              </a:rPr>
              <a:t> </a:t>
            </a:r>
            <a:r>
              <a:rPr lang="en-US" dirty="0"/>
              <a:t>613 commandments</a:t>
            </a:r>
          </a:p>
          <a:p>
            <a:pPr lvl="1">
              <a:spcAft>
                <a:spcPts val="618"/>
              </a:spcAft>
            </a:pPr>
            <a:r>
              <a:rPr lang="en-US" dirty="0"/>
              <a:t>60% Negative (don’t do this)</a:t>
            </a:r>
          </a:p>
          <a:p>
            <a:pPr lvl="1">
              <a:spcAft>
                <a:spcPts val="618"/>
              </a:spcAft>
            </a:pPr>
            <a:r>
              <a:rPr lang="en-US" dirty="0"/>
              <a:t>40% Positive (do this)</a:t>
            </a:r>
          </a:p>
          <a:p>
            <a:pPr lvl="1"/>
            <a:endParaRPr lang="en-US" dirty="0"/>
          </a:p>
          <a:p>
            <a:pPr lvl="0"/>
            <a:r>
              <a:rPr lang="en-US" dirty="0"/>
              <a:t>Oral Law (fence; </a:t>
            </a:r>
            <a:r>
              <a:rPr lang="en-US" dirty="0" err="1"/>
              <a:t>gezeirah</a:t>
            </a:r>
            <a:r>
              <a:rPr lang="en-US" dirty="0"/>
              <a:t>)</a:t>
            </a:r>
          </a:p>
          <a:p>
            <a:pPr lvl="1">
              <a:spcAft>
                <a:spcPts val="618"/>
              </a:spcAft>
            </a:pPr>
            <a:r>
              <a:rPr lang="en-US" dirty="0"/>
              <a:t>Jews felt that God gave Moses many laws orally to be passed down orally, since the Torah alone was deemed to be an insufficient guide to Jewish life</a:t>
            </a:r>
          </a:p>
          <a:p>
            <a:pPr lvl="1">
              <a:spcAft>
                <a:spcPts val="618"/>
              </a:spcAft>
            </a:pPr>
            <a:r>
              <a:rPr lang="en-US" dirty="0"/>
              <a:t>Jews felt that God gave Moses many laws orally to be passed down orally, since the Torah alone was deemed to be an insufficient guide to Jewish life.</a:t>
            </a:r>
          </a:p>
          <a:p>
            <a:pPr lvl="1">
              <a:spcAft>
                <a:spcPts val="618"/>
              </a:spcAft>
            </a:pPr>
            <a:r>
              <a:rPr lang="en-US" dirty="0"/>
              <a:t>Described in the Bible as “tradition.” (Matt. 15:3-5; Mark 7:3-5, 13, etc.).</a:t>
            </a:r>
          </a:p>
          <a:p>
            <a:pPr lvl="1">
              <a:spcAft>
                <a:spcPts val="618"/>
              </a:spcAft>
            </a:pPr>
            <a:r>
              <a:rPr lang="en-US" dirty="0"/>
              <a:t>Pharisees elevated the oral law above the written law (Sadducees didn’t)</a:t>
            </a:r>
          </a:p>
          <a:p>
            <a:pPr lvl="1">
              <a:spcAft>
                <a:spcPts val="618"/>
              </a:spcAft>
            </a:pPr>
            <a:endParaRPr lang="en-US" dirty="0"/>
          </a:p>
          <a:p>
            <a:pPr lvl="1">
              <a:spcAft>
                <a:spcPts val="618"/>
              </a:spcAft>
            </a:pPr>
            <a:endParaRPr lang="en-US" dirty="0"/>
          </a:p>
          <a:p>
            <a:pPr>
              <a:buNone/>
            </a:pPr>
            <a:endParaRPr lang="en-US" dirty="0"/>
          </a:p>
        </p:txBody>
      </p:sp>
      <p:sp>
        <p:nvSpPr>
          <p:cNvPr id="4" name="Slide Number Placeholder 3"/>
          <p:cNvSpPr>
            <a:spLocks noGrp="1"/>
          </p:cNvSpPr>
          <p:nvPr>
            <p:ph type="sldNum" sz="quarter" idx="10"/>
          </p:nvPr>
        </p:nvSpPr>
        <p:spPr/>
        <p:txBody>
          <a:bodyPr lIns="91430" tIns="45715" rIns="91430" bIns="45715"/>
          <a:lstStyle/>
          <a:p>
            <a:fld id="{8E1E2D8D-2E7B-4A5A-A792-D2AF154FE9FD}" type="slidenum">
              <a:rPr lang="en-US" smtClean="0"/>
              <a:pPr/>
              <a:t>174</a:t>
            </a:fld>
            <a:endParaRPr lang="en-US"/>
          </a:p>
        </p:txBody>
      </p:sp>
      <p:sp>
        <p:nvSpPr>
          <p:cNvPr id="5" name="Header Placeholder 4"/>
          <p:cNvSpPr>
            <a:spLocks noGrp="1"/>
          </p:cNvSpPr>
          <p:nvPr>
            <p:ph type="hdr" sz="quarter" idx="11"/>
          </p:nvPr>
        </p:nvSpPr>
        <p:spPr/>
        <p:txBody>
          <a:bodyPr/>
          <a:lstStyle/>
          <a:p>
            <a:r>
              <a:rPr lang="en-US"/>
              <a:t>Period 4: Wilderness Period</a:t>
            </a:r>
            <a:endParaRPr lang="en-US" dirty="0"/>
          </a:p>
        </p:txBody>
      </p:sp>
    </p:spTree>
    <p:extLst>
      <p:ext uri="{BB962C8B-B14F-4D97-AF65-F5344CB8AC3E}">
        <p14:creationId xmlns:p14="http://schemas.microsoft.com/office/powerpoint/2010/main" val="3036998810"/>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7688" y="608013"/>
            <a:ext cx="3362325" cy="1890712"/>
          </a:xfrm>
        </p:spPr>
      </p:sp>
      <p:sp>
        <p:nvSpPr>
          <p:cNvPr id="3" name="Notes Placeholder 2"/>
          <p:cNvSpPr>
            <a:spLocks noGrp="1"/>
          </p:cNvSpPr>
          <p:nvPr>
            <p:ph type="body" idx="1"/>
          </p:nvPr>
        </p:nvSpPr>
        <p:spPr/>
        <p:txBody>
          <a:bodyPr lIns="91430" tIns="45715" rIns="91430" bIns="45715">
            <a:normAutofit/>
          </a:bodyPr>
          <a:lstStyle/>
          <a:p>
            <a:pPr lvl="1">
              <a:spcAft>
                <a:spcPts val="618"/>
              </a:spcAft>
            </a:pPr>
            <a:r>
              <a:rPr lang="en-US" dirty="0"/>
              <a:t>AD 70 </a:t>
            </a:r>
            <a:r>
              <a:rPr lang="en-US" dirty="0">
                <a:sym typeface="Wingdings" pitchFamily="2" charset="2"/>
              </a:rPr>
              <a:t> A.D. 500 Oral law put into writing (</a:t>
            </a:r>
            <a:r>
              <a:rPr lang="en-US" dirty="0" err="1">
                <a:sym typeface="Wingdings" pitchFamily="2" charset="2"/>
              </a:rPr>
              <a:t>Mishna</a:t>
            </a:r>
            <a:r>
              <a:rPr lang="en-US" dirty="0">
                <a:sym typeface="Wingdings" pitchFamily="2" charset="2"/>
              </a:rPr>
              <a:t>) by Rabbi Judah </a:t>
            </a:r>
          </a:p>
          <a:p>
            <a:pPr lvl="1">
              <a:spcAft>
                <a:spcPts val="618"/>
              </a:spcAft>
            </a:pPr>
            <a:r>
              <a:rPr lang="en-US" dirty="0">
                <a:sym typeface="Wingdings" pitchFamily="2" charset="2"/>
              </a:rPr>
              <a:t>Right side was a commentary by Rabbi </a:t>
            </a:r>
            <a:r>
              <a:rPr lang="en-US" dirty="0" err="1">
                <a:sym typeface="Wingdings" pitchFamily="2" charset="2"/>
              </a:rPr>
              <a:t>Rashi</a:t>
            </a:r>
            <a:r>
              <a:rPr lang="en-US" dirty="0">
                <a:sym typeface="Wingdings" pitchFamily="2" charset="2"/>
              </a:rPr>
              <a:t> </a:t>
            </a:r>
          </a:p>
          <a:p>
            <a:pPr lvl="1">
              <a:spcAft>
                <a:spcPts val="618"/>
              </a:spcAft>
            </a:pPr>
            <a:r>
              <a:rPr lang="en-US" dirty="0">
                <a:sym typeface="Wingdings" pitchFamily="2" charset="2"/>
              </a:rPr>
              <a:t>Left side a commentary on Rabbi </a:t>
            </a:r>
            <a:r>
              <a:rPr lang="en-US" dirty="0" err="1">
                <a:sym typeface="Wingdings" pitchFamily="2" charset="2"/>
              </a:rPr>
              <a:t>Rashi’s</a:t>
            </a:r>
            <a:r>
              <a:rPr lang="en-US" dirty="0">
                <a:sym typeface="Wingdings" pitchFamily="2" charset="2"/>
              </a:rPr>
              <a:t> commentary</a:t>
            </a:r>
          </a:p>
          <a:p>
            <a:pPr lvl="1">
              <a:spcAft>
                <a:spcPts val="618"/>
              </a:spcAft>
            </a:pPr>
            <a:r>
              <a:rPr lang="en-US" dirty="0">
                <a:sym typeface="Wingdings" pitchFamily="2" charset="2"/>
              </a:rPr>
              <a:t>Mishna + </a:t>
            </a:r>
            <a:r>
              <a:rPr lang="en-US" dirty="0" err="1">
                <a:sym typeface="Wingdings" pitchFamily="2" charset="2"/>
              </a:rPr>
              <a:t>Gemarah</a:t>
            </a:r>
            <a:r>
              <a:rPr lang="en-US" dirty="0">
                <a:sym typeface="Wingdings" pitchFamily="2" charset="2"/>
              </a:rPr>
              <a:t> = Talmud (36 Volumes)</a:t>
            </a:r>
          </a:p>
          <a:p>
            <a:pPr lvl="1">
              <a:spcAft>
                <a:spcPts val="618"/>
              </a:spcAft>
            </a:pPr>
            <a:endParaRPr lang="en-US" dirty="0">
              <a:sym typeface="Wingdings" pitchFamily="2" charset="2"/>
            </a:endParaRPr>
          </a:p>
          <a:p>
            <a:pPr lvl="1">
              <a:spcAft>
                <a:spcPts val="618"/>
              </a:spcAft>
            </a:pPr>
            <a:endParaRPr lang="en-US" dirty="0">
              <a:sym typeface="Wingdings" pitchFamily="2" charset="2"/>
            </a:endParaRPr>
          </a:p>
          <a:p>
            <a:pPr lvl="1">
              <a:spcAft>
                <a:spcPts val="618"/>
              </a:spcAft>
            </a:pPr>
            <a:r>
              <a:rPr lang="en-US" dirty="0">
                <a:sym typeface="Wingdings" pitchFamily="2" charset="2"/>
              </a:rPr>
              <a:t>Source: The Words and Works of Jesus (J. Dwight Pentecost), 545ff.</a:t>
            </a:r>
            <a:endParaRPr lang="en-US" dirty="0"/>
          </a:p>
        </p:txBody>
      </p:sp>
      <p:sp>
        <p:nvSpPr>
          <p:cNvPr id="4" name="Slide Number Placeholder 3"/>
          <p:cNvSpPr>
            <a:spLocks noGrp="1"/>
          </p:cNvSpPr>
          <p:nvPr>
            <p:ph type="sldNum" sz="quarter" idx="10"/>
          </p:nvPr>
        </p:nvSpPr>
        <p:spPr/>
        <p:txBody>
          <a:bodyPr lIns="91430" tIns="45715" rIns="91430" bIns="45715"/>
          <a:lstStyle/>
          <a:p>
            <a:fld id="{CA5D3BF3-D352-46FC-8343-31F56E6730EA}" type="slidenum">
              <a:rPr lang="en-US" smtClean="0"/>
              <a:pPr/>
              <a:t>175</a:t>
            </a:fld>
            <a:endParaRPr lang="en-US" dirty="0"/>
          </a:p>
        </p:txBody>
      </p:sp>
      <p:sp>
        <p:nvSpPr>
          <p:cNvPr id="5" name="Header Placeholder 4"/>
          <p:cNvSpPr>
            <a:spLocks noGrp="1"/>
          </p:cNvSpPr>
          <p:nvPr>
            <p:ph type="hdr" sz="quarter" idx="11"/>
          </p:nvPr>
        </p:nvSpPr>
        <p:spPr/>
        <p:txBody>
          <a:bodyPr/>
          <a:lstStyle/>
          <a:p>
            <a:r>
              <a:rPr lang="en-US"/>
              <a:t>Period 4: Wilderness Period</a:t>
            </a:r>
            <a:endParaRPr lang="en-US" dirty="0"/>
          </a:p>
        </p:txBody>
      </p:sp>
    </p:spTree>
    <p:extLst>
      <p:ext uri="{BB962C8B-B14F-4D97-AF65-F5344CB8AC3E}">
        <p14:creationId xmlns:p14="http://schemas.microsoft.com/office/powerpoint/2010/main" val="2987503915"/>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DOES THE OT LAW APPLY TODAY?</a:t>
            </a:r>
          </a:p>
          <a:p>
            <a:pPr lvl="1"/>
            <a:r>
              <a:rPr lang="en-US" dirty="0"/>
              <a:t>The Ceremonial Laws no longer apply because they were completely fulfilled by the perfect sacrifice of Jesus Christ (Matthew 5:17).</a:t>
            </a:r>
          </a:p>
          <a:p>
            <a:pPr lvl="1"/>
            <a:r>
              <a:rPr lang="en-US" dirty="0"/>
              <a:t> </a:t>
            </a:r>
          </a:p>
          <a:p>
            <a:pPr lvl="1"/>
            <a:r>
              <a:rPr lang="en-US" dirty="0"/>
              <a:t>The Civil Laws are no longer in effect but mankind has always established laws for coexisting. </a:t>
            </a:r>
          </a:p>
          <a:p>
            <a:pPr lvl="1"/>
            <a:endParaRPr lang="en-US" dirty="0"/>
          </a:p>
          <a:p>
            <a:pPr lvl="1"/>
            <a:r>
              <a:rPr lang="en-US" dirty="0"/>
              <a:t>The Moral Laws are still in effect today and can be found in the New Testament (Except for strict Sabbath Laws)</a:t>
            </a:r>
          </a:p>
          <a:p>
            <a:endParaRPr lang="en-US" dirty="0"/>
          </a:p>
        </p:txBody>
      </p:sp>
      <p:sp>
        <p:nvSpPr>
          <p:cNvPr id="4" name="Slide Number Placeholder 3"/>
          <p:cNvSpPr>
            <a:spLocks noGrp="1"/>
          </p:cNvSpPr>
          <p:nvPr>
            <p:ph type="sldNum" sz="quarter" idx="10"/>
          </p:nvPr>
        </p:nvSpPr>
        <p:spPr/>
        <p:txBody>
          <a:bodyPr/>
          <a:lstStyle/>
          <a:p>
            <a:fld id="{CA5D3BF3-D352-46FC-8343-31F56E6730EA}" type="slidenum">
              <a:rPr lang="en-US" smtClean="0"/>
              <a:pPr/>
              <a:t>176</a:t>
            </a:fld>
            <a:endParaRPr lang="en-US" dirty="0"/>
          </a:p>
        </p:txBody>
      </p:sp>
      <p:sp>
        <p:nvSpPr>
          <p:cNvPr id="5" name="Header Placeholder 4"/>
          <p:cNvSpPr>
            <a:spLocks noGrp="1"/>
          </p:cNvSpPr>
          <p:nvPr>
            <p:ph type="hdr" sz="quarter" idx="11"/>
          </p:nvPr>
        </p:nvSpPr>
        <p:spPr/>
        <p:txBody>
          <a:bodyPr/>
          <a:lstStyle/>
          <a:p>
            <a:r>
              <a:rPr lang="en-US"/>
              <a:t>Period 4: Wilderness Period</a:t>
            </a:r>
            <a:endParaRPr lang="en-US" dirty="0"/>
          </a:p>
        </p:txBody>
      </p:sp>
      <p:sp>
        <p:nvSpPr>
          <p:cNvPr id="9" name="Slide Image Placeholder 8">
            <a:extLst>
              <a:ext uri="{FF2B5EF4-FFF2-40B4-BE49-F238E27FC236}">
                <a16:creationId xmlns:a16="http://schemas.microsoft.com/office/drawing/2014/main" id="{92A9DE1C-2D0C-40B4-8456-7BC3D90DF318}"/>
              </a:ext>
            </a:extLst>
          </p:cNvPr>
          <p:cNvSpPr>
            <a:spLocks noGrp="1" noRot="1" noChangeAspect="1"/>
          </p:cNvSpPr>
          <p:nvPr>
            <p:ph type="sldImg"/>
          </p:nvPr>
        </p:nvSpPr>
        <p:spPr>
          <a:xfrm>
            <a:off x="1817688" y="608013"/>
            <a:ext cx="3362325" cy="1890712"/>
          </a:xfrm>
        </p:spPr>
      </p:sp>
    </p:spTree>
    <p:extLst>
      <p:ext uri="{BB962C8B-B14F-4D97-AF65-F5344CB8AC3E}">
        <p14:creationId xmlns:p14="http://schemas.microsoft.com/office/powerpoint/2010/main" val="2172241733"/>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SUMMARY</a:t>
            </a:r>
          </a:p>
          <a:p>
            <a:pPr marL="342900" lvl="1" indent="-228600">
              <a:buFont typeface="+mj-lt"/>
              <a:buAutoNum type="arabicPeriod"/>
            </a:pPr>
            <a:r>
              <a:rPr lang="en-US" dirty="0"/>
              <a:t>God promised to make Jacob’s descendants into a great nation which he did in Egypt where Jacob’s descendants grew from 70 people to about 2 million while keeping them isolated from the pagan Egyptian culture.</a:t>
            </a:r>
          </a:p>
          <a:p>
            <a:pPr marL="342900" lvl="1" indent="-228600">
              <a:buFont typeface="+mj-lt"/>
              <a:buAutoNum type="arabicPeriod"/>
            </a:pPr>
            <a:endParaRPr lang="en-US" dirty="0"/>
          </a:p>
          <a:p>
            <a:pPr marL="342900" lvl="1" indent="-228600">
              <a:buFont typeface="+mj-lt"/>
              <a:buAutoNum type="arabicPeriod"/>
            </a:pPr>
            <a:r>
              <a:rPr lang="en-US" dirty="0"/>
              <a:t>God promised to give Jacob’s descendants a great land. He began doing this by leading the nation of Israel out of Egypt (Exodus) to the promised land of Canaan under the leadership of Moses.</a:t>
            </a:r>
          </a:p>
          <a:p>
            <a:pPr marL="342900" lvl="1" indent="-228600">
              <a:buFont typeface="+mj-lt"/>
              <a:buAutoNum type="arabicPeriod"/>
            </a:pPr>
            <a:endParaRPr lang="en-US" dirty="0"/>
          </a:p>
          <a:p>
            <a:pPr marL="342900" lvl="1" indent="-228600">
              <a:buFont typeface="+mj-lt"/>
              <a:buAutoNum type="arabicPeriod"/>
            </a:pPr>
            <a:r>
              <a:rPr lang="en-US" dirty="0"/>
              <a:t>God always keeps his promises (Gen. 12, “I will”) and overcame all obstacles and threats to the Abrahamic Covenant promises of a great nation and a great land.</a:t>
            </a:r>
          </a:p>
          <a:p>
            <a:endParaRPr lang="en-US" dirty="0"/>
          </a:p>
          <a:p>
            <a:endParaRPr lang="en-US" dirty="0"/>
          </a:p>
        </p:txBody>
      </p:sp>
      <p:sp>
        <p:nvSpPr>
          <p:cNvPr id="4" name="Header Placeholder 3"/>
          <p:cNvSpPr>
            <a:spLocks noGrp="1"/>
          </p:cNvSpPr>
          <p:nvPr>
            <p:ph type="hdr" sz="quarter" idx="10"/>
          </p:nvPr>
        </p:nvSpPr>
        <p:spPr/>
        <p:txBody>
          <a:bodyPr/>
          <a:lstStyle/>
          <a:p>
            <a:r>
              <a:rPr lang="en-US"/>
              <a:t>Period 4: Wilderness Period</a:t>
            </a:r>
            <a:endParaRPr lang="en-US" dirty="0"/>
          </a:p>
        </p:txBody>
      </p:sp>
      <p:sp>
        <p:nvSpPr>
          <p:cNvPr id="5" name="Slide Number Placeholder 4"/>
          <p:cNvSpPr>
            <a:spLocks noGrp="1"/>
          </p:cNvSpPr>
          <p:nvPr>
            <p:ph type="sldNum" sz="quarter" idx="11"/>
          </p:nvPr>
        </p:nvSpPr>
        <p:spPr/>
        <p:txBody>
          <a:bodyPr/>
          <a:lstStyle/>
          <a:p>
            <a:fld id="{CA5D3BF3-D352-46FC-8343-31F56E6730EA}" type="slidenum">
              <a:rPr lang="en-US" smtClean="0"/>
              <a:pPr/>
              <a:t>177</a:t>
            </a:fld>
            <a:endParaRPr lang="en-US" dirty="0"/>
          </a:p>
        </p:txBody>
      </p:sp>
      <p:sp>
        <p:nvSpPr>
          <p:cNvPr id="8" name="Slide Image Placeholder 7">
            <a:extLst>
              <a:ext uri="{FF2B5EF4-FFF2-40B4-BE49-F238E27FC236}">
                <a16:creationId xmlns:a16="http://schemas.microsoft.com/office/drawing/2014/main" id="{CE57FAD8-9464-47DE-A7CE-4992530C5D1E}"/>
              </a:ext>
            </a:extLst>
          </p:cNvPr>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1092425606"/>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82813" y="630238"/>
            <a:ext cx="2492375" cy="1401762"/>
          </a:xfrm>
        </p:spPr>
      </p:sp>
      <p:sp>
        <p:nvSpPr>
          <p:cNvPr id="3" name="Notes Placeholder 2"/>
          <p:cNvSpPr>
            <a:spLocks noGrp="1"/>
          </p:cNvSpPr>
          <p:nvPr>
            <p:ph type="body" idx="1"/>
          </p:nvPr>
        </p:nvSpPr>
        <p:spPr/>
        <p:txBody>
          <a:bodyPr/>
          <a:lstStyle/>
          <a:p>
            <a:r>
              <a:rPr lang="en-US" dirty="0"/>
              <a:t>GOT IT?</a:t>
            </a:r>
          </a:p>
        </p:txBody>
      </p:sp>
      <p:sp>
        <p:nvSpPr>
          <p:cNvPr id="4" name="Slide Number Placeholder 3"/>
          <p:cNvSpPr>
            <a:spLocks noGrp="1"/>
          </p:cNvSpPr>
          <p:nvPr>
            <p:ph type="sldNum" sz="quarter" idx="5"/>
          </p:nvPr>
        </p:nvSpPr>
        <p:spPr/>
        <p:txBody>
          <a:bodyPr/>
          <a:lstStyle/>
          <a:p>
            <a:fld id="{C9056F60-A7D9-46FF-833E-839DD1BDC6EE}" type="slidenum">
              <a:rPr lang="en-US" smtClean="0"/>
              <a:pPr/>
              <a:t>178</a:t>
            </a:fld>
            <a:endParaRPr lang="en-US"/>
          </a:p>
        </p:txBody>
      </p:sp>
    </p:spTree>
    <p:extLst>
      <p:ext uri="{BB962C8B-B14F-4D97-AF65-F5344CB8AC3E}">
        <p14:creationId xmlns:p14="http://schemas.microsoft.com/office/powerpoint/2010/main" val="227997565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What do you do when you face a huge</a:t>
            </a:r>
            <a:r>
              <a:rPr lang="en-US" baseline="0" dirty="0"/>
              <a:t> </a:t>
            </a:r>
            <a:r>
              <a:rPr lang="en-US" dirty="0"/>
              <a:t>crisis</a:t>
            </a:r>
            <a:r>
              <a:rPr lang="en-US" baseline="0"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Have you ever been in a situation where you saw no solution?</a:t>
            </a:r>
            <a:endParaRPr lang="en-US" dirty="0"/>
          </a:p>
          <a:p>
            <a:pPr marL="0" indent="0">
              <a:buNone/>
            </a:pPr>
            <a:endParaRPr lang="en-US" baseline="0" dirty="0"/>
          </a:p>
          <a:p>
            <a:r>
              <a:rPr lang="en-US" baseline="0" dirty="0"/>
              <a:t>TONIGHT…how Israel faced a huge crisis!!</a:t>
            </a:r>
            <a:endParaRPr lang="en-US" dirty="0"/>
          </a:p>
        </p:txBody>
      </p:sp>
      <p:sp>
        <p:nvSpPr>
          <p:cNvPr id="4" name="Slide Number Placeholder 3"/>
          <p:cNvSpPr>
            <a:spLocks noGrp="1"/>
          </p:cNvSpPr>
          <p:nvPr>
            <p:ph type="sldNum" sz="quarter" idx="10"/>
          </p:nvPr>
        </p:nvSpPr>
        <p:spPr/>
        <p:txBody>
          <a:bodyPr/>
          <a:lstStyle/>
          <a:p>
            <a:fld id="{FF643747-4F18-4CEE-B9DD-781E2F2EBDA0}" type="slidenum">
              <a:rPr lang="en-US" smtClean="0"/>
              <a:t>179</a:t>
            </a:fld>
            <a:endParaRPr lang="en-US"/>
          </a:p>
        </p:txBody>
      </p:sp>
    </p:spTree>
    <p:extLst>
      <p:ext uri="{BB962C8B-B14F-4D97-AF65-F5344CB8AC3E}">
        <p14:creationId xmlns:p14="http://schemas.microsoft.com/office/powerpoint/2010/main" val="1636158819"/>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7688" y="608013"/>
            <a:ext cx="3362325" cy="1890712"/>
          </a:xfrm>
        </p:spPr>
      </p:sp>
      <p:sp>
        <p:nvSpPr>
          <p:cNvPr id="3" name="Notes Placeholder 2"/>
          <p:cNvSpPr>
            <a:spLocks noGrp="1"/>
          </p:cNvSpPr>
          <p:nvPr>
            <p:ph type="body" idx="1"/>
          </p:nvPr>
        </p:nvSpPr>
        <p:spPr/>
        <p:txBody>
          <a:bodyPr lIns="91430" tIns="45715" rIns="91430" bIns="45715">
            <a:normAutofit/>
          </a:bodyPr>
          <a:lstStyle/>
          <a:p>
            <a:r>
              <a:rPr lang="en-US" dirty="0"/>
              <a:t>COMING NEXT WEEK  </a:t>
            </a:r>
            <a:r>
              <a:rPr lang="en-US" dirty="0">
                <a:sym typeface="Wingdings" panose="05000000000000000000" pitchFamily="2" charset="2"/>
              </a:rPr>
              <a:t> Israel and the Giants</a:t>
            </a:r>
            <a:endParaRPr lang="en-US" dirty="0"/>
          </a:p>
        </p:txBody>
      </p:sp>
      <p:sp>
        <p:nvSpPr>
          <p:cNvPr id="4" name="Slide Number Placeholder 3"/>
          <p:cNvSpPr>
            <a:spLocks noGrp="1"/>
          </p:cNvSpPr>
          <p:nvPr>
            <p:ph type="sldNum" sz="quarter" idx="10"/>
          </p:nvPr>
        </p:nvSpPr>
        <p:spPr/>
        <p:txBody>
          <a:bodyPr lIns="91430" tIns="45715" rIns="91430" bIns="45715"/>
          <a:lstStyle/>
          <a:p>
            <a:fld id="{8E1E2D8D-2E7B-4A5A-A792-D2AF154FE9FD}" type="slidenum">
              <a:rPr lang="en-US" smtClean="0"/>
              <a:pPr/>
              <a:t>180</a:t>
            </a:fld>
            <a:endParaRPr lang="en-US"/>
          </a:p>
        </p:txBody>
      </p:sp>
      <p:sp>
        <p:nvSpPr>
          <p:cNvPr id="5" name="Header Placeholder 4"/>
          <p:cNvSpPr>
            <a:spLocks noGrp="1"/>
          </p:cNvSpPr>
          <p:nvPr>
            <p:ph type="hdr" sz="quarter" idx="11"/>
          </p:nvPr>
        </p:nvSpPr>
        <p:spPr/>
        <p:txBody>
          <a:bodyPr lIns="91430" tIns="45715" rIns="91430" bIns="45715"/>
          <a:lstStyle/>
          <a:p>
            <a:r>
              <a:rPr lang="en-US"/>
              <a:t>Period 4: Wilderness Period</a:t>
            </a:r>
          </a:p>
        </p:txBody>
      </p:sp>
    </p:spTree>
    <p:extLst>
      <p:ext uri="{BB962C8B-B14F-4D97-AF65-F5344CB8AC3E}">
        <p14:creationId xmlns:p14="http://schemas.microsoft.com/office/powerpoint/2010/main" val="4062108660"/>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82813" y="630238"/>
            <a:ext cx="2492375" cy="1401762"/>
          </a:xfrm>
          <a:prstGeom prst="rect">
            <a:avLst/>
          </a:prstGeom>
        </p:spPr>
      </p:sp>
      <p:sp>
        <p:nvSpPr>
          <p:cNvPr id="3" name="Notes Placeholder 2"/>
          <p:cNvSpPr>
            <a:spLocks noGrp="1"/>
          </p:cNvSpPr>
          <p:nvPr>
            <p:ph type="body" idx="1"/>
          </p:nvPr>
        </p:nvSpPr>
        <p:spPr/>
        <p:txBody>
          <a:bodyPr/>
          <a:lstStyle/>
          <a:p>
            <a:r>
              <a:rPr lang="en-US" dirty="0"/>
              <a:t>PRAYER &amp; PRAISE TIME </a:t>
            </a:r>
          </a:p>
          <a:p>
            <a:endParaRPr lang="en-US" dirty="0"/>
          </a:p>
          <a:p>
            <a:pPr lvl="1"/>
            <a:r>
              <a:rPr lang="en-US" dirty="0"/>
              <a:t>Our nation…seriously divided…much hate at top level.</a:t>
            </a:r>
          </a:p>
          <a:p>
            <a:pPr lvl="1"/>
            <a:endParaRPr lang="en-US" dirty="0"/>
          </a:p>
          <a:p>
            <a:pPr lvl="1"/>
            <a:r>
              <a:rPr lang="en-US" dirty="0"/>
              <a:t>Upcoming elections.</a:t>
            </a:r>
          </a:p>
          <a:p>
            <a:pPr lvl="1"/>
            <a:endParaRPr lang="en-US" dirty="0"/>
          </a:p>
          <a:p>
            <a:pPr lvl="1"/>
            <a:r>
              <a:rPr lang="en-US" dirty="0"/>
              <a:t>Our TLC pastors and staff.</a:t>
            </a:r>
          </a:p>
          <a:p>
            <a:pPr lvl="1"/>
            <a:endParaRPr lang="en-US" dirty="0"/>
          </a:p>
          <a:p>
            <a:pPr lvl="1"/>
            <a:r>
              <a:rPr lang="en-US" dirty="0"/>
              <a:t>Those who developing a vaccine.</a:t>
            </a:r>
          </a:p>
          <a:p>
            <a:pPr lvl="1"/>
            <a:endParaRPr lang="en-US" dirty="0"/>
          </a:p>
          <a:p>
            <a:pPr lvl="1"/>
            <a:r>
              <a:rPr lang="en-US" dirty="0"/>
              <a:t>Others?</a:t>
            </a:r>
          </a:p>
        </p:txBody>
      </p:sp>
      <p:sp>
        <p:nvSpPr>
          <p:cNvPr id="4" name="Slide Number Placeholder 3"/>
          <p:cNvSpPr>
            <a:spLocks noGrp="1"/>
          </p:cNvSpPr>
          <p:nvPr>
            <p:ph type="sldNum" sz="quarter" idx="5"/>
          </p:nvPr>
        </p:nvSpPr>
        <p:spPr/>
        <p:txBody>
          <a:bodyPr/>
          <a:lstStyle/>
          <a:p>
            <a:fld id="{C9056F60-A7D9-46FF-833E-839DD1BDC6EE}" type="slidenum">
              <a:rPr lang="en-US" smtClean="0"/>
              <a:pPr/>
              <a:t>181</a:t>
            </a:fld>
            <a:endParaRPr lang="en-US"/>
          </a:p>
        </p:txBody>
      </p:sp>
    </p:spTree>
    <p:extLst>
      <p:ext uri="{BB962C8B-B14F-4D97-AF65-F5344CB8AC3E}">
        <p14:creationId xmlns:p14="http://schemas.microsoft.com/office/powerpoint/2010/main" val="796973816"/>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NEXT WEEK</a:t>
            </a:r>
          </a:p>
          <a:p>
            <a:pPr marL="45720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What do you do when you face a huge</a:t>
            </a:r>
            <a:r>
              <a:rPr lang="en-US" baseline="0" dirty="0"/>
              <a:t> </a:t>
            </a:r>
            <a:r>
              <a:rPr lang="en-US" dirty="0"/>
              <a:t>crisis</a:t>
            </a:r>
            <a:r>
              <a:rPr lang="en-US" baseline="0" dirty="0"/>
              <a:t>?</a:t>
            </a:r>
          </a:p>
          <a:p>
            <a:pPr marL="45720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Have you ever been in a situation where you saw no solution?</a:t>
            </a:r>
          </a:p>
          <a:p>
            <a:pPr marL="45720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How Israel faced such a huge crisis!!</a:t>
            </a:r>
            <a:endParaRPr lang="en-US" dirty="0"/>
          </a:p>
        </p:txBody>
      </p:sp>
      <p:sp>
        <p:nvSpPr>
          <p:cNvPr id="4" name="Slide Number Placeholder 3"/>
          <p:cNvSpPr>
            <a:spLocks noGrp="1"/>
          </p:cNvSpPr>
          <p:nvPr>
            <p:ph type="sldNum" sz="quarter" idx="10"/>
          </p:nvPr>
        </p:nvSpPr>
        <p:spPr/>
        <p:txBody>
          <a:bodyPr/>
          <a:lstStyle/>
          <a:p>
            <a:fld id="{FF643747-4F18-4CEE-B9DD-781E2F2EBDA0}" type="slidenum">
              <a:rPr lang="en-US" smtClean="0"/>
              <a:t>182</a:t>
            </a:fld>
            <a:endParaRPr lang="en-US"/>
          </a:p>
        </p:txBody>
      </p:sp>
    </p:spTree>
    <p:extLst>
      <p:ext uri="{BB962C8B-B14F-4D97-AF65-F5344CB8AC3E}">
        <p14:creationId xmlns:p14="http://schemas.microsoft.com/office/powerpoint/2010/main" val="11175910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EF72FBE-9557-49DB-86E9-0332AA9C06C2}"/>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dirty="0">
                <a:latin typeface="+mj-lt"/>
              </a:rPr>
              <a:t>“Do not have two differing measures in your house-- one large, one small” (Deut. 25:14)</a:t>
            </a:r>
          </a:p>
          <a:p>
            <a:endParaRPr lang="en-US" dirty="0"/>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643747-4F18-4CEE-B9DD-781E2F2EBDA0}" type="slidenum">
              <a:rPr lang="en-US" smtClean="0"/>
              <a:t>183</a:t>
            </a:fld>
            <a:endParaRPr lang="en-US"/>
          </a:p>
        </p:txBody>
      </p:sp>
    </p:spTree>
    <p:extLst>
      <p:ext uri="{BB962C8B-B14F-4D97-AF65-F5344CB8AC3E}">
        <p14:creationId xmlns:p14="http://schemas.microsoft.com/office/powerpoint/2010/main" val="2347031235"/>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B1D7FA-0689-48EE-B455-B1D3EDB3D889}" type="slidenum">
              <a:rPr lang="en-US"/>
              <a:pPr/>
              <a:t>184</a:t>
            </a:fld>
            <a:endParaRPr lang="en-US" dirty="0"/>
          </a:p>
        </p:txBody>
      </p:sp>
      <p:sp>
        <p:nvSpPr>
          <p:cNvPr id="144386" name="Rectangle 2"/>
          <p:cNvSpPr>
            <a:spLocks noGrp="1" noRot="1" noChangeAspect="1" noChangeArrowheads="1" noTextEdit="1"/>
          </p:cNvSpPr>
          <p:nvPr>
            <p:ph type="sldImg"/>
          </p:nvPr>
        </p:nvSpPr>
        <p:spPr>
          <a:xfrm>
            <a:off x="1393825" y="547688"/>
            <a:ext cx="4030663" cy="2268537"/>
          </a:xfrm>
        </p:spPr>
      </p:sp>
      <p:sp>
        <p:nvSpPr>
          <p:cNvPr id="144387" name="Rectangle 3"/>
          <p:cNvSpPr>
            <a:spLocks noGrp="1" noChangeArrowheads="1"/>
          </p:cNvSpPr>
          <p:nvPr>
            <p:ph type="body" idx="1"/>
          </p:nvPr>
        </p:nvSpPr>
        <p:spPr>
          <a:xfrm>
            <a:off x="710248" y="3051254"/>
            <a:ext cx="5681980" cy="5633085"/>
          </a:xfrm>
        </p:spPr>
        <p:txBody>
          <a:bodyPr/>
          <a:lstStyle/>
          <a:p>
            <a:endParaRPr lang="en-US" dirty="0"/>
          </a:p>
        </p:txBody>
      </p:sp>
      <p:sp>
        <p:nvSpPr>
          <p:cNvPr id="2" name="Header Placeholder 1"/>
          <p:cNvSpPr>
            <a:spLocks noGrp="1"/>
          </p:cNvSpPr>
          <p:nvPr>
            <p:ph type="hdr" sz="quarter" idx="10"/>
          </p:nvPr>
        </p:nvSpPr>
        <p:spPr/>
        <p:txBody>
          <a:bodyPr/>
          <a:lstStyle/>
          <a:p>
            <a:r>
              <a:rPr lang="en-US"/>
              <a:t>Period 4: Wilderness Period</a:t>
            </a:r>
          </a:p>
        </p:txBody>
      </p:sp>
    </p:spTree>
    <p:extLst>
      <p:ext uri="{BB962C8B-B14F-4D97-AF65-F5344CB8AC3E}">
        <p14:creationId xmlns:p14="http://schemas.microsoft.com/office/powerpoint/2010/main" val="1808228644"/>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JOSHUA is about taking the Land promised in the Abrahamic Covenant</a:t>
            </a:r>
            <a:endParaRPr lang="en-US" sz="1100" b="0" i="1" dirty="0"/>
          </a:p>
        </p:txBody>
      </p:sp>
      <p:sp>
        <p:nvSpPr>
          <p:cNvPr id="4" name="Slide Number Placeholder 3"/>
          <p:cNvSpPr>
            <a:spLocks noGrp="1"/>
          </p:cNvSpPr>
          <p:nvPr>
            <p:ph type="sldNum" sz="quarter" idx="10"/>
          </p:nvPr>
        </p:nvSpPr>
        <p:spPr/>
        <p:txBody>
          <a:bodyPr/>
          <a:lstStyle/>
          <a:p>
            <a:fld id="{8E1E2D8D-2E7B-4A5A-A792-D2AF154FE9FD}" type="slidenum">
              <a:rPr lang="en-US" smtClean="0"/>
              <a:pPr/>
              <a:t>185</a:t>
            </a:fld>
            <a:endParaRPr lang="en-US"/>
          </a:p>
        </p:txBody>
      </p:sp>
      <p:sp>
        <p:nvSpPr>
          <p:cNvPr id="5" name="Header Placeholder 4"/>
          <p:cNvSpPr>
            <a:spLocks noGrp="1"/>
          </p:cNvSpPr>
          <p:nvPr>
            <p:ph type="hdr" sz="quarter" idx="11"/>
          </p:nvPr>
        </p:nvSpPr>
        <p:spPr/>
        <p:txBody>
          <a:bodyPr/>
          <a:lstStyle/>
          <a:p>
            <a:r>
              <a:rPr lang="en-US"/>
              <a:t>Periods 5 &amp; 6 Conquest &amp; Judges</a:t>
            </a:r>
          </a:p>
        </p:txBody>
      </p:sp>
      <p:sp>
        <p:nvSpPr>
          <p:cNvPr id="9" name="Slide Image Placeholder 8"/>
          <p:cNvSpPr>
            <a:spLocks noGrp="1" noRot="1" noChangeAspect="1"/>
          </p:cNvSpPr>
          <p:nvPr>
            <p:ph type="sldImg"/>
          </p:nvPr>
        </p:nvSpPr>
        <p:spPr>
          <a:xfrm>
            <a:off x="1817688" y="608013"/>
            <a:ext cx="3362325" cy="1890712"/>
          </a:xfrm>
        </p:spPr>
      </p:sp>
    </p:spTree>
    <p:extLst>
      <p:ext uri="{BB962C8B-B14F-4D97-AF65-F5344CB8AC3E}">
        <p14:creationId xmlns:p14="http://schemas.microsoft.com/office/powerpoint/2010/main" val="4141341498"/>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r>
              <a:rPr lang="en-US" dirty="0"/>
              <a:t>THE CONQUEST PERIOD…book of Joshua</a:t>
            </a:r>
          </a:p>
          <a:p>
            <a:pPr lvl="1"/>
            <a:r>
              <a:rPr lang="en-US" b="1" dirty="0"/>
              <a:t>This period is from the time Israel enters the Promised Land to the tribal allocations within the land</a:t>
            </a:r>
          </a:p>
          <a:p>
            <a:pPr lvl="1"/>
            <a:r>
              <a:rPr lang="en-US" b="1" dirty="0"/>
              <a:t>Key people include Joshua and the Canaanites</a:t>
            </a:r>
          </a:p>
          <a:p>
            <a:pPr lvl="1"/>
            <a:r>
              <a:rPr lang="en-US" b="1" dirty="0"/>
              <a:t>Key Scripture is the book of Joshua</a:t>
            </a:r>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t>186</a:t>
            </a:fld>
            <a:endParaRPr lang="en-US"/>
          </a:p>
        </p:txBody>
      </p:sp>
    </p:spTree>
    <p:extLst>
      <p:ext uri="{BB962C8B-B14F-4D97-AF65-F5344CB8AC3E}">
        <p14:creationId xmlns:p14="http://schemas.microsoft.com/office/powerpoint/2010/main" val="337192377"/>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643747-4F18-4CEE-B9DD-781E2F2EBDA0}" type="slidenum">
              <a:rPr lang="en-US" smtClean="0"/>
              <a:t>187</a:t>
            </a:fld>
            <a:endParaRPr lang="en-US"/>
          </a:p>
        </p:txBody>
      </p:sp>
    </p:spTree>
    <p:extLst>
      <p:ext uri="{BB962C8B-B14F-4D97-AF65-F5344CB8AC3E}">
        <p14:creationId xmlns:p14="http://schemas.microsoft.com/office/powerpoint/2010/main" val="935958642"/>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US" dirty="0"/>
              <a:t>JOSHUA</a:t>
            </a:r>
          </a:p>
          <a:p>
            <a:r>
              <a:rPr lang="en-US" dirty="0"/>
              <a:t>Joshua became the leader of Israel after Moses died </a:t>
            </a:r>
          </a:p>
          <a:p>
            <a:pPr lvl="1"/>
            <a:r>
              <a:rPr lang="en-US" dirty="0"/>
              <a:t>Born in Egypt</a:t>
            </a:r>
          </a:p>
          <a:p>
            <a:pPr lvl="1"/>
            <a:r>
              <a:rPr lang="en-US" dirty="0"/>
              <a:t>Gifted military leader</a:t>
            </a:r>
          </a:p>
          <a:p>
            <a:r>
              <a:rPr lang="en-US" dirty="0"/>
              <a:t>Developed brilliant strategy to divide and conquer the land</a:t>
            </a:r>
          </a:p>
          <a:p>
            <a:pPr lvl="1"/>
            <a:r>
              <a:rPr lang="en-US" dirty="0"/>
              <a:t>Enters Promised Land (Gen. 15:18-21)</a:t>
            </a:r>
          </a:p>
          <a:p>
            <a:r>
              <a:rPr lang="en-US" dirty="0"/>
              <a:t>God commands Joshua to drive out Canaanites</a:t>
            </a:r>
          </a:p>
          <a:p>
            <a:pPr lvl="1"/>
            <a:r>
              <a:rPr lang="en-US" dirty="0"/>
              <a:t>Have no fear (Joshua 1:9)</a:t>
            </a:r>
          </a:p>
          <a:p>
            <a:endParaRPr lang="en-US" dirty="0"/>
          </a:p>
        </p:txBody>
      </p:sp>
      <p:sp>
        <p:nvSpPr>
          <p:cNvPr id="4" name="Header Placeholder 3"/>
          <p:cNvSpPr>
            <a:spLocks noGrp="1"/>
          </p:cNvSpPr>
          <p:nvPr>
            <p:ph type="hdr" sz="quarter" idx="10"/>
          </p:nvPr>
        </p:nvSpPr>
        <p:spPr/>
        <p:txBody>
          <a:bodyPr/>
          <a:lstStyle/>
          <a:p>
            <a:r>
              <a:rPr lang="en-US"/>
              <a:t>Periods 5 &amp; 6 Conquest &amp; Judges</a:t>
            </a:r>
            <a:endParaRPr lang="en-US" dirty="0"/>
          </a:p>
        </p:txBody>
      </p:sp>
      <p:sp>
        <p:nvSpPr>
          <p:cNvPr id="5" name="Slide Number Placeholder 4"/>
          <p:cNvSpPr>
            <a:spLocks noGrp="1"/>
          </p:cNvSpPr>
          <p:nvPr>
            <p:ph type="sldNum" sz="quarter" idx="11"/>
          </p:nvPr>
        </p:nvSpPr>
        <p:spPr/>
        <p:txBody>
          <a:bodyPr/>
          <a:lstStyle/>
          <a:p>
            <a:fld id="{CA5D3BF3-D352-46FC-8343-31F56E6730EA}" type="slidenum">
              <a:rPr lang="en-US" smtClean="0"/>
              <a:pPr/>
              <a:t>188</a:t>
            </a:fld>
            <a:endParaRPr lang="en-US" dirty="0"/>
          </a:p>
        </p:txBody>
      </p:sp>
      <p:sp>
        <p:nvSpPr>
          <p:cNvPr id="9" name="Slide Image Placeholder 8"/>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3979801523"/>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God commands Joshua and the Israelites to conquer the Land</a:t>
            </a:r>
          </a:p>
          <a:p>
            <a:pPr lvl="1"/>
            <a:r>
              <a:rPr lang="en-US" dirty="0"/>
              <a:t>After the death of Moses, the servant of the LORD, the LORD said to Joshua son of Nun, Moses' aide: “Moses my servant is dead. Now then, you and all these people, get ready to cross the Jordan River into the land I am about to give to them -- to the Israelites. I will give you every place where you set your foot, as I promised Moses. Your territory will extend from the desert to Lebanon, and from the great river, the Euphrates -- all the Hittite country-- to the Mediterranean Sea in the west. No one will be able to stand against you all the days of your life. As I was with Moses, so I will be with you; I will </a:t>
            </a:r>
            <a:r>
              <a:rPr lang="en-US" u="sng" dirty="0"/>
              <a:t>never leave you nor forsake you</a:t>
            </a:r>
            <a:r>
              <a:rPr lang="en-US" dirty="0"/>
              <a:t>. (Jos. 1:1-5 NIV)</a:t>
            </a:r>
          </a:p>
          <a:p>
            <a:pPr lvl="0"/>
            <a:endParaRPr lang="en-US" dirty="0"/>
          </a:p>
          <a:p>
            <a:pPr lvl="1"/>
            <a:r>
              <a:rPr lang="en-US" u="sng" dirty="0"/>
              <a:t>Never will I leave you</a:t>
            </a:r>
            <a:r>
              <a:rPr lang="en-US" dirty="0"/>
              <a:t>; never will I forsake you. (Heb. 13:5 NIV)</a:t>
            </a:r>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pPr/>
              <a:t>189</a:t>
            </a:fld>
            <a:endParaRPr lang="en-US"/>
          </a:p>
        </p:txBody>
      </p:sp>
      <p:sp>
        <p:nvSpPr>
          <p:cNvPr id="7" name="Slide Image Placeholder 6">
            <a:extLst>
              <a:ext uri="{FF2B5EF4-FFF2-40B4-BE49-F238E27FC236}">
                <a16:creationId xmlns:a16="http://schemas.microsoft.com/office/drawing/2014/main" id="{0A2D044E-11E1-43DE-B16D-6D0DB34D9B49}"/>
              </a:ext>
            </a:extLst>
          </p:cNvPr>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612274228"/>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r>
              <a:rPr lang="en-US" dirty="0"/>
              <a:t>The problem: Promised</a:t>
            </a:r>
            <a:r>
              <a:rPr lang="en-US" baseline="0" dirty="0"/>
              <a:t> Land was occupied by giants</a:t>
            </a:r>
          </a:p>
          <a:p>
            <a:r>
              <a:rPr lang="en-US" dirty="0"/>
              <a:t>Numbers 13:33 </a:t>
            </a:r>
            <a:r>
              <a:rPr lang="en-US" b="0" dirty="0"/>
              <a:t> </a:t>
            </a:r>
          </a:p>
          <a:p>
            <a:pPr lvl="1"/>
            <a:endParaRPr lang="en-US" b="0" dirty="0"/>
          </a:p>
          <a:p>
            <a:pPr lvl="1"/>
            <a:r>
              <a:rPr lang="en-US" b="0" dirty="0"/>
              <a:t>We saw the Nephilim there (the descendants of Anak come from the Nephilim). </a:t>
            </a:r>
          </a:p>
          <a:p>
            <a:pPr lvl="1"/>
            <a:endParaRPr lang="en-US" b="0" dirty="0"/>
          </a:p>
          <a:p>
            <a:pPr lvl="1"/>
            <a:r>
              <a:rPr lang="en-US" b="0" dirty="0"/>
              <a:t>We </a:t>
            </a:r>
            <a:r>
              <a:rPr lang="en-US" b="0" u="sng" dirty="0"/>
              <a:t>seemed like grasshoppers in our own eyes</a:t>
            </a:r>
            <a:r>
              <a:rPr lang="en-US" b="0" dirty="0"/>
              <a:t>, and we looked the same to them." </a:t>
            </a:r>
            <a:endParaRPr lang="en-US" dirty="0"/>
          </a:p>
        </p:txBody>
      </p:sp>
      <p:sp>
        <p:nvSpPr>
          <p:cNvPr id="4" name="Slide Number Placeholder 3"/>
          <p:cNvSpPr>
            <a:spLocks noGrp="1"/>
          </p:cNvSpPr>
          <p:nvPr>
            <p:ph type="sldNum" sz="quarter" idx="10"/>
          </p:nvPr>
        </p:nvSpPr>
        <p:spPr/>
        <p:txBody>
          <a:bodyPr/>
          <a:lstStyle/>
          <a:p>
            <a:fld id="{FF643747-4F18-4CEE-B9DD-781E2F2EBDA0}" type="slidenum">
              <a:rPr lang="en-US" smtClean="0"/>
              <a:t>190</a:t>
            </a:fld>
            <a:endParaRPr lang="en-US"/>
          </a:p>
        </p:txBody>
      </p:sp>
    </p:spTree>
    <p:extLst>
      <p:ext uri="{BB962C8B-B14F-4D97-AF65-F5344CB8AC3E}">
        <p14:creationId xmlns:p14="http://schemas.microsoft.com/office/powerpoint/2010/main" val="1000248806"/>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pPr marL="0" indent="0">
              <a:buNone/>
            </a:pPr>
            <a:r>
              <a:rPr lang="en-US" b="1" dirty="0"/>
              <a:t>CANAANITES</a:t>
            </a:r>
          </a:p>
          <a:p>
            <a:pPr lvl="1"/>
            <a:r>
              <a:rPr lang="en-US" u="sng" dirty="0"/>
              <a:t>Deut. 7:2 </a:t>
            </a:r>
            <a:r>
              <a:rPr lang="en-US" dirty="0"/>
              <a:t>“Destroy them totally, show them no mercy.”</a:t>
            </a:r>
          </a:p>
          <a:p>
            <a:pPr lvl="1"/>
            <a:r>
              <a:rPr lang="en-US" u="sng" dirty="0"/>
              <a:t>Josh. 6:17, 21 </a:t>
            </a:r>
            <a:r>
              <a:rPr lang="en-US" dirty="0"/>
              <a:t>“Destroy every living thing living in it—men, women, young and old, cattle, sheep, and donkeys.”</a:t>
            </a:r>
          </a:p>
          <a:p>
            <a:pPr>
              <a:spcBef>
                <a:spcPts val="618"/>
              </a:spcBef>
            </a:pPr>
            <a:r>
              <a:rPr lang="en-US" u="sng" dirty="0"/>
              <a:t>Discussion</a:t>
            </a:r>
            <a:r>
              <a:rPr lang="en-US" dirty="0"/>
              <a:t>: Was God too cruel? How can this be right? Doesn’t God tell us to love our enemies?</a:t>
            </a:r>
          </a:p>
          <a:p>
            <a:pPr lvl="1"/>
            <a:r>
              <a:rPr lang="en-US" dirty="0"/>
              <a:t>Although God is loving and merciful, he is also just</a:t>
            </a:r>
          </a:p>
          <a:p>
            <a:pPr lvl="1"/>
            <a:r>
              <a:rPr lang="en-US" dirty="0"/>
              <a:t>God does not allow evil to continue unchecked</a:t>
            </a:r>
          </a:p>
          <a:p>
            <a:pPr lvl="1"/>
            <a:r>
              <a:rPr lang="en-US" dirty="0"/>
              <a:t>The command to destroy these nations was both a judgment and a safety measure</a:t>
            </a:r>
          </a:p>
          <a:p>
            <a:pPr lvl="1"/>
            <a:r>
              <a:rPr lang="en-US" dirty="0"/>
              <a:t>God’s command was designed to protect the nation of Israel from being ruined by the idolatry and immorality of its enemies</a:t>
            </a:r>
          </a:p>
          <a:p>
            <a:pPr lvl="1"/>
            <a:r>
              <a:rPr lang="en-US" dirty="0"/>
              <a:t>To think God is too nice to judge sin would be to underestimate him</a:t>
            </a:r>
          </a:p>
          <a:p>
            <a:r>
              <a:rPr lang="en-US" dirty="0"/>
              <a:t>Canaanites</a:t>
            </a:r>
          </a:p>
          <a:p>
            <a:pPr lvl="1"/>
            <a:r>
              <a:rPr lang="en-US" dirty="0"/>
              <a:t>The people of the land (Canaanites) had incurred the wrath of God because they defiled the land—</a:t>
            </a:r>
          </a:p>
          <a:p>
            <a:pPr lvl="2"/>
            <a:r>
              <a:rPr lang="en-US" dirty="0"/>
              <a:t>Worshipped pagan gods.</a:t>
            </a:r>
          </a:p>
          <a:p>
            <a:pPr lvl="2"/>
            <a:r>
              <a:rPr lang="en-US" dirty="0"/>
              <a:t>Sacrificing children—thinking they would gain immortality.</a:t>
            </a:r>
          </a:p>
          <a:p>
            <a:pPr lvl="2"/>
            <a:r>
              <a:rPr lang="en-US" dirty="0"/>
              <a:t>Buried children alive</a:t>
            </a:r>
          </a:p>
          <a:p>
            <a:pPr lvl="2"/>
            <a:r>
              <a:rPr lang="en-US" dirty="0"/>
              <a:t>Rampant sexual immorality, etc.</a:t>
            </a:r>
          </a:p>
          <a:p>
            <a:pPr lvl="2"/>
            <a:r>
              <a:rPr lang="en-US" dirty="0"/>
              <a:t>Worshipped demons</a:t>
            </a:r>
          </a:p>
          <a:p>
            <a:pPr marL="0" indent="0">
              <a:buNone/>
            </a:pPr>
            <a:endParaRPr lang="en-US" b="1" dirty="0"/>
          </a:p>
          <a:p>
            <a:pPr lvl="1" indent="0">
              <a:spcBef>
                <a:spcPts val="618"/>
              </a:spcBef>
              <a:buNone/>
            </a:pPr>
            <a:r>
              <a:rPr lang="en-US" sz="1000" b="0" dirty="0"/>
              <a:t>Note: The Bible says that there were </a:t>
            </a:r>
            <a:r>
              <a:rPr lang="en-US" sz="1000" b="0" u="sng" dirty="0"/>
              <a:t>seven nations in the land of Canaan </a:t>
            </a:r>
            <a:r>
              <a:rPr lang="en-US" sz="1000" b="0" dirty="0"/>
              <a:t>that would be conquered. They were worshipers of false gods who demanded live human sacrifices to appease them. One </a:t>
            </a:r>
            <a:r>
              <a:rPr lang="en-US" sz="1000" b="0" u="sng" dirty="0"/>
              <a:t>famous archaeologist </a:t>
            </a:r>
            <a:r>
              <a:rPr lang="en-US" sz="1000" b="0" dirty="0"/>
              <a:t>made a chilling remark in one of his books. He stated that </a:t>
            </a:r>
            <a:r>
              <a:rPr lang="en-US" sz="1000" b="0" u="sng" dirty="0"/>
              <a:t>the foundation of nearly every building that was erected in the ancient world was erected over the offering of a firstborn sacrificial victim who was "buried alive." </a:t>
            </a:r>
            <a:r>
              <a:rPr lang="en-US" sz="1000" b="0" dirty="0"/>
              <a:t>The Old Testament reveals that the Canaanites were actually sacrificing to demons, and all of the rituals, and temple prostitution, and incest, and orgies, and divination, and many other gross immoralities were inspired by the worship of demons. &lt;https://www.bible-history.com/interestingfacts/oldtestament/6-wickednessofthecanaanites.html&gt;</a:t>
            </a:r>
            <a:endParaRPr lang="en-US" sz="1000" dirty="0"/>
          </a:p>
          <a:p>
            <a:endParaRPr lang="en-US" b="1" dirty="0"/>
          </a:p>
          <a:p>
            <a:endParaRPr lang="en-US" dirty="0"/>
          </a:p>
        </p:txBody>
      </p:sp>
      <p:sp>
        <p:nvSpPr>
          <p:cNvPr id="4" name="Slide Number Placeholder 3"/>
          <p:cNvSpPr>
            <a:spLocks noGrp="1"/>
          </p:cNvSpPr>
          <p:nvPr>
            <p:ph type="sldNum" sz="quarter" idx="10"/>
          </p:nvPr>
        </p:nvSpPr>
        <p:spPr/>
        <p:txBody>
          <a:bodyPr/>
          <a:lstStyle/>
          <a:p>
            <a:fld id="{FF643747-4F18-4CEE-B9DD-781E2F2EBDA0}" type="slidenum">
              <a:rPr lang="en-US" smtClean="0"/>
              <a:t>191</a:t>
            </a:fld>
            <a:endParaRPr lang="en-US"/>
          </a:p>
        </p:txBody>
      </p:sp>
    </p:spTree>
    <p:extLst>
      <p:ext uri="{BB962C8B-B14F-4D97-AF65-F5344CB8AC3E}">
        <p14:creationId xmlns:p14="http://schemas.microsoft.com/office/powerpoint/2010/main" val="2104797877"/>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pPr marL="28575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0" dirty="0">
                <a:solidFill>
                  <a:srgbClr val="4F2F05"/>
                </a:solidFill>
              </a:rPr>
              <a:t>The term” </a:t>
            </a:r>
            <a:r>
              <a:rPr lang="en-US" sz="1200" i="0" u="sng" dirty="0">
                <a:solidFill>
                  <a:srgbClr val="4F2F05"/>
                </a:solidFill>
              </a:rPr>
              <a:t>conquest</a:t>
            </a:r>
            <a:r>
              <a:rPr lang="en-US" sz="1200" i="0" dirty="0">
                <a:solidFill>
                  <a:srgbClr val="4F2F05"/>
                </a:solidFill>
              </a:rPr>
              <a:t>” refers to a series of wars fought by the Israelites over the land that had been inhabited by their ancestors, Abraham, Isaac, and Jacob. </a:t>
            </a:r>
          </a:p>
          <a:p>
            <a:pPr marL="28575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i="0" dirty="0">
              <a:solidFill>
                <a:srgbClr val="4F2F05"/>
              </a:solidFill>
            </a:endParaRPr>
          </a:p>
          <a:p>
            <a:pPr marL="28575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0" dirty="0">
                <a:solidFill>
                  <a:srgbClr val="4F2F05"/>
                </a:solidFill>
              </a:rPr>
              <a:t>In this sense they were </a:t>
            </a:r>
            <a:r>
              <a:rPr lang="en-US" sz="1200" i="0" u="sng" dirty="0">
                <a:solidFill>
                  <a:srgbClr val="4F2F05"/>
                </a:solidFill>
              </a:rPr>
              <a:t>not seizing </a:t>
            </a:r>
            <a:r>
              <a:rPr lang="en-US" sz="1200" i="0" dirty="0">
                <a:solidFill>
                  <a:srgbClr val="4F2F05"/>
                </a:solidFill>
              </a:rPr>
              <a:t>the land as much as they were </a:t>
            </a:r>
            <a:r>
              <a:rPr lang="en-US" sz="1200" i="0" u="sng" dirty="0">
                <a:solidFill>
                  <a:srgbClr val="4F2F05"/>
                </a:solidFill>
              </a:rPr>
              <a:t>reclaiming</a:t>
            </a:r>
            <a:r>
              <a:rPr lang="en-US" sz="1200" i="0" dirty="0">
                <a:solidFill>
                  <a:srgbClr val="4F2F05"/>
                </a:solidFill>
              </a:rPr>
              <a:t> the land</a:t>
            </a:r>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t>192</a:t>
            </a:fld>
            <a:endParaRPr lang="en-US"/>
          </a:p>
        </p:txBody>
      </p:sp>
    </p:spTree>
    <p:extLst>
      <p:ext uri="{BB962C8B-B14F-4D97-AF65-F5344CB8AC3E}">
        <p14:creationId xmlns:p14="http://schemas.microsoft.com/office/powerpoint/2010/main" val="35570483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r>
              <a:rPr lang="en-US" dirty="0"/>
              <a:t>TITLE: Seven Great Reasons to Study the Old Testament</a:t>
            </a:r>
          </a:p>
        </p:txBody>
      </p:sp>
      <p:sp>
        <p:nvSpPr>
          <p:cNvPr id="4" name="Slide Number Placeholder 3"/>
          <p:cNvSpPr>
            <a:spLocks noGrp="1"/>
          </p:cNvSpPr>
          <p:nvPr>
            <p:ph type="sldNum" sz="quarter" idx="5"/>
          </p:nvPr>
        </p:nvSpPr>
        <p:spPr/>
        <p:txBody>
          <a:bodyPr/>
          <a:lstStyle/>
          <a:p>
            <a:fld id="{FF643747-4F18-4CEE-B9DD-781E2F2EBDA0}" type="slidenum">
              <a:rPr lang="en-US" smtClean="0"/>
              <a:t>19</a:t>
            </a:fld>
            <a:endParaRPr lang="en-US"/>
          </a:p>
        </p:txBody>
      </p:sp>
    </p:spTree>
    <p:extLst>
      <p:ext uri="{BB962C8B-B14F-4D97-AF65-F5344CB8AC3E}">
        <p14:creationId xmlns:p14="http://schemas.microsoft.com/office/powerpoint/2010/main" val="2698250633"/>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US" dirty="0"/>
              <a:t>Before Invading</a:t>
            </a:r>
            <a:r>
              <a:rPr lang="en-US" baseline="0" dirty="0"/>
              <a:t> the Land…Obstacle…had to cross the Jordan River with Tabernacle</a:t>
            </a:r>
            <a:endParaRPr lang="en-US" dirty="0"/>
          </a:p>
          <a:p>
            <a:pPr marL="0" indent="0">
              <a:buNone/>
            </a:pPr>
            <a:endParaRPr lang="en-US" dirty="0"/>
          </a:p>
          <a:p>
            <a:pPr marL="0" indent="0">
              <a:buNone/>
            </a:pPr>
            <a:r>
              <a:rPr lang="en-US" dirty="0"/>
              <a:t>Read Joshua 3:15-17  </a:t>
            </a:r>
          </a:p>
          <a:p>
            <a:pPr lvl="1"/>
            <a:r>
              <a:rPr lang="en-US" i="1" dirty="0"/>
              <a:t>“Now the Jordan is at flood stage all during harvest. </a:t>
            </a:r>
            <a:r>
              <a:rPr lang="en-US" i="1" u="sng" dirty="0"/>
              <a:t>Yet as soon as the priests who carried the ark reached the Jordan and their feet touched the water's edge,  the water from upstream stopped flowing</a:t>
            </a:r>
            <a:r>
              <a:rPr lang="en-US" i="1" dirty="0"/>
              <a:t>. It piled up in a heap a great distance away, at a town called Adam in the vicinity of </a:t>
            </a:r>
            <a:r>
              <a:rPr lang="en-US" i="1" dirty="0" err="1"/>
              <a:t>Zarethan</a:t>
            </a:r>
            <a:r>
              <a:rPr lang="en-US" i="1" dirty="0"/>
              <a:t>, while the water flowing down to the Sea of the Arabah (the Salt Sea) was completely cut off. So the people crossed over opposite Jericho.  The priests who carried the ark of the covenant of the LORD </a:t>
            </a:r>
            <a:r>
              <a:rPr lang="en-US" i="1" u="sng" dirty="0"/>
              <a:t>stood firm on dry ground in the middle of the Jordan</a:t>
            </a:r>
            <a:r>
              <a:rPr lang="en-US" i="1" dirty="0"/>
              <a:t>, while all Israel passed by until the whole nation had completed the crossing on dry ground.” </a:t>
            </a:r>
          </a:p>
          <a:p>
            <a:pPr lvl="1"/>
            <a:endParaRPr lang="en-US" i="1" dirty="0"/>
          </a:p>
          <a:p>
            <a:r>
              <a:rPr lang="en-US" dirty="0"/>
              <a:t>Q: Why do you suppose God didn’t stop the Jordan well before the priests walked into it?</a:t>
            </a:r>
          </a:p>
        </p:txBody>
      </p:sp>
      <p:sp>
        <p:nvSpPr>
          <p:cNvPr id="7" name="Slide Image Placeholder 6"/>
          <p:cNvSpPr>
            <a:spLocks noGrp="1" noRot="1" noChangeAspect="1"/>
          </p:cNvSpPr>
          <p:nvPr>
            <p:ph type="sldImg"/>
          </p:nvPr>
        </p:nvSpPr>
        <p:spPr>
          <a:xfrm>
            <a:off x="2038350" y="555625"/>
            <a:ext cx="2924175" cy="1644650"/>
          </a:xfrm>
        </p:spPr>
      </p:sp>
    </p:spTree>
    <p:extLst>
      <p:ext uri="{BB962C8B-B14F-4D97-AF65-F5344CB8AC3E}">
        <p14:creationId xmlns:p14="http://schemas.microsoft.com/office/powerpoint/2010/main" val="910160603"/>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r>
              <a:rPr lang="en-US" dirty="0"/>
              <a:t>QUESTION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dirty="0">
                <a:solidFill>
                  <a:schemeClr val="bg1"/>
                </a:solidFill>
                <a:effectLst>
                  <a:outerShdw blurRad="38100" dist="38100" dir="2700000" algn="tl">
                    <a:srgbClr val="000000">
                      <a:alpha val="43137"/>
                    </a:srgbClr>
                  </a:outerShdw>
                </a:effectLst>
              </a:rPr>
              <a:t>Joshua and Israel did some miraculous things but do you think such things just don’t happen today?</a:t>
            </a:r>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t>194</a:t>
            </a:fld>
            <a:endParaRPr lang="en-US"/>
          </a:p>
        </p:txBody>
      </p:sp>
    </p:spTree>
    <p:extLst>
      <p:ext uri="{BB962C8B-B14F-4D97-AF65-F5344CB8AC3E}">
        <p14:creationId xmlns:p14="http://schemas.microsoft.com/office/powerpoint/2010/main" val="1797511498"/>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643747-4F18-4CEE-B9DD-781E2F2EBDA0}" type="slidenum">
              <a:rPr lang="en-US" smtClean="0"/>
              <a:t>195</a:t>
            </a:fld>
            <a:endParaRPr lang="en-US"/>
          </a:p>
        </p:txBody>
      </p:sp>
    </p:spTree>
    <p:extLst>
      <p:ext uri="{BB962C8B-B14F-4D97-AF65-F5344CB8AC3E}">
        <p14:creationId xmlns:p14="http://schemas.microsoft.com/office/powerpoint/2010/main" val="841612913"/>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Israel on east side of Jordan River (blue hexagon)</a:t>
            </a:r>
          </a:p>
          <a:p>
            <a:endParaRPr lang="en-US" dirty="0"/>
          </a:p>
          <a:p>
            <a:r>
              <a:rPr lang="en-US" dirty="0"/>
              <a:t>Joshua</a:t>
            </a:r>
          </a:p>
          <a:p>
            <a:pPr lvl="1"/>
            <a:r>
              <a:rPr lang="en-US" dirty="0"/>
              <a:t>Conceived a three-part strategy</a:t>
            </a:r>
          </a:p>
          <a:p>
            <a:pPr lvl="1"/>
            <a:r>
              <a:rPr lang="en-US" dirty="0"/>
              <a:t>Central </a:t>
            </a:r>
            <a:r>
              <a:rPr lang="en-US" dirty="0">
                <a:sym typeface="Wingdings" panose="05000000000000000000" pitchFamily="2" charset="2"/>
              </a:rPr>
              <a:t> Southern  Northern regions</a:t>
            </a:r>
            <a:endParaRPr lang="en-US" dirty="0"/>
          </a:p>
          <a:p>
            <a:pPr lvl="1"/>
            <a:r>
              <a:rPr lang="en-US" dirty="0"/>
              <a:t>Divide and conquer…couldn’t join forces against Israel</a:t>
            </a:r>
          </a:p>
          <a:p>
            <a:pPr lvl="0"/>
            <a:endParaRPr lang="en-US" dirty="0"/>
          </a:p>
          <a:p>
            <a:pPr lvl="0"/>
            <a:r>
              <a:rPr lang="en-US" dirty="0"/>
              <a:t>Israelites were fierce fighters…raised in desert</a:t>
            </a:r>
          </a:p>
          <a:p>
            <a:endParaRPr lang="en-US" dirty="0"/>
          </a:p>
        </p:txBody>
      </p:sp>
      <p:sp>
        <p:nvSpPr>
          <p:cNvPr id="4" name="Header Placeholder 3"/>
          <p:cNvSpPr>
            <a:spLocks noGrp="1"/>
          </p:cNvSpPr>
          <p:nvPr>
            <p:ph type="hdr" sz="quarter" idx="10"/>
          </p:nvPr>
        </p:nvSpPr>
        <p:spPr/>
        <p:txBody>
          <a:bodyPr/>
          <a:lstStyle/>
          <a:p>
            <a:r>
              <a:rPr lang="en-US"/>
              <a:t>Periods 5 &amp; 6 Conquest &amp; Judges</a:t>
            </a:r>
            <a:endParaRPr lang="en-US" dirty="0"/>
          </a:p>
        </p:txBody>
      </p:sp>
      <p:sp>
        <p:nvSpPr>
          <p:cNvPr id="5" name="Slide Number Placeholder 4"/>
          <p:cNvSpPr>
            <a:spLocks noGrp="1"/>
          </p:cNvSpPr>
          <p:nvPr>
            <p:ph type="sldNum" sz="quarter" idx="11"/>
          </p:nvPr>
        </p:nvSpPr>
        <p:spPr/>
        <p:txBody>
          <a:bodyPr/>
          <a:lstStyle/>
          <a:p>
            <a:fld id="{CA5D3BF3-D352-46FC-8343-31F56E6730EA}" type="slidenum">
              <a:rPr lang="en-US" smtClean="0"/>
              <a:pPr/>
              <a:t>196</a:t>
            </a:fld>
            <a:endParaRPr lang="en-US" dirty="0"/>
          </a:p>
        </p:txBody>
      </p:sp>
      <p:sp>
        <p:nvSpPr>
          <p:cNvPr id="9" name="Slide Image Placeholder 8"/>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194322738"/>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normAutofit/>
          </a:bodyPr>
          <a:lstStyle/>
          <a:p>
            <a:pPr>
              <a:buNone/>
            </a:pPr>
            <a:r>
              <a:rPr lang="en-US" u="sng" cap="all" dirty="0"/>
              <a:t>Central Campaign (Josh. 5:13-8:35)</a:t>
            </a:r>
          </a:p>
          <a:p>
            <a:r>
              <a:rPr lang="en-US" b="1" dirty="0"/>
              <a:t> </a:t>
            </a:r>
          </a:p>
          <a:p>
            <a:r>
              <a:rPr lang="en-US" b="1" dirty="0"/>
              <a:t>Jericho: great walled city.</a:t>
            </a:r>
          </a:p>
          <a:p>
            <a:pPr lvl="1"/>
            <a:r>
              <a:rPr lang="en-US" u="sng" dirty="0"/>
              <a:t>Rahab: prostitute who placed her faith </a:t>
            </a:r>
            <a:r>
              <a:rPr lang="en-US" dirty="0"/>
              <a:t>in the God of Israel.</a:t>
            </a:r>
          </a:p>
          <a:p>
            <a:pPr lvl="1"/>
            <a:r>
              <a:rPr lang="en-US" u="sng" dirty="0"/>
              <a:t>Marched around Jericho for six days-blowing </a:t>
            </a:r>
            <a:r>
              <a:rPr lang="en-US" dirty="0"/>
              <a:t>trumpets &amp; carrying the ark (psych-out?)</a:t>
            </a:r>
          </a:p>
          <a:p>
            <a:pPr lvl="1"/>
            <a:r>
              <a:rPr lang="en-US" u="sng" dirty="0"/>
              <a:t>Seventh day</a:t>
            </a:r>
            <a:r>
              <a:rPr lang="en-US" dirty="0"/>
              <a:t>: 7 times—then </a:t>
            </a:r>
            <a:r>
              <a:rPr lang="en-US" u="sng" dirty="0"/>
              <a:t>shout</a:t>
            </a:r>
            <a:r>
              <a:rPr lang="en-US" dirty="0"/>
              <a:t>!</a:t>
            </a:r>
          </a:p>
          <a:p>
            <a:pPr lvl="1"/>
            <a:r>
              <a:rPr lang="en-US" dirty="0"/>
              <a:t>Contrary to Gods’ command, </a:t>
            </a:r>
            <a:r>
              <a:rPr lang="en-US" u="sng" dirty="0" err="1"/>
              <a:t>Achan</a:t>
            </a:r>
            <a:r>
              <a:rPr lang="en-US" u="sng" dirty="0"/>
              <a:t> took a Babylonian garment</a:t>
            </a:r>
            <a:r>
              <a:rPr lang="en-US" dirty="0"/>
              <a:t>, 200 shekels of silver, a wedge of gold and hid them in his tent</a:t>
            </a:r>
          </a:p>
          <a:p>
            <a:endParaRPr lang="en-US" b="1" dirty="0"/>
          </a:p>
          <a:p>
            <a:r>
              <a:rPr lang="en-US" b="1" dirty="0"/>
              <a:t>City of Ai</a:t>
            </a:r>
          </a:p>
          <a:p>
            <a:pPr lvl="1"/>
            <a:r>
              <a:rPr lang="en-US" u="sng" dirty="0"/>
              <a:t>Israel was chased away</a:t>
            </a:r>
            <a:r>
              <a:rPr lang="en-US" dirty="0"/>
              <a:t>, some were killed, the nation was shamed.</a:t>
            </a:r>
          </a:p>
          <a:p>
            <a:pPr lvl="1"/>
            <a:r>
              <a:rPr lang="en-US" dirty="0" err="1"/>
              <a:t>Achan’s</a:t>
            </a:r>
            <a:r>
              <a:rPr lang="en-US" dirty="0"/>
              <a:t> sin was revealed by God and he was stoned.</a:t>
            </a:r>
          </a:p>
          <a:p>
            <a:pPr lvl="1"/>
            <a:r>
              <a:rPr lang="en-US" u="sng" dirty="0"/>
              <a:t>Ai was subsequently destroyed</a:t>
            </a:r>
            <a:r>
              <a:rPr lang="en-US" dirty="0"/>
              <a:t>.</a:t>
            </a:r>
          </a:p>
          <a:p>
            <a:pPr>
              <a:buNone/>
            </a:pPr>
            <a:endParaRPr lang="en-US" u="sng" cap="all" dirty="0"/>
          </a:p>
        </p:txBody>
      </p:sp>
      <p:sp>
        <p:nvSpPr>
          <p:cNvPr id="4" name="Header Placeholder 3"/>
          <p:cNvSpPr>
            <a:spLocks noGrp="1"/>
          </p:cNvSpPr>
          <p:nvPr>
            <p:ph type="hdr" sz="quarter" idx="10"/>
          </p:nvPr>
        </p:nvSpPr>
        <p:spPr/>
        <p:txBody>
          <a:bodyPr/>
          <a:lstStyle/>
          <a:p>
            <a:r>
              <a:rPr lang="en-US"/>
              <a:t>Periods 5 &amp; 6 Conquest &amp; Judges</a:t>
            </a:r>
            <a:endParaRPr lang="en-US" dirty="0"/>
          </a:p>
        </p:txBody>
      </p:sp>
      <p:sp>
        <p:nvSpPr>
          <p:cNvPr id="5" name="Slide Number Placeholder 4"/>
          <p:cNvSpPr>
            <a:spLocks noGrp="1"/>
          </p:cNvSpPr>
          <p:nvPr>
            <p:ph type="sldNum" sz="quarter" idx="11"/>
          </p:nvPr>
        </p:nvSpPr>
        <p:spPr/>
        <p:txBody>
          <a:bodyPr/>
          <a:lstStyle/>
          <a:p>
            <a:fld id="{CA5D3BF3-D352-46FC-8343-31F56E6730EA}" type="slidenum">
              <a:rPr lang="en-US" smtClean="0"/>
              <a:pPr/>
              <a:t>197</a:t>
            </a:fld>
            <a:endParaRPr lang="en-US" dirty="0"/>
          </a:p>
        </p:txBody>
      </p:sp>
    </p:spTree>
    <p:extLst>
      <p:ext uri="{BB962C8B-B14F-4D97-AF65-F5344CB8AC3E}">
        <p14:creationId xmlns:p14="http://schemas.microsoft.com/office/powerpoint/2010/main" val="1168185559"/>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US" dirty="0"/>
              <a:t>SOUTHERN CAMPAIGN (Josh. 9:1—10:43))</a:t>
            </a:r>
          </a:p>
          <a:p>
            <a:r>
              <a:rPr lang="en-US" dirty="0"/>
              <a:t>City of Gibeon.</a:t>
            </a:r>
          </a:p>
          <a:p>
            <a:pPr lvl="1"/>
            <a:r>
              <a:rPr lang="en-US" dirty="0"/>
              <a:t>Gibeonites, in disguise, trick Joshua into making a peace treaty—meal eaten together.</a:t>
            </a:r>
          </a:p>
          <a:p>
            <a:pPr lvl="1"/>
            <a:r>
              <a:rPr lang="en-US" dirty="0"/>
              <a:t>Gibeonites heard of the Israelite’s victories and pretended to be ambassadors from a far country in order to make a peace treaty with the Israelites (9:4-15).</a:t>
            </a:r>
          </a:p>
          <a:p>
            <a:pPr lvl="1"/>
            <a:r>
              <a:rPr lang="en-US" dirty="0"/>
              <a:t>Joshua did not consult God beforehand.</a:t>
            </a:r>
          </a:p>
          <a:p>
            <a:pPr lvl="1"/>
            <a:r>
              <a:rPr lang="en-US" dirty="0"/>
              <a:t>Joshua made a treaty (oath) with them.</a:t>
            </a:r>
          </a:p>
          <a:p>
            <a:pPr lvl="1"/>
            <a:r>
              <a:rPr lang="en-US" dirty="0"/>
              <a:t>Even after they realized they had been tricked they could not go back on their oath because of the Law (Lev. 5:4; 27:1, 28).</a:t>
            </a:r>
          </a:p>
          <a:p>
            <a:pPr lvl="1"/>
            <a:r>
              <a:rPr lang="en-US" dirty="0"/>
              <a:t>Gibeonites were allowed to live but were enslaved as woodcutters and water carriers.</a:t>
            </a:r>
          </a:p>
          <a:p>
            <a:r>
              <a:rPr lang="en-US" dirty="0"/>
              <a:t>Joshua defeats seven more southern cities (Gilgal, Gibeon, </a:t>
            </a:r>
            <a:r>
              <a:rPr lang="en-US" dirty="0" err="1"/>
              <a:t>Jarmuth</a:t>
            </a:r>
            <a:r>
              <a:rPr lang="en-US" dirty="0"/>
              <a:t>, </a:t>
            </a:r>
            <a:r>
              <a:rPr lang="en-US" dirty="0" err="1"/>
              <a:t>Azekah</a:t>
            </a:r>
            <a:r>
              <a:rPr lang="en-US" dirty="0"/>
              <a:t>, </a:t>
            </a:r>
            <a:r>
              <a:rPr lang="en-US" dirty="0" err="1"/>
              <a:t>Makkedah</a:t>
            </a:r>
            <a:r>
              <a:rPr lang="en-US" dirty="0"/>
              <a:t>, </a:t>
            </a:r>
            <a:r>
              <a:rPr lang="en-US" dirty="0" err="1"/>
              <a:t>Debir</a:t>
            </a:r>
            <a:r>
              <a:rPr lang="en-US" dirty="0"/>
              <a:t>, Hebron)</a:t>
            </a:r>
          </a:p>
          <a:p>
            <a:r>
              <a:rPr lang="en-US" dirty="0" err="1"/>
              <a:t>Adoni-Zedek</a:t>
            </a:r>
            <a:r>
              <a:rPr lang="en-US" dirty="0"/>
              <a:t>, king of Jerusalem hears of Israel’s victories at Ai and Jericho and attempts to form a coalition with four other nearby Amorite kings to resist Israel.</a:t>
            </a:r>
          </a:p>
          <a:p>
            <a:pPr lvl="1"/>
            <a:r>
              <a:rPr lang="en-US" dirty="0"/>
              <a:t>The five kings attack the Gibeonites because they had a treaty with Israel. </a:t>
            </a:r>
          </a:p>
          <a:p>
            <a:pPr lvl="1"/>
            <a:r>
              <a:rPr lang="en-US" dirty="0"/>
              <a:t>Joshua and his army march all night from Gilgal to Gibeon and defeat the Amorite armies with God’s help (large hailstones).</a:t>
            </a:r>
          </a:p>
          <a:p>
            <a:pPr lvl="1"/>
            <a:r>
              <a:rPr lang="en-US" dirty="0"/>
              <a:t>Joshua prayed that the sun would stand still so they could continue pursuing the escaping Amorites. </a:t>
            </a:r>
          </a:p>
          <a:p>
            <a:pPr lvl="1"/>
            <a:r>
              <a:rPr lang="en-US" dirty="0"/>
              <a:t>The sun remained in the middle of the sky about a full day.</a:t>
            </a:r>
          </a:p>
          <a:p>
            <a:pPr lvl="1"/>
            <a:r>
              <a:rPr lang="en-US" dirty="0"/>
              <a:t>Joshua finds and kills the five kings.</a:t>
            </a:r>
          </a:p>
          <a:p>
            <a:endParaRPr lang="en-US" dirty="0"/>
          </a:p>
        </p:txBody>
      </p:sp>
      <p:sp>
        <p:nvSpPr>
          <p:cNvPr id="4" name="Header Placeholder 3"/>
          <p:cNvSpPr>
            <a:spLocks noGrp="1"/>
          </p:cNvSpPr>
          <p:nvPr>
            <p:ph type="hdr" sz="quarter" idx="10"/>
          </p:nvPr>
        </p:nvSpPr>
        <p:spPr/>
        <p:txBody>
          <a:bodyPr/>
          <a:lstStyle/>
          <a:p>
            <a:r>
              <a:rPr lang="en-US"/>
              <a:t>Periods 5 &amp; 6 Conquest &amp; Judges</a:t>
            </a:r>
            <a:endParaRPr lang="en-US" dirty="0"/>
          </a:p>
        </p:txBody>
      </p:sp>
      <p:sp>
        <p:nvSpPr>
          <p:cNvPr id="5" name="Slide Number Placeholder 4"/>
          <p:cNvSpPr>
            <a:spLocks noGrp="1"/>
          </p:cNvSpPr>
          <p:nvPr>
            <p:ph type="sldNum" sz="quarter" idx="11"/>
          </p:nvPr>
        </p:nvSpPr>
        <p:spPr/>
        <p:txBody>
          <a:bodyPr/>
          <a:lstStyle/>
          <a:p>
            <a:fld id="{CA5D3BF3-D352-46FC-8343-31F56E6730EA}" type="slidenum">
              <a:rPr lang="en-US" smtClean="0"/>
              <a:pPr/>
              <a:t>198</a:t>
            </a:fld>
            <a:endParaRPr lang="en-US" dirty="0"/>
          </a:p>
        </p:txBody>
      </p:sp>
      <p:sp>
        <p:nvSpPr>
          <p:cNvPr id="13" name="Slide Image Placeholder 12"/>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1178977337"/>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US" dirty="0"/>
              <a:t>The Northern Campaign (Josh. 11:1-15)</a:t>
            </a:r>
          </a:p>
          <a:p>
            <a:r>
              <a:rPr lang="en-US" dirty="0"/>
              <a:t>Cities as far north as Sidon above Mount Hermon.</a:t>
            </a:r>
          </a:p>
          <a:p>
            <a:pPr lvl="1"/>
            <a:r>
              <a:rPr lang="en-US" dirty="0" err="1"/>
              <a:t>Jabin</a:t>
            </a:r>
            <a:r>
              <a:rPr lang="en-US" dirty="0"/>
              <a:t>, king of </a:t>
            </a:r>
            <a:r>
              <a:rPr lang="en-US" dirty="0" err="1"/>
              <a:t>Hazor</a:t>
            </a:r>
            <a:r>
              <a:rPr lang="en-US" dirty="0"/>
              <a:t> gathered the kings of </a:t>
            </a:r>
            <a:r>
              <a:rPr lang="en-US" dirty="0" err="1"/>
              <a:t>Madon</a:t>
            </a:r>
            <a:r>
              <a:rPr lang="en-US" dirty="0"/>
              <a:t>, </a:t>
            </a:r>
            <a:r>
              <a:rPr lang="en-US" dirty="0" err="1"/>
              <a:t>Shimron</a:t>
            </a:r>
            <a:r>
              <a:rPr lang="en-US" dirty="0"/>
              <a:t>, </a:t>
            </a:r>
            <a:r>
              <a:rPr lang="en-US" dirty="0" err="1"/>
              <a:t>Acshaph</a:t>
            </a:r>
            <a:r>
              <a:rPr lang="en-US" dirty="0"/>
              <a:t>, and other northern kings</a:t>
            </a:r>
          </a:p>
          <a:p>
            <a:pPr lvl="1"/>
            <a:r>
              <a:rPr lang="en-US" dirty="0"/>
              <a:t>They confronted the Israelites at the Waters of </a:t>
            </a:r>
            <a:r>
              <a:rPr lang="en-US" dirty="0" err="1"/>
              <a:t>Merom</a:t>
            </a:r>
            <a:endParaRPr lang="en-US" dirty="0"/>
          </a:p>
          <a:p>
            <a:pPr lvl="1"/>
            <a:r>
              <a:rPr lang="en-US" dirty="0"/>
              <a:t>Joshua, probably at night, hamstrung their horses and burned their chariots</a:t>
            </a:r>
          </a:p>
          <a:p>
            <a:pPr lvl="1"/>
            <a:r>
              <a:rPr lang="en-US" dirty="0"/>
              <a:t>Nothing was spared</a:t>
            </a:r>
          </a:p>
          <a:p>
            <a:r>
              <a:rPr lang="en-US" dirty="0"/>
              <a:t>Israel defeated almost most of the Canaanites—but not the </a:t>
            </a:r>
            <a:r>
              <a:rPr lang="en-US" dirty="0" err="1"/>
              <a:t>Jebusites</a:t>
            </a:r>
            <a:r>
              <a:rPr lang="en-US" dirty="0"/>
              <a:t>-- later plagued Israel for years (Josh. 15:63)</a:t>
            </a:r>
          </a:p>
          <a:p>
            <a:pPr lvl="1"/>
            <a:r>
              <a:rPr lang="en-US" dirty="0"/>
              <a:t>Joshua fulfilled “98%” of God’s commands to destroy/drive out ALL Canaanites</a:t>
            </a:r>
          </a:p>
        </p:txBody>
      </p:sp>
      <p:sp>
        <p:nvSpPr>
          <p:cNvPr id="4" name="Header Placeholder 3"/>
          <p:cNvSpPr>
            <a:spLocks noGrp="1"/>
          </p:cNvSpPr>
          <p:nvPr>
            <p:ph type="hdr" sz="quarter" idx="10"/>
          </p:nvPr>
        </p:nvSpPr>
        <p:spPr/>
        <p:txBody>
          <a:bodyPr/>
          <a:lstStyle/>
          <a:p>
            <a:r>
              <a:rPr lang="en-US"/>
              <a:t>Periods 5 &amp; 6 Conquest &amp; Judges</a:t>
            </a:r>
            <a:endParaRPr lang="en-US" dirty="0"/>
          </a:p>
        </p:txBody>
      </p:sp>
      <p:sp>
        <p:nvSpPr>
          <p:cNvPr id="5" name="Slide Number Placeholder 4"/>
          <p:cNvSpPr>
            <a:spLocks noGrp="1"/>
          </p:cNvSpPr>
          <p:nvPr>
            <p:ph type="sldNum" sz="quarter" idx="11"/>
          </p:nvPr>
        </p:nvSpPr>
        <p:spPr/>
        <p:txBody>
          <a:bodyPr/>
          <a:lstStyle/>
          <a:p>
            <a:fld id="{CA5D3BF3-D352-46FC-8343-31F56E6730EA}" type="slidenum">
              <a:rPr lang="en-US" smtClean="0"/>
              <a:pPr/>
              <a:t>199</a:t>
            </a:fld>
            <a:endParaRPr lang="en-US" dirty="0"/>
          </a:p>
        </p:txBody>
      </p:sp>
      <p:sp>
        <p:nvSpPr>
          <p:cNvPr id="8" name="Slide Image Placeholder 7"/>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4220097251"/>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643747-4F18-4CEE-B9DD-781E2F2EBDA0}" type="slidenum">
              <a:rPr lang="en-US" smtClean="0"/>
              <a:t>200</a:t>
            </a:fld>
            <a:endParaRPr lang="en-US"/>
          </a:p>
        </p:txBody>
      </p:sp>
    </p:spTree>
    <p:extLst>
      <p:ext uri="{BB962C8B-B14F-4D97-AF65-F5344CB8AC3E}">
        <p14:creationId xmlns:p14="http://schemas.microsoft.com/office/powerpoint/2010/main" val="4186999912"/>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2396613"/>
            <a:ext cx="5486400" cy="5604387"/>
          </a:xfrm>
        </p:spPr>
        <p:txBody>
          <a:bodyPr/>
          <a:lstStyle/>
          <a:p>
            <a:r>
              <a:rPr lang="en-US" dirty="0"/>
              <a:t>DIVIDING THE PROMISED LAND</a:t>
            </a:r>
          </a:p>
          <a:p>
            <a:r>
              <a:rPr lang="en-US" dirty="0"/>
              <a:t>Israel now controlled the land</a:t>
            </a:r>
          </a:p>
          <a:p>
            <a:pPr lvl="1"/>
            <a:r>
              <a:rPr lang="en-US" dirty="0"/>
              <a:t>After seven years of battle, Joshua left the mopping up to the tribes.</a:t>
            </a:r>
          </a:p>
          <a:p>
            <a:pPr lvl="1"/>
            <a:r>
              <a:rPr lang="en-US" dirty="0"/>
              <a:t>They did not finish the job of completely driving out all Canaanites. </a:t>
            </a:r>
          </a:p>
          <a:p>
            <a:pPr lvl="1"/>
            <a:r>
              <a:rPr lang="en-US" dirty="0"/>
              <a:t>Jerusalem still had Jebusites</a:t>
            </a:r>
          </a:p>
          <a:p>
            <a:endParaRPr lang="en-US" dirty="0"/>
          </a:p>
          <a:p>
            <a:r>
              <a:rPr lang="en-US" dirty="0"/>
              <a:t>East of Jordan</a:t>
            </a:r>
          </a:p>
          <a:p>
            <a:pPr lvl="1"/>
            <a:r>
              <a:rPr lang="en-US" dirty="0"/>
              <a:t>Reuben, Gad and Manasseh fulfilled their part of the bargain and now claimed the land east of the Jordan (Transjordan plateau)</a:t>
            </a:r>
          </a:p>
          <a:p>
            <a:pPr lvl="1"/>
            <a:r>
              <a:rPr lang="en-US" dirty="0"/>
              <a:t>Manasseh-great portion </a:t>
            </a:r>
            <a:r>
              <a:rPr lang="en-US" dirty="0">
                <a:sym typeface="Wingdings"/>
              </a:rPr>
              <a:t></a:t>
            </a:r>
            <a:r>
              <a:rPr lang="en-US" dirty="0"/>
              <a:t>split</a:t>
            </a:r>
          </a:p>
          <a:p>
            <a:endParaRPr lang="en-US" dirty="0"/>
          </a:p>
          <a:p>
            <a:r>
              <a:rPr lang="en-US" dirty="0"/>
              <a:t>North-western region</a:t>
            </a:r>
          </a:p>
          <a:p>
            <a:pPr lvl="1"/>
            <a:r>
              <a:rPr lang="en-US" dirty="0"/>
              <a:t>Issachar, Asher, Naphtali, Zebulun</a:t>
            </a:r>
          </a:p>
          <a:p>
            <a:endParaRPr lang="en-US" dirty="0"/>
          </a:p>
          <a:p>
            <a:r>
              <a:rPr lang="en-US" dirty="0"/>
              <a:t>Central</a:t>
            </a:r>
          </a:p>
          <a:p>
            <a:pPr lvl="1"/>
            <a:r>
              <a:rPr lang="en-US" dirty="0"/>
              <a:t>Ephraim, Dan</a:t>
            </a:r>
          </a:p>
          <a:p>
            <a:endParaRPr lang="en-US" dirty="0"/>
          </a:p>
          <a:p>
            <a:r>
              <a:rPr lang="en-US" dirty="0"/>
              <a:t>Southern</a:t>
            </a:r>
          </a:p>
          <a:p>
            <a:pPr lvl="1"/>
            <a:r>
              <a:rPr lang="en-US" dirty="0"/>
              <a:t>Benjamin (Jerusalem), Judah (Bethlehem), Simeon (within the territory Judah)</a:t>
            </a:r>
          </a:p>
          <a:p>
            <a:endParaRPr lang="en-US" dirty="0"/>
          </a:p>
          <a:p>
            <a:r>
              <a:rPr lang="en-US" dirty="0"/>
              <a:t>All regions</a:t>
            </a:r>
          </a:p>
          <a:p>
            <a:pPr lvl="1"/>
            <a:r>
              <a:rPr lang="en-US" dirty="0"/>
              <a:t>Tribe of Levi (priests who lived in cities)</a:t>
            </a:r>
          </a:p>
          <a:p>
            <a:endParaRPr lang="en-US" dirty="0"/>
          </a:p>
        </p:txBody>
      </p:sp>
      <p:sp>
        <p:nvSpPr>
          <p:cNvPr id="4" name="Slide Number Placeholder 3"/>
          <p:cNvSpPr>
            <a:spLocks noGrp="1"/>
          </p:cNvSpPr>
          <p:nvPr>
            <p:ph type="sldNum" sz="quarter" idx="10"/>
          </p:nvPr>
        </p:nvSpPr>
        <p:spPr/>
        <p:txBody>
          <a:bodyPr/>
          <a:lstStyle/>
          <a:p>
            <a:fld id="{8E1E2D8D-2E7B-4A5A-A792-D2AF154FE9FD}" type="slidenum">
              <a:rPr lang="en-US" smtClean="0"/>
              <a:pPr/>
              <a:t>201</a:t>
            </a:fld>
            <a:endParaRPr lang="en-US"/>
          </a:p>
        </p:txBody>
      </p:sp>
      <p:sp>
        <p:nvSpPr>
          <p:cNvPr id="5" name="Header Placeholder 4"/>
          <p:cNvSpPr>
            <a:spLocks noGrp="1"/>
          </p:cNvSpPr>
          <p:nvPr>
            <p:ph type="hdr" sz="quarter" idx="11"/>
          </p:nvPr>
        </p:nvSpPr>
        <p:spPr/>
        <p:txBody>
          <a:bodyPr/>
          <a:lstStyle/>
          <a:p>
            <a:r>
              <a:rPr lang="en-US"/>
              <a:t>Periods 5 &amp; 6 Conquest &amp; Judges</a:t>
            </a:r>
            <a:endParaRPr lang="en-US" dirty="0"/>
          </a:p>
        </p:txBody>
      </p:sp>
      <p:sp>
        <p:nvSpPr>
          <p:cNvPr id="9" name="Slide Image Placeholder 8"/>
          <p:cNvSpPr>
            <a:spLocks noGrp="1" noRot="1" noChangeAspect="1"/>
          </p:cNvSpPr>
          <p:nvPr>
            <p:ph type="sldImg"/>
          </p:nvPr>
        </p:nvSpPr>
        <p:spPr>
          <a:xfrm>
            <a:off x="1668463" y="641350"/>
            <a:ext cx="2998787" cy="1687513"/>
          </a:xfrm>
        </p:spPr>
      </p:sp>
    </p:spTree>
    <p:extLst>
      <p:ext uri="{BB962C8B-B14F-4D97-AF65-F5344CB8AC3E}">
        <p14:creationId xmlns:p14="http://schemas.microsoft.com/office/powerpoint/2010/main" val="2343590485"/>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fontScale="92500" lnSpcReduction="20000"/>
          </a:bodyPr>
          <a:lstStyle/>
          <a:p>
            <a:r>
              <a:rPr lang="en-US" dirty="0"/>
              <a:t>Geography is similar to California</a:t>
            </a:r>
          </a:p>
          <a:p>
            <a:pPr lvl="1"/>
            <a:r>
              <a:rPr lang="en-US" dirty="0"/>
              <a:t>Coastal </a:t>
            </a:r>
            <a:r>
              <a:rPr lang="en-US" dirty="0" err="1"/>
              <a:t>plains</a:t>
            </a:r>
            <a:r>
              <a:rPr lang="en-US" dirty="0" err="1">
                <a:sym typeface="Wingdings"/>
              </a:rPr>
              <a:t></a:t>
            </a:r>
            <a:r>
              <a:rPr lang="en-US" dirty="0" err="1"/>
              <a:t>Beach</a:t>
            </a:r>
            <a:r>
              <a:rPr lang="en-US" dirty="0"/>
              <a:t> coast</a:t>
            </a:r>
          </a:p>
          <a:p>
            <a:pPr lvl="1"/>
            <a:r>
              <a:rPr lang="en-US" dirty="0"/>
              <a:t>Central mountains like Santa Cruz mountains/Highway 17.</a:t>
            </a:r>
          </a:p>
          <a:p>
            <a:pPr lvl="1"/>
            <a:r>
              <a:rPr lang="en-US" dirty="0"/>
              <a:t>Jordon </a:t>
            </a:r>
            <a:r>
              <a:rPr lang="en-US" dirty="0" err="1"/>
              <a:t>rift</a:t>
            </a:r>
            <a:r>
              <a:rPr lang="en-US" dirty="0" err="1">
                <a:sym typeface="Wingdings"/>
              </a:rPr>
              <a:t></a:t>
            </a:r>
            <a:r>
              <a:rPr lang="en-US" dirty="0" err="1"/>
              <a:t>San</a:t>
            </a:r>
            <a:r>
              <a:rPr lang="en-US" dirty="0"/>
              <a:t> Joaquin Valley</a:t>
            </a:r>
          </a:p>
          <a:p>
            <a:pPr lvl="1"/>
            <a:r>
              <a:rPr lang="en-US" dirty="0"/>
              <a:t>Transjordan </a:t>
            </a:r>
            <a:r>
              <a:rPr lang="en-US" dirty="0" err="1"/>
              <a:t>plateau</a:t>
            </a:r>
            <a:r>
              <a:rPr lang="en-US" dirty="0" err="1">
                <a:sym typeface="Wingdings"/>
              </a:rPr>
              <a:t></a:t>
            </a:r>
            <a:r>
              <a:rPr lang="en-US" dirty="0" err="1"/>
              <a:t>Sierra</a:t>
            </a:r>
            <a:r>
              <a:rPr lang="en-US" dirty="0"/>
              <a:t> Mountains</a:t>
            </a:r>
          </a:p>
          <a:p>
            <a:pPr lvl="1"/>
            <a:endParaRPr lang="en-US" dirty="0"/>
          </a:p>
          <a:p>
            <a:pPr>
              <a:buNone/>
            </a:pPr>
            <a:r>
              <a:rPr lang="en-US" dirty="0"/>
              <a:t>1: Coastal plain: Philistines, chariots.</a:t>
            </a:r>
            <a:r>
              <a:rPr lang="en-US" dirty="0">
                <a:sym typeface="Wingdings"/>
              </a:rPr>
              <a:t></a:t>
            </a:r>
            <a:r>
              <a:rPr lang="en-US" dirty="0"/>
              <a:t> Deborah defeated them, chariots get stuck in mud.</a:t>
            </a:r>
          </a:p>
          <a:p>
            <a:pPr lvl="1"/>
            <a:r>
              <a:rPr lang="en-US" dirty="0"/>
              <a:t>Central mountains:</a:t>
            </a:r>
          </a:p>
          <a:p>
            <a:pPr lvl="1"/>
            <a:r>
              <a:rPr lang="en-US" dirty="0"/>
              <a:t>West Bank (today).</a:t>
            </a:r>
          </a:p>
          <a:p>
            <a:pPr lvl="1"/>
            <a:r>
              <a:rPr lang="en-US" dirty="0"/>
              <a:t>7,000 feet.</a:t>
            </a:r>
          </a:p>
          <a:p>
            <a:pPr lvl="1"/>
            <a:r>
              <a:rPr lang="en-US" dirty="0"/>
              <a:t>Dry, arid </a:t>
            </a:r>
            <a:r>
              <a:rPr lang="en-US" dirty="0">
                <a:sym typeface="Wingdings"/>
              </a:rPr>
              <a:t></a:t>
            </a:r>
            <a:r>
              <a:rPr lang="en-US" dirty="0"/>
              <a:t>rock mulching.</a:t>
            </a:r>
          </a:p>
          <a:p>
            <a:pPr>
              <a:buNone/>
            </a:pPr>
            <a:r>
              <a:rPr lang="en-US" dirty="0"/>
              <a:t>2: Central Mountains</a:t>
            </a:r>
          </a:p>
          <a:p>
            <a:pPr lvl="1"/>
            <a:r>
              <a:rPr lang="en-US" dirty="0"/>
              <a:t>Today’s West Bank</a:t>
            </a:r>
          </a:p>
          <a:p>
            <a:pPr lvl="1"/>
            <a:r>
              <a:rPr lang="en-US" dirty="0"/>
              <a:t>Southern region low rainfall—difficult to produce vegetation—used rock mulching, spreading rocks over ground to retain moisture.</a:t>
            </a:r>
          </a:p>
          <a:p>
            <a:pPr>
              <a:buNone/>
            </a:pPr>
            <a:r>
              <a:rPr lang="en-US" dirty="0"/>
              <a:t>3: Jordan rift:</a:t>
            </a:r>
          </a:p>
          <a:p>
            <a:pPr lvl="1"/>
            <a:r>
              <a:rPr lang="en-US" dirty="0"/>
              <a:t>-1,290 feet below sea level.</a:t>
            </a:r>
          </a:p>
          <a:p>
            <a:pPr lvl="1"/>
            <a:r>
              <a:rPr lang="en-US" dirty="0"/>
              <a:t>Sudden changes in weather.</a:t>
            </a:r>
          </a:p>
          <a:p>
            <a:pPr lvl="1"/>
            <a:r>
              <a:rPr lang="en-US" dirty="0"/>
              <a:t>Earthquakes.</a:t>
            </a:r>
          </a:p>
          <a:p>
            <a:pPr>
              <a:buNone/>
            </a:pPr>
            <a:r>
              <a:rPr lang="en-US" dirty="0"/>
              <a:t>4: Transjordan plateau:</a:t>
            </a:r>
          </a:p>
          <a:p>
            <a:pPr lvl="1"/>
            <a:r>
              <a:rPr lang="en-US" dirty="0"/>
              <a:t>5,000 ft above sea level</a:t>
            </a:r>
          </a:p>
          <a:p>
            <a:pPr lvl="1"/>
            <a:r>
              <a:rPr lang="en-US" dirty="0"/>
              <a:t>Abundant rivers and streams </a:t>
            </a:r>
          </a:p>
          <a:p>
            <a:pPr lvl="1"/>
            <a:r>
              <a:rPr lang="en-US" dirty="0"/>
              <a:t>Abundant vegetation. </a:t>
            </a:r>
          </a:p>
          <a:p>
            <a:pPr lvl="1"/>
            <a:r>
              <a:rPr lang="en-US" dirty="0"/>
              <a:t>For the Israelites, it was a source of wheat and one of the best regions for raising cattle.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1E2D8D-2E7B-4A5A-A792-D2AF154FE9FD}" type="slidenum">
              <a:rPr kumimoji="0" lang="en-US" sz="16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Part 6: Conquest &amp; Judges Periods</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Slide Image Placeholder 8"/>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474852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t>2</a:t>
            </a:fld>
            <a:endParaRPr lang="en-US"/>
          </a:p>
        </p:txBody>
      </p:sp>
    </p:spTree>
    <p:extLst>
      <p:ext uri="{BB962C8B-B14F-4D97-AF65-F5344CB8AC3E}">
        <p14:creationId xmlns:p14="http://schemas.microsoft.com/office/powerpoint/2010/main" val="12961223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US" dirty="0"/>
              <a:t>Seven Great Reasons to Study the Old Testament</a:t>
            </a:r>
          </a:p>
          <a:p>
            <a:pPr marL="0" indent="0">
              <a:buNone/>
            </a:pPr>
            <a:endParaRPr lang="en-US" dirty="0"/>
          </a:p>
          <a:p>
            <a:r>
              <a:rPr lang="en-US" dirty="0"/>
              <a:t>1. The Bible is incomplete without the Old Testament</a:t>
            </a:r>
          </a:p>
          <a:p>
            <a:pPr lvl="1"/>
            <a:r>
              <a:rPr lang="en-US" dirty="0"/>
              <a:t>Creation?</a:t>
            </a:r>
          </a:p>
          <a:p>
            <a:pPr lvl="1"/>
            <a:r>
              <a:rPr lang="en-US" dirty="0"/>
              <a:t>Where did sin come from?</a:t>
            </a:r>
          </a:p>
          <a:p>
            <a:pPr lvl="1"/>
            <a:r>
              <a:rPr lang="en-US" dirty="0"/>
              <a:t>Why did Jesus have to die?</a:t>
            </a:r>
          </a:p>
          <a:p>
            <a:pPr lvl="1"/>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pPr/>
              <a:t>20</a:t>
            </a:fld>
            <a:endParaRPr lang="en-US"/>
          </a:p>
        </p:txBody>
      </p:sp>
      <p:sp>
        <p:nvSpPr>
          <p:cNvPr id="7" name="Slide Image Placeholder 6">
            <a:extLst>
              <a:ext uri="{FF2B5EF4-FFF2-40B4-BE49-F238E27FC236}">
                <a16:creationId xmlns:a16="http://schemas.microsoft.com/office/drawing/2014/main" id="{F53AA8FF-5F3B-45EB-BFB2-CF17F1BB3035}"/>
              </a:ext>
            </a:extLst>
          </p:cNvPr>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2078315817"/>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Quick Look at the Period</a:t>
            </a:r>
          </a:p>
          <a:p>
            <a:pPr lvl="1"/>
            <a:r>
              <a:rPr lang="en-US" dirty="0"/>
              <a:t>This period is from the tribal allocations of the Promised Land to the time of Samuel the prophet (1375-1050 B.C.)</a:t>
            </a:r>
          </a:p>
          <a:p>
            <a:pPr lvl="1"/>
            <a:r>
              <a:rPr lang="en-US" dirty="0"/>
              <a:t>Key people include the Judges of Israel and Ruth</a:t>
            </a:r>
          </a:p>
          <a:p>
            <a:pPr lvl="1"/>
            <a:r>
              <a:rPr lang="en-US" dirty="0"/>
              <a:t>Key Scripture are the books of Judges and Ruth</a:t>
            </a:r>
          </a:p>
          <a:p>
            <a:pPr lvl="1"/>
            <a:r>
              <a:rPr lang="en-US" dirty="0"/>
              <a:t>Major events include Israel’s six cycles of apostasy</a:t>
            </a:r>
          </a:p>
          <a:p>
            <a:pPr lvl="1"/>
            <a:endParaRPr lang="en-US" dirty="0"/>
          </a:p>
          <a:p>
            <a:pPr lvl="1"/>
            <a:endParaRPr lang="en-US" dirty="0"/>
          </a:p>
          <a:p>
            <a:pPr lvl="1"/>
            <a:endParaRPr lang="en-US" dirty="0"/>
          </a:p>
          <a:p>
            <a:r>
              <a:rPr lang="en-US" dirty="0">
                <a:solidFill>
                  <a:schemeClr val="bg1">
                    <a:lumMod val="50000"/>
                  </a:schemeClr>
                </a:solidFill>
              </a:rPr>
              <a:t>(~) tilde</a:t>
            </a:r>
          </a:p>
          <a:p>
            <a:pPr lvl="1"/>
            <a:endParaRPr lang="en-US" dirty="0"/>
          </a:p>
        </p:txBody>
      </p:sp>
      <p:sp>
        <p:nvSpPr>
          <p:cNvPr id="4" name="Slide Number Placeholder 3"/>
          <p:cNvSpPr>
            <a:spLocks noGrp="1"/>
          </p:cNvSpPr>
          <p:nvPr>
            <p:ph type="sldNum" sz="quarter" idx="10"/>
          </p:nvPr>
        </p:nvSpPr>
        <p:spPr/>
        <p:txBody>
          <a:bodyPr/>
          <a:lstStyle/>
          <a:p>
            <a:fld id="{8E1E2D8D-2E7B-4A5A-A792-D2AF154FE9FD}" type="slidenum">
              <a:rPr lang="en-US" smtClean="0"/>
              <a:pPr/>
              <a:t>203</a:t>
            </a:fld>
            <a:endParaRPr lang="en-US"/>
          </a:p>
        </p:txBody>
      </p:sp>
      <p:sp>
        <p:nvSpPr>
          <p:cNvPr id="5" name="Header Placeholder 4"/>
          <p:cNvSpPr>
            <a:spLocks noGrp="1"/>
          </p:cNvSpPr>
          <p:nvPr>
            <p:ph type="hdr" sz="quarter" idx="11"/>
          </p:nvPr>
        </p:nvSpPr>
        <p:spPr/>
        <p:txBody>
          <a:bodyPr/>
          <a:lstStyle/>
          <a:p>
            <a:r>
              <a:rPr lang="en-US"/>
              <a:t>Periods 5 &amp; 6 Conquest &amp; Judges</a:t>
            </a:r>
          </a:p>
        </p:txBody>
      </p:sp>
      <p:sp>
        <p:nvSpPr>
          <p:cNvPr id="9" name="Slide Image Placeholder 8"/>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3615531267"/>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643747-4F18-4CEE-B9DD-781E2F2EBDA0}" type="slidenum">
              <a:rPr lang="en-US" smtClean="0"/>
              <a:t>204</a:t>
            </a:fld>
            <a:endParaRPr lang="en-US"/>
          </a:p>
        </p:txBody>
      </p:sp>
    </p:spTree>
    <p:extLst>
      <p:ext uri="{BB962C8B-B14F-4D97-AF65-F5344CB8AC3E}">
        <p14:creationId xmlns:p14="http://schemas.microsoft.com/office/powerpoint/2010/main" val="520831699"/>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i="1"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“After that whole generation had been gathered to their ancestors, another generation grew up </a:t>
            </a:r>
            <a:r>
              <a:rPr lang="en-US" sz="1800" i="1" u="sng"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who knew neither the LORD nor what he had done for Israel.” </a:t>
            </a:r>
            <a:endParaRPr lang="en-US" sz="1800" i="1"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p>
            <a:endParaRPr lang="en-US" dirty="0"/>
          </a:p>
          <a:p>
            <a:endParaRPr lang="en-US" dirty="0"/>
          </a:p>
          <a:p>
            <a:pPr lvl="1"/>
            <a:r>
              <a:rPr lang="en-US" dirty="0"/>
              <a:t>Q: Where do children today learn about God?</a:t>
            </a:r>
          </a:p>
          <a:p>
            <a:endParaRPr lang="en-US" dirty="0"/>
          </a:p>
        </p:txBody>
      </p:sp>
      <p:sp>
        <p:nvSpPr>
          <p:cNvPr id="4" name="Header Placeholder 3"/>
          <p:cNvSpPr>
            <a:spLocks noGrp="1"/>
          </p:cNvSpPr>
          <p:nvPr>
            <p:ph type="hdr" sz="quarter" idx="10"/>
          </p:nvPr>
        </p:nvSpPr>
        <p:spPr/>
        <p:txBody>
          <a:bodyPr/>
          <a:lstStyle/>
          <a:p>
            <a:r>
              <a:rPr lang="en-US"/>
              <a:t>Periods 5 &amp; 6 Conquest &amp; Judges</a:t>
            </a:r>
            <a:endParaRPr lang="en-US" dirty="0"/>
          </a:p>
        </p:txBody>
      </p:sp>
      <p:sp>
        <p:nvSpPr>
          <p:cNvPr id="5" name="Slide Number Placeholder 4"/>
          <p:cNvSpPr>
            <a:spLocks noGrp="1"/>
          </p:cNvSpPr>
          <p:nvPr>
            <p:ph type="sldNum" sz="quarter" idx="11"/>
          </p:nvPr>
        </p:nvSpPr>
        <p:spPr/>
        <p:txBody>
          <a:bodyPr/>
          <a:lstStyle/>
          <a:p>
            <a:fld id="{CA5D3BF3-D352-46FC-8343-31F56E6730EA}" type="slidenum">
              <a:rPr lang="en-US" smtClean="0"/>
              <a:pPr/>
              <a:t>205</a:t>
            </a:fld>
            <a:endParaRPr lang="en-US" dirty="0"/>
          </a:p>
        </p:txBody>
      </p:sp>
      <p:sp>
        <p:nvSpPr>
          <p:cNvPr id="9" name="Slide Image Placeholder 8">
            <a:extLst>
              <a:ext uri="{FF2B5EF4-FFF2-40B4-BE49-F238E27FC236}">
                <a16:creationId xmlns:a16="http://schemas.microsoft.com/office/drawing/2014/main" id="{A7D001D1-31C6-40CD-B449-CAA74C81C990}"/>
              </a:ext>
            </a:extLst>
          </p:cNvPr>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420198238"/>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r>
              <a:rPr lang="en-US" dirty="0"/>
              <a:t>Question</a:t>
            </a:r>
          </a:p>
          <a:p>
            <a:pPr marL="28575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dirty="0">
                <a:solidFill>
                  <a:schemeClr val="bg1"/>
                </a:solidFill>
                <a:effectLst>
                  <a:outerShdw blurRad="38100" dist="38100" dir="2700000" algn="tl">
                    <a:srgbClr val="000000">
                      <a:alpha val="43137"/>
                    </a:srgbClr>
                  </a:outerShdw>
                </a:effectLst>
              </a:rPr>
              <a:t>Where do children today learn about the living God?</a:t>
            </a:r>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t>206</a:t>
            </a:fld>
            <a:endParaRPr lang="en-US"/>
          </a:p>
        </p:txBody>
      </p:sp>
    </p:spTree>
    <p:extLst>
      <p:ext uri="{BB962C8B-B14F-4D97-AF65-F5344CB8AC3E}">
        <p14:creationId xmlns:p14="http://schemas.microsoft.com/office/powerpoint/2010/main" val="1690832478"/>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643747-4F18-4CEE-B9DD-781E2F2EBDA0}" type="slidenum">
              <a:rPr lang="en-US" smtClean="0"/>
              <a:t>207</a:t>
            </a:fld>
            <a:endParaRPr lang="en-US"/>
          </a:p>
        </p:txBody>
      </p:sp>
    </p:spTree>
    <p:extLst>
      <p:ext uri="{BB962C8B-B14F-4D97-AF65-F5344CB8AC3E}">
        <p14:creationId xmlns:p14="http://schemas.microsoft.com/office/powerpoint/2010/main" val="1739190832"/>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r>
              <a:rPr lang="en-US" dirty="0"/>
              <a:t>Stage 1: Israel serves the Lord</a:t>
            </a:r>
          </a:p>
          <a:p>
            <a:r>
              <a:rPr lang="en-US" dirty="0"/>
              <a:t>Stage 2: Israel disobeys God and falls into idolatry</a:t>
            </a:r>
          </a:p>
          <a:p>
            <a:pPr lvl="1"/>
            <a:r>
              <a:rPr lang="en-US" u="sng" dirty="0"/>
              <a:t>Read Judges 3:7 </a:t>
            </a:r>
            <a:r>
              <a:rPr lang="en-US" dirty="0"/>
              <a:t>“The Israelites did evil in the eyes of the LORD; they forgot the LORD their God and served the Baals and the Asherahs.</a:t>
            </a:r>
          </a:p>
          <a:p>
            <a:pPr lvl="1"/>
            <a:r>
              <a:rPr lang="en-US" dirty="0"/>
              <a:t>Read </a:t>
            </a:r>
            <a:r>
              <a:rPr lang="en-US" u="sng" dirty="0"/>
              <a:t>Deut. 28:25</a:t>
            </a:r>
            <a:r>
              <a:rPr lang="en-US" dirty="0"/>
              <a:t>: God punished them according to the Mosaic Law—gave them over to other nations </a:t>
            </a:r>
          </a:p>
          <a:p>
            <a:r>
              <a:rPr lang="en-US" dirty="0"/>
              <a:t>Stage 3: Israel is enslaved</a:t>
            </a:r>
          </a:p>
          <a:p>
            <a:pPr lvl="1"/>
            <a:r>
              <a:rPr lang="en-US" u="sng" dirty="0"/>
              <a:t>Judges 3:8 </a:t>
            </a:r>
            <a:r>
              <a:rPr lang="en-US" dirty="0"/>
              <a:t>“The anger of the LORD burned against Israel so that he sold them into the hands of </a:t>
            </a:r>
            <a:r>
              <a:rPr lang="en-US" dirty="0" err="1"/>
              <a:t>Cushan-Rishathaim</a:t>
            </a:r>
            <a:r>
              <a:rPr lang="en-US" dirty="0"/>
              <a:t> king of Aram Naharaim, to whom the Israelites were subject for eight years.</a:t>
            </a:r>
          </a:p>
          <a:p>
            <a:r>
              <a:rPr lang="en-US" dirty="0"/>
              <a:t>Stage 4: Israel repents and cries out to the Lord</a:t>
            </a:r>
          </a:p>
          <a:p>
            <a:pPr lvl="1"/>
            <a:r>
              <a:rPr lang="en-US" u="sng" dirty="0"/>
              <a:t>Judges 3:9a </a:t>
            </a:r>
            <a:r>
              <a:rPr lang="en-US" dirty="0"/>
              <a:t>“But when they cried out to the LORD...</a:t>
            </a:r>
          </a:p>
          <a:p>
            <a:pPr lvl="1"/>
            <a:r>
              <a:rPr lang="en-US" u="sng" dirty="0"/>
              <a:t>Read Deut. 28:1 </a:t>
            </a:r>
            <a:r>
              <a:rPr lang="en-US" dirty="0"/>
              <a:t>If you fully obey the LORD your God and carefully follow all his commands I give you today, the LORD your God will set you </a:t>
            </a:r>
            <a:r>
              <a:rPr lang="en-US" u="sng" dirty="0"/>
              <a:t>high above all the nations on earth.</a:t>
            </a:r>
            <a:r>
              <a:rPr lang="en-US" dirty="0"/>
              <a:t> </a:t>
            </a:r>
            <a:endParaRPr lang="en-US" u="sng" dirty="0"/>
          </a:p>
          <a:p>
            <a:r>
              <a:rPr lang="en-US" dirty="0"/>
              <a:t>Stage 5: God raises up a Judge</a:t>
            </a:r>
          </a:p>
          <a:p>
            <a:pPr lvl="1"/>
            <a:r>
              <a:rPr lang="en-US" u="sng" dirty="0"/>
              <a:t>Judges 3:9b-10a </a:t>
            </a:r>
            <a:r>
              <a:rPr lang="en-US" dirty="0"/>
              <a:t>"...he raised up for them a deliverer, Othniel son of </a:t>
            </a:r>
            <a:r>
              <a:rPr lang="en-US" dirty="0" err="1"/>
              <a:t>Kenaz</a:t>
            </a:r>
            <a:r>
              <a:rPr lang="en-US" dirty="0"/>
              <a:t>, Caleb's younger brother, who saved them. The Spirit of the LORD came upon him, so that he became Israel's judge and went to war. </a:t>
            </a:r>
          </a:p>
          <a:p>
            <a:r>
              <a:rPr lang="en-US" dirty="0"/>
              <a:t>Stage 6: Israel is delivered</a:t>
            </a:r>
          </a:p>
          <a:p>
            <a:pPr lvl="1"/>
            <a:r>
              <a:rPr lang="en-US" u="sng" dirty="0"/>
              <a:t>Joshua 3:10b </a:t>
            </a:r>
            <a:r>
              <a:rPr lang="en-US" dirty="0"/>
              <a:t>"The LORD gave </a:t>
            </a:r>
            <a:r>
              <a:rPr lang="en-US" dirty="0" err="1"/>
              <a:t>Cushan-Rishathaim</a:t>
            </a:r>
            <a:r>
              <a:rPr lang="en-US" dirty="0"/>
              <a:t> king of Aram into the hands of Othniel, who overpowered him. </a:t>
            </a:r>
          </a:p>
          <a:p>
            <a:r>
              <a:rPr lang="en-US" dirty="0"/>
              <a:t>Back to Stage 1: Israel serves the Lord</a:t>
            </a:r>
          </a:p>
          <a:p>
            <a:pPr lvl="1"/>
            <a:r>
              <a:rPr lang="en-US" u="sng" dirty="0"/>
              <a:t>Judges 3:11 </a:t>
            </a:r>
            <a:r>
              <a:rPr lang="en-US" dirty="0"/>
              <a:t>“So the land had peace for forty years, until Othniel son of </a:t>
            </a:r>
            <a:r>
              <a:rPr lang="en-US" dirty="0" err="1"/>
              <a:t>Kenaz</a:t>
            </a:r>
            <a:r>
              <a:rPr lang="en-US" dirty="0"/>
              <a:t> died.”</a:t>
            </a:r>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t>208</a:t>
            </a:fld>
            <a:endParaRPr lang="en-US"/>
          </a:p>
        </p:txBody>
      </p:sp>
    </p:spTree>
    <p:extLst>
      <p:ext uri="{BB962C8B-B14F-4D97-AF65-F5344CB8AC3E}">
        <p14:creationId xmlns:p14="http://schemas.microsoft.com/office/powerpoint/2010/main" val="216446416"/>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643747-4F18-4CEE-B9DD-781E2F2EBDA0}" type="slidenum">
              <a:rPr lang="en-US" smtClean="0"/>
              <a:t>209</a:t>
            </a:fld>
            <a:endParaRPr lang="en-US"/>
          </a:p>
        </p:txBody>
      </p:sp>
    </p:spTree>
    <p:extLst>
      <p:ext uri="{BB962C8B-B14F-4D97-AF65-F5344CB8AC3E}">
        <p14:creationId xmlns:p14="http://schemas.microsoft.com/office/powerpoint/2010/main" val="1729803977"/>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normAutofit/>
          </a:bodyPr>
          <a:lstStyle/>
          <a:p>
            <a:r>
              <a:rPr lang="en-US" dirty="0"/>
              <a:t>Which of these two represent what a biblical judge was like?</a:t>
            </a:r>
          </a:p>
          <a:p>
            <a:r>
              <a:rPr lang="en-US" dirty="0"/>
              <a:t>Not like Judge Judy, except for Deborah</a:t>
            </a:r>
          </a:p>
          <a:p>
            <a:r>
              <a:rPr lang="en-US" dirty="0"/>
              <a:t>More like Rambo </a:t>
            </a:r>
            <a:r>
              <a:rPr lang="en-US" dirty="0">
                <a:sym typeface="Wingdings" panose="05000000000000000000" pitchFamily="2" charset="2"/>
              </a:rPr>
              <a:t> </a:t>
            </a:r>
            <a:r>
              <a:rPr lang="en-US" dirty="0"/>
              <a:t>Military</a:t>
            </a:r>
            <a:r>
              <a:rPr lang="en-US" baseline="0" dirty="0"/>
              <a:t> leaders</a:t>
            </a:r>
            <a:endParaRPr lang="en-US" dirty="0"/>
          </a:p>
          <a:p>
            <a:endParaRPr lang="en-US" dirty="0"/>
          </a:p>
        </p:txBody>
      </p:sp>
      <p:sp>
        <p:nvSpPr>
          <p:cNvPr id="4" name="Slide Number Placeholder 3"/>
          <p:cNvSpPr>
            <a:spLocks noGrp="1"/>
          </p:cNvSpPr>
          <p:nvPr>
            <p:ph type="sldNum" sz="quarter" idx="10"/>
          </p:nvPr>
        </p:nvSpPr>
        <p:spPr/>
        <p:txBody>
          <a:bodyPr/>
          <a:lstStyle/>
          <a:p>
            <a:fld id="{8E1E2D8D-2E7B-4A5A-A792-D2AF154FE9FD}" type="slidenum">
              <a:rPr lang="en-US" smtClean="0"/>
              <a:pPr/>
              <a:t>210</a:t>
            </a:fld>
            <a:endParaRPr lang="en-US"/>
          </a:p>
        </p:txBody>
      </p:sp>
      <p:sp>
        <p:nvSpPr>
          <p:cNvPr id="5" name="Header Placeholder 4"/>
          <p:cNvSpPr>
            <a:spLocks noGrp="1"/>
          </p:cNvSpPr>
          <p:nvPr>
            <p:ph type="hdr" sz="quarter" idx="11"/>
          </p:nvPr>
        </p:nvSpPr>
        <p:spPr/>
        <p:txBody>
          <a:bodyPr/>
          <a:lstStyle/>
          <a:p>
            <a:r>
              <a:rPr lang="en-US"/>
              <a:t>Periods 5 &amp; 6 Conquest &amp; Judges</a:t>
            </a:r>
            <a:endParaRPr lang="en-US" dirty="0"/>
          </a:p>
        </p:txBody>
      </p:sp>
    </p:spTree>
    <p:extLst>
      <p:ext uri="{BB962C8B-B14F-4D97-AF65-F5344CB8AC3E}">
        <p14:creationId xmlns:p14="http://schemas.microsoft.com/office/powerpoint/2010/main" val="473938902"/>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pPr lvl="0" fontAlgn="base"/>
            <a:r>
              <a:rPr lang="en-US" u="sng" dirty="0">
                <a:effectLst>
                  <a:glow>
                    <a:srgbClr val="000000"/>
                  </a:glow>
                  <a:outerShdw sx="0" sy="0">
                    <a:srgbClr val="000000"/>
                  </a:outerShdw>
                  <a:reflection stA="0" endPos="0" fadeDir="0" sx="0" sy="0"/>
                </a:effectLst>
              </a:rPr>
              <a:t>Cycle 1: Othniel</a:t>
            </a:r>
            <a:r>
              <a:rPr lang="en-US" dirty="0">
                <a:effectLst>
                  <a:glow>
                    <a:srgbClr val="000000"/>
                  </a:glow>
                  <a:outerShdw sx="0" sy="0">
                    <a:srgbClr val="000000"/>
                  </a:outerShdw>
                  <a:reflection stA="0" endPos="0" fadeDir="0" sx="0" sy="0"/>
                </a:effectLst>
              </a:rPr>
              <a:t> (Judges 3:7-11). </a:t>
            </a:r>
          </a:p>
          <a:p>
            <a:pPr lvl="1" fontAlgn="base"/>
            <a:r>
              <a:rPr lang="en-US" dirty="0">
                <a:effectLst>
                  <a:glow>
                    <a:srgbClr val="000000"/>
                  </a:glow>
                  <a:outerShdw sx="0" sy="0">
                    <a:srgbClr val="000000"/>
                  </a:outerShdw>
                  <a:reflection stA="0" endPos="0" fadeDir="0" sx="0" sy="0"/>
                </a:effectLst>
              </a:rPr>
              <a:t>“The Spirit of the Lord came upon them.” Gideon, Jepthah, and Samson where the others.</a:t>
            </a:r>
          </a:p>
          <a:p>
            <a:pPr lvl="0" fontAlgn="base"/>
            <a:endParaRPr lang="en-US" u="sng" dirty="0">
              <a:effectLst>
                <a:glow>
                  <a:srgbClr val="000000"/>
                </a:glow>
                <a:outerShdw sx="0" sy="0">
                  <a:srgbClr val="000000"/>
                </a:outerShdw>
                <a:reflection stA="0" endPos="0" fadeDir="0" sx="0" sy="0"/>
              </a:effectLst>
            </a:endParaRPr>
          </a:p>
          <a:p>
            <a:pPr lvl="0" fontAlgn="base"/>
            <a:r>
              <a:rPr lang="en-US" u="sng" dirty="0">
                <a:effectLst>
                  <a:glow>
                    <a:srgbClr val="000000"/>
                  </a:glow>
                  <a:outerShdw sx="0" sy="0">
                    <a:srgbClr val="000000"/>
                  </a:outerShdw>
                  <a:reflection stA="0" endPos="0" fadeDir="0" sx="0" sy="0"/>
                </a:effectLst>
              </a:rPr>
              <a:t>Cycle 2: Ehud and Shamgar</a:t>
            </a:r>
            <a:r>
              <a:rPr lang="en-US" dirty="0">
                <a:effectLst>
                  <a:glow>
                    <a:srgbClr val="000000"/>
                  </a:glow>
                  <a:outerShdw sx="0" sy="0">
                    <a:srgbClr val="000000"/>
                  </a:outerShdw>
                  <a:reflection stA="0" endPos="0" fadeDir="0" sx="0" sy="0"/>
                </a:effectLst>
              </a:rPr>
              <a:t> (Judges 3:12-30)</a:t>
            </a:r>
          </a:p>
          <a:p>
            <a:pPr lvl="1" fontAlgn="base"/>
            <a:r>
              <a:rPr lang="en-US" dirty="0">
                <a:effectLst>
                  <a:glow>
                    <a:srgbClr val="000000"/>
                  </a:glow>
                  <a:outerShdw sx="0" sy="0">
                    <a:srgbClr val="000000"/>
                  </a:outerShdw>
                  <a:reflection stA="0" endPos="0" fadeDir="0" sx="0" sy="0"/>
                </a:effectLst>
              </a:rPr>
              <a:t>Ehud was left-handed and hid short sword on his right side to enable him to assassinate the evil Eglon, king of Moab, Israel’s oppressor. </a:t>
            </a:r>
          </a:p>
          <a:p>
            <a:pPr lvl="1" fontAlgn="base"/>
            <a:r>
              <a:rPr lang="en-US" dirty="0">
                <a:effectLst>
                  <a:glow>
                    <a:srgbClr val="000000"/>
                  </a:glow>
                  <a:outerShdw sx="0" sy="0">
                    <a:srgbClr val="000000"/>
                  </a:outerShdw>
                  <a:reflection stA="0" endPos="0" fadeDir="0" sx="0" sy="0"/>
                </a:effectLst>
              </a:rPr>
              <a:t>Normally, one looked on the left side of a person to see if he was carrying a sword. </a:t>
            </a:r>
          </a:p>
          <a:p>
            <a:pPr lvl="1" fontAlgn="base"/>
            <a:r>
              <a:rPr lang="en-US" dirty="0">
                <a:effectLst>
                  <a:glow>
                    <a:srgbClr val="000000"/>
                  </a:glow>
                  <a:outerShdw sx="0" sy="0">
                    <a:srgbClr val="000000"/>
                  </a:outerShdw>
                  <a:reflection stA="0" endPos="0" fadeDir="0" sx="0" sy="0"/>
                </a:effectLst>
              </a:rPr>
              <a:t>Shamgar (3:31) used an ox goad (long stick with pointed end) as a weapon to kill 600 Philistines.</a:t>
            </a:r>
          </a:p>
          <a:p>
            <a:pPr lvl="0" fontAlgn="base"/>
            <a:endParaRPr lang="en-US" u="sng" dirty="0">
              <a:effectLst>
                <a:glow>
                  <a:srgbClr val="000000"/>
                </a:glow>
                <a:outerShdw sx="0" sy="0">
                  <a:srgbClr val="000000"/>
                </a:outerShdw>
                <a:reflection stA="0" endPos="0" fadeDir="0" sx="0" sy="0"/>
              </a:effectLst>
            </a:endParaRPr>
          </a:p>
          <a:p>
            <a:pPr lvl="0" fontAlgn="base"/>
            <a:r>
              <a:rPr lang="en-US" u="sng" dirty="0">
                <a:effectLst>
                  <a:glow>
                    <a:srgbClr val="000000"/>
                  </a:glow>
                  <a:outerShdw sx="0" sy="0">
                    <a:srgbClr val="000000"/>
                  </a:outerShdw>
                  <a:reflection stA="0" endPos="0" fadeDir="0" sx="0" sy="0"/>
                </a:effectLst>
              </a:rPr>
              <a:t>Cycle 3: Deborah and Barak</a:t>
            </a:r>
            <a:r>
              <a:rPr lang="en-US" dirty="0">
                <a:effectLst>
                  <a:glow>
                    <a:srgbClr val="000000"/>
                  </a:glow>
                  <a:outerShdw sx="0" sy="0">
                    <a:srgbClr val="000000"/>
                  </a:outerShdw>
                  <a:reflection stA="0" endPos="0" fadeDir="0" sx="0" sy="0"/>
                </a:effectLst>
              </a:rPr>
              <a:t> (Judges 4:1—5:31)</a:t>
            </a:r>
          </a:p>
          <a:p>
            <a:pPr lvl="1" fontAlgn="base"/>
            <a:r>
              <a:rPr lang="en-US" dirty="0">
                <a:effectLst>
                  <a:glow>
                    <a:srgbClr val="000000"/>
                  </a:glow>
                  <a:outerShdw sx="0" sy="0">
                    <a:srgbClr val="000000"/>
                  </a:outerShdw>
                  <a:reflection stA="0" endPos="0" fadeDir="0" sx="0" sy="0"/>
                </a:effectLst>
              </a:rPr>
              <a:t>Deborah was the only female judge and an actual Judge. </a:t>
            </a:r>
          </a:p>
          <a:p>
            <a:pPr lvl="1" fontAlgn="base"/>
            <a:r>
              <a:rPr lang="en-US" dirty="0">
                <a:effectLst>
                  <a:glow>
                    <a:srgbClr val="000000"/>
                  </a:glow>
                  <a:outerShdw sx="0" sy="0">
                    <a:srgbClr val="000000"/>
                  </a:outerShdw>
                  <a:reflection stA="0" endPos="0" fadeDir="0" sx="0" sy="0"/>
                </a:effectLst>
              </a:rPr>
              <a:t>She and Barak (military General) devised a plan to defeat the superior army of the Canaanites. </a:t>
            </a:r>
          </a:p>
          <a:p>
            <a:pPr lvl="0" fontAlgn="base"/>
            <a:endParaRPr lang="en-US" u="sng" dirty="0">
              <a:effectLst>
                <a:glow>
                  <a:srgbClr val="000000"/>
                </a:glow>
                <a:outerShdw sx="0" sy="0">
                  <a:srgbClr val="000000"/>
                </a:outerShdw>
                <a:reflection stA="0" endPos="0" fadeDir="0" sx="0" sy="0"/>
              </a:effectLst>
            </a:endParaRPr>
          </a:p>
          <a:p>
            <a:pPr lvl="0" fontAlgn="base"/>
            <a:r>
              <a:rPr lang="en-US" u="sng" dirty="0">
                <a:effectLst>
                  <a:glow>
                    <a:srgbClr val="000000"/>
                  </a:glow>
                  <a:outerShdw sx="0" sy="0">
                    <a:srgbClr val="000000"/>
                  </a:outerShdw>
                  <a:reflection stA="0" endPos="0" fadeDir="0" sx="0" sy="0"/>
                </a:effectLst>
              </a:rPr>
              <a:t>Cycle 4: Primarily Gideon but including Tola, and Jair</a:t>
            </a:r>
            <a:r>
              <a:rPr lang="en-US" dirty="0">
                <a:effectLst>
                  <a:glow>
                    <a:srgbClr val="000000"/>
                  </a:glow>
                  <a:outerShdw sx="0" sy="0">
                    <a:srgbClr val="000000"/>
                  </a:outerShdw>
                  <a:reflection stA="0" endPos="0" fadeDir="0" sx="0" sy="0"/>
                </a:effectLst>
              </a:rPr>
              <a:t> (Judges 6:1—8:32). </a:t>
            </a:r>
          </a:p>
          <a:p>
            <a:pPr lvl="1" fontAlgn="base"/>
            <a:r>
              <a:rPr lang="en-US" dirty="0">
                <a:effectLst>
                  <a:glow>
                    <a:srgbClr val="000000"/>
                  </a:glow>
                  <a:outerShdw sx="0" sy="0">
                    <a:srgbClr val="000000"/>
                  </a:outerShdw>
                  <a:reflection stA="0" endPos="0" fadeDir="0" sx="0" sy="0"/>
                </a:effectLst>
              </a:rPr>
              <a:t>Gideon is known for testing God with a fleece (Judges 6:36-40) and devising a plan to make Israel’s army of 300 men, appear to be greater than the Midianite army (Judges 7:15-22). </a:t>
            </a:r>
          </a:p>
          <a:p>
            <a:pPr lvl="0" fontAlgn="base"/>
            <a:endParaRPr lang="en-US" u="sng" dirty="0">
              <a:effectLst>
                <a:glow>
                  <a:srgbClr val="000000"/>
                </a:glow>
                <a:outerShdw sx="0" sy="0">
                  <a:srgbClr val="000000"/>
                </a:outerShdw>
                <a:reflection stA="0" endPos="0" fadeDir="0" sx="0" sy="0"/>
              </a:effectLst>
            </a:endParaRPr>
          </a:p>
          <a:p>
            <a:pPr lvl="0" fontAlgn="base"/>
            <a:r>
              <a:rPr lang="en-US" u="sng" dirty="0">
                <a:effectLst>
                  <a:glow>
                    <a:srgbClr val="000000"/>
                  </a:glow>
                  <a:outerShdw sx="0" sy="0">
                    <a:srgbClr val="000000"/>
                  </a:outerShdw>
                  <a:reflection stA="0" endPos="0" fadeDir="0" sx="0" sy="0"/>
                </a:effectLst>
              </a:rPr>
              <a:t>Cycle 5: Jephthah, Ibzan, Elon, and Abdon</a:t>
            </a:r>
            <a:r>
              <a:rPr lang="en-US" dirty="0">
                <a:effectLst>
                  <a:glow>
                    <a:srgbClr val="000000"/>
                  </a:glow>
                  <a:outerShdw sx="0" sy="0">
                    <a:srgbClr val="000000"/>
                  </a:outerShdw>
                  <a:reflection stA="0" endPos="0" fadeDir="0" sx="0" sy="0"/>
                </a:effectLst>
              </a:rPr>
              <a:t> (Judges 11:29-40; 12:8-15). </a:t>
            </a:r>
          </a:p>
          <a:p>
            <a:pPr lvl="1" fontAlgn="base"/>
            <a:r>
              <a:rPr lang="en-US" dirty="0">
                <a:effectLst>
                  <a:glow>
                    <a:srgbClr val="000000"/>
                  </a:glow>
                  <a:outerShdw sx="0" sy="0">
                    <a:srgbClr val="000000"/>
                  </a:outerShdw>
                  <a:reflection stA="0" endPos="0" fadeDir="0" sx="0" sy="0"/>
                </a:effectLst>
              </a:rPr>
              <a:t>Jephthah’s mistake was making a foolish vow to God (only daughter). </a:t>
            </a:r>
          </a:p>
          <a:p>
            <a:pPr lvl="1" fontAlgn="base"/>
            <a:r>
              <a:rPr lang="en-US" dirty="0">
                <a:effectLst>
                  <a:glow>
                    <a:srgbClr val="000000"/>
                  </a:glow>
                  <a:outerShdw sx="0" sy="0">
                    <a:srgbClr val="000000"/>
                  </a:outerShdw>
                  <a:reflection stA="0" endPos="0" fadeDir="0" sx="0" sy="0"/>
                </a:effectLst>
              </a:rPr>
              <a:t>Ibzan, Elon, and Abdon were also raised up as judges during this cycle.</a:t>
            </a:r>
          </a:p>
          <a:p>
            <a:endParaRPr lang="en-US" u="sng" dirty="0"/>
          </a:p>
          <a:p>
            <a:r>
              <a:rPr lang="en-US" u="sng" dirty="0"/>
              <a:t>Cycle 6: Samson</a:t>
            </a:r>
            <a:r>
              <a:rPr lang="en-US" dirty="0"/>
              <a:t> (Judges 13:1—21:25). </a:t>
            </a:r>
          </a:p>
          <a:p>
            <a:pPr lvl="1"/>
            <a:r>
              <a:rPr lang="en-US" dirty="0"/>
              <a:t>More than 1/3 of the book of Judges is devoted to Samson who was endowed with the Spirit of Yahweh</a:t>
            </a:r>
          </a:p>
          <a:p>
            <a:pPr lvl="1"/>
            <a:r>
              <a:rPr lang="en-US" dirty="0"/>
              <a:t>Samson was a wild, self-willed man. Passion ruled him. He could not resist the flatteries of women. In short, he was an overgrown schoolboy, without self-control. </a:t>
            </a:r>
          </a:p>
        </p:txBody>
      </p:sp>
      <p:sp>
        <p:nvSpPr>
          <p:cNvPr id="4" name="Slide Number Placeholder 3"/>
          <p:cNvSpPr>
            <a:spLocks noGrp="1"/>
          </p:cNvSpPr>
          <p:nvPr>
            <p:ph type="sldNum" sz="quarter" idx="5"/>
          </p:nvPr>
        </p:nvSpPr>
        <p:spPr/>
        <p:txBody>
          <a:bodyPr/>
          <a:lstStyle/>
          <a:p>
            <a:fld id="{FF643747-4F18-4CEE-B9DD-781E2F2EBDA0}" type="slidenum">
              <a:rPr lang="en-US" smtClean="0"/>
              <a:t>211</a:t>
            </a:fld>
            <a:endParaRPr lang="en-US"/>
          </a:p>
        </p:txBody>
      </p:sp>
    </p:spTree>
    <p:extLst>
      <p:ext uri="{BB962C8B-B14F-4D97-AF65-F5344CB8AC3E}">
        <p14:creationId xmlns:p14="http://schemas.microsoft.com/office/powerpoint/2010/main" val="205457662"/>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r>
              <a:rPr lang="en-US" dirty="0"/>
              <a:t>Question</a:t>
            </a:r>
          </a:p>
          <a:p>
            <a:pPr lvl="1"/>
            <a:r>
              <a:rPr lang="en-US" sz="1100" dirty="0">
                <a:solidFill>
                  <a:schemeClr val="bg1"/>
                </a:solidFill>
                <a:effectLst>
                  <a:outerShdw blurRad="38100" dist="38100" dir="2700000" algn="tl">
                    <a:srgbClr val="000000">
                      <a:alpha val="43137"/>
                    </a:srgbClr>
                  </a:outerShdw>
                </a:effectLst>
              </a:rPr>
              <a:t>God restored Israel every time they repented… so is it OK for us sin knowing that God always forgives?</a:t>
            </a:r>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t>212</a:t>
            </a:fld>
            <a:endParaRPr lang="en-US"/>
          </a:p>
        </p:txBody>
      </p:sp>
    </p:spTree>
    <p:extLst>
      <p:ext uri="{BB962C8B-B14F-4D97-AF65-F5344CB8AC3E}">
        <p14:creationId xmlns:p14="http://schemas.microsoft.com/office/powerpoint/2010/main" val="24622386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Seven Great Reasons to Study the Old Testament</a:t>
            </a:r>
          </a:p>
          <a:p>
            <a:endParaRPr lang="en-US" dirty="0"/>
          </a:p>
          <a:p>
            <a:r>
              <a:rPr lang="en-US" dirty="0"/>
              <a:t>2. The Old Testament presents great truths about humanity.</a:t>
            </a:r>
          </a:p>
          <a:p>
            <a:pPr lvl="1"/>
            <a:r>
              <a:rPr lang="en-US" dirty="0"/>
              <a:t>Why we need a Savior</a:t>
            </a:r>
          </a:p>
          <a:p>
            <a:pPr lvl="1"/>
            <a:r>
              <a:rPr lang="en-US" dirty="0"/>
              <a:t>How humans can live the best life possible (Proverbs)</a:t>
            </a:r>
          </a:p>
          <a:p>
            <a:pPr lvl="1"/>
            <a:endParaRPr lang="en-US" dirty="0"/>
          </a:p>
          <a:p>
            <a:pPr lvl="1"/>
            <a:r>
              <a:rPr lang="en-US" dirty="0"/>
              <a:t>With so much misinformation today, people do not know what is true and what is not true (“fake news””)</a:t>
            </a:r>
          </a:p>
          <a:p>
            <a:pPr lvl="1"/>
            <a:r>
              <a:rPr lang="en-US" dirty="0"/>
              <a:t>The Bible is TRUTH, including the OT!</a:t>
            </a:r>
          </a:p>
          <a:p>
            <a:pPr lvl="1"/>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pPr/>
              <a:t>21</a:t>
            </a:fld>
            <a:endParaRPr lang="en-US"/>
          </a:p>
        </p:txBody>
      </p:sp>
      <p:sp>
        <p:nvSpPr>
          <p:cNvPr id="6" name="Slide Image Placeholder 5">
            <a:extLst>
              <a:ext uri="{FF2B5EF4-FFF2-40B4-BE49-F238E27FC236}">
                <a16:creationId xmlns:a16="http://schemas.microsoft.com/office/drawing/2014/main" id="{C1DB67D2-2562-4250-8741-FADC72908DFA}"/>
              </a:ext>
            </a:extLst>
          </p:cNvPr>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4086013730"/>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643747-4F18-4CEE-B9DD-781E2F2EBDA0}" type="slidenum">
              <a:rPr lang="en-US" smtClean="0"/>
              <a:t>213</a:t>
            </a:fld>
            <a:endParaRPr lang="en-US"/>
          </a:p>
        </p:txBody>
      </p:sp>
    </p:spTree>
    <p:extLst>
      <p:ext uri="{BB962C8B-B14F-4D97-AF65-F5344CB8AC3E}">
        <p14:creationId xmlns:p14="http://schemas.microsoft.com/office/powerpoint/2010/main" val="405051118"/>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Ruth teaches us about God’s LOYAL LOVE! (</a:t>
            </a:r>
            <a:r>
              <a:rPr lang="en-US" dirty="0" err="1"/>
              <a:t>hesed</a:t>
            </a:r>
            <a:r>
              <a:rPr lang="en-US" dirty="0"/>
              <a:t>)</a:t>
            </a:r>
          </a:p>
          <a:p>
            <a:pPr lvl="1"/>
            <a:r>
              <a:rPr lang="en-US" dirty="0"/>
              <a:t>Our story opens on a nice Jewish family with a problem. </a:t>
            </a:r>
          </a:p>
          <a:p>
            <a:pPr lvl="1"/>
            <a:r>
              <a:rPr lang="en-US" u="sng" dirty="0"/>
              <a:t>Famine has hit Bethlehem</a:t>
            </a:r>
            <a:r>
              <a:rPr lang="en-US" dirty="0"/>
              <a:t>, which forces Elimelech and his wife, Naomi, to </a:t>
            </a:r>
            <a:r>
              <a:rPr lang="en-US" u="sng" dirty="0"/>
              <a:t>move east to Moab</a:t>
            </a:r>
            <a:r>
              <a:rPr lang="en-US" dirty="0"/>
              <a:t> with their two sons to get some grub. </a:t>
            </a:r>
          </a:p>
          <a:p>
            <a:pPr lvl="1"/>
            <a:r>
              <a:rPr lang="en-US" dirty="0"/>
              <a:t>There, they set up shop, eat some food, and </a:t>
            </a:r>
            <a:r>
              <a:rPr lang="en-US" u="sng" dirty="0"/>
              <a:t>live for about ten years</a:t>
            </a:r>
            <a:r>
              <a:rPr lang="en-US" dirty="0"/>
              <a:t>. </a:t>
            </a:r>
          </a:p>
          <a:p>
            <a:pPr lvl="1"/>
            <a:r>
              <a:rPr lang="en-US" dirty="0"/>
              <a:t>The </a:t>
            </a:r>
            <a:r>
              <a:rPr lang="en-US" u="sng" dirty="0"/>
              <a:t>sons marry two local girls</a:t>
            </a:r>
            <a:r>
              <a:rPr lang="en-US" dirty="0"/>
              <a:t>, Ruth and Orpah, during this time. </a:t>
            </a:r>
          </a:p>
          <a:p>
            <a:pPr lvl="1"/>
            <a:r>
              <a:rPr lang="en-US" dirty="0"/>
              <a:t>One by one, </a:t>
            </a:r>
            <a:r>
              <a:rPr lang="en-US" u="sng" dirty="0"/>
              <a:t>Elimelech and his two sons die</a:t>
            </a:r>
            <a:r>
              <a:rPr lang="en-US" dirty="0"/>
              <a:t>. Bummer. This leaves Naomi, Ruth, and Orpah </a:t>
            </a:r>
            <a:r>
              <a:rPr lang="en-US" u="sng" dirty="0"/>
              <a:t>man-less and in need of help</a:t>
            </a:r>
            <a:r>
              <a:rPr lang="en-US" dirty="0"/>
              <a:t>. </a:t>
            </a:r>
          </a:p>
          <a:p>
            <a:pPr lvl="1"/>
            <a:r>
              <a:rPr lang="en-US" dirty="0"/>
              <a:t>Naomi decides to head </a:t>
            </a:r>
            <a:r>
              <a:rPr lang="en-US" u="sng" dirty="0"/>
              <a:t>back to Bethlehem </a:t>
            </a:r>
            <a:r>
              <a:rPr lang="en-US" dirty="0"/>
              <a:t>(ten years is enough time to get over a famine, right?) and her daughters-in-law pack their luggage and join her.</a:t>
            </a:r>
          </a:p>
          <a:p>
            <a:pPr lvl="1"/>
            <a:r>
              <a:rPr lang="en-US" dirty="0"/>
              <a:t> Naomi begs the girls to </a:t>
            </a:r>
            <a:r>
              <a:rPr lang="en-US" u="sng" dirty="0"/>
              <a:t>stay behind </a:t>
            </a:r>
            <a:r>
              <a:rPr lang="en-US" dirty="0"/>
              <a:t>and, while </a:t>
            </a:r>
            <a:r>
              <a:rPr lang="en-US" u="sng" dirty="0"/>
              <a:t>Orpah</a:t>
            </a:r>
            <a:r>
              <a:rPr lang="en-US" dirty="0"/>
              <a:t> is convinced and high tails it back to Moab</a:t>
            </a:r>
            <a:r>
              <a:rPr lang="en-US" u="sng" dirty="0"/>
              <a:t>, Ruth pledges her devotion to Naomi</a:t>
            </a:r>
            <a:r>
              <a:rPr lang="en-US" dirty="0"/>
              <a:t>, forsaking her god and her people to become part of Naomi's life. Ruth's stubbornness pays off and Naomi lets her tag along.</a:t>
            </a:r>
          </a:p>
          <a:p>
            <a:pPr lvl="1"/>
            <a:r>
              <a:rPr lang="en-US" dirty="0"/>
              <a:t>In </a:t>
            </a:r>
            <a:r>
              <a:rPr lang="en-US" u="sng" dirty="0"/>
              <a:t>Bethlehem</a:t>
            </a:r>
            <a:r>
              <a:rPr lang="en-US" dirty="0"/>
              <a:t>, things are </a:t>
            </a:r>
            <a:r>
              <a:rPr lang="en-US" u="sng" dirty="0"/>
              <a:t>not good </a:t>
            </a:r>
            <a:r>
              <a:rPr lang="en-US" dirty="0"/>
              <a:t>for the ladies. </a:t>
            </a:r>
          </a:p>
          <a:p>
            <a:pPr lvl="1"/>
            <a:r>
              <a:rPr lang="en-US" u="sng" dirty="0"/>
              <a:t>Naomi is feeling down </a:t>
            </a:r>
            <a:r>
              <a:rPr lang="en-US" dirty="0"/>
              <a:t>and out and </a:t>
            </a:r>
            <a:r>
              <a:rPr lang="en-US" u="sng" dirty="0"/>
              <a:t>Ruth is reduced to gleaning </a:t>
            </a:r>
            <a:r>
              <a:rPr lang="en-US" dirty="0"/>
              <a:t>in the barley fields. </a:t>
            </a:r>
          </a:p>
          <a:p>
            <a:pPr lvl="1"/>
            <a:r>
              <a:rPr lang="en-US" dirty="0"/>
              <a:t>There, Ruth happens to run into a well-known rich guy named </a:t>
            </a:r>
            <a:r>
              <a:rPr lang="en-US" u="sng" dirty="0"/>
              <a:t>Boaz</a:t>
            </a:r>
            <a:r>
              <a:rPr lang="en-US" dirty="0"/>
              <a:t>, who instantly takes a </a:t>
            </a:r>
            <a:r>
              <a:rPr lang="en-US" u="sng" dirty="0"/>
              <a:t>liking to her </a:t>
            </a:r>
            <a:r>
              <a:rPr lang="en-US" dirty="0"/>
              <a:t>and </a:t>
            </a:r>
            <a:r>
              <a:rPr lang="en-US" u="sng" dirty="0"/>
              <a:t>offers her all kinds </a:t>
            </a:r>
            <a:r>
              <a:rPr lang="en-US" dirty="0"/>
              <a:t>of sweet gleaning privileges. </a:t>
            </a:r>
          </a:p>
          <a:p>
            <a:pPr lvl="1"/>
            <a:r>
              <a:rPr lang="en-US" u="sng" dirty="0"/>
              <a:t>Boaz also happens to be a relative of Naomi's late husband</a:t>
            </a:r>
            <a:r>
              <a:rPr lang="en-US" dirty="0"/>
              <a:t>, which is very, very important, since Boaz would have </a:t>
            </a:r>
            <a:r>
              <a:rPr lang="en-US" u="sng" dirty="0"/>
              <a:t>an obligation to marry Ruth </a:t>
            </a:r>
            <a:r>
              <a:rPr lang="en-US" dirty="0"/>
              <a:t>and </a:t>
            </a:r>
            <a:r>
              <a:rPr lang="en-US" u="sng" dirty="0"/>
              <a:t>provide for her </a:t>
            </a:r>
            <a:r>
              <a:rPr lang="en-US" dirty="0"/>
              <a:t>as family.</a:t>
            </a:r>
          </a:p>
          <a:p>
            <a:pPr lvl="1"/>
            <a:r>
              <a:rPr lang="en-US" dirty="0"/>
              <a:t>When Naomi hears about Boaz and what a stand-up guy he is, </a:t>
            </a:r>
            <a:r>
              <a:rPr lang="en-US" u="sng" dirty="0"/>
              <a:t>she hatches a plan </a:t>
            </a:r>
            <a:r>
              <a:rPr lang="en-US" dirty="0"/>
              <a:t>for Ruth to snag him as a husband. </a:t>
            </a:r>
          </a:p>
          <a:p>
            <a:pPr lvl="1"/>
            <a:r>
              <a:rPr lang="en-US" dirty="0"/>
              <a:t>She tells her daughter-in-law to </a:t>
            </a:r>
            <a:r>
              <a:rPr lang="en-US" u="sng" dirty="0"/>
              <a:t>visit Boaz at night </a:t>
            </a:r>
            <a:r>
              <a:rPr lang="en-US" dirty="0"/>
              <a:t>in secret and </a:t>
            </a:r>
            <a:r>
              <a:rPr lang="en-US" u="sng" dirty="0"/>
              <a:t>lie at his feet</a:t>
            </a:r>
            <a:r>
              <a:rPr lang="en-US" dirty="0"/>
              <a:t>. </a:t>
            </a:r>
          </a:p>
          <a:p>
            <a:pPr lvl="1"/>
            <a:r>
              <a:rPr lang="en-US" u="sng" dirty="0"/>
              <a:t>Ruth does what her mother-in-law </a:t>
            </a:r>
            <a:r>
              <a:rPr lang="en-US" dirty="0"/>
              <a:t>asks and </a:t>
            </a:r>
            <a:r>
              <a:rPr lang="en-US" u="sng" dirty="0"/>
              <a:t>Boaz is pleasantly surprised </a:t>
            </a:r>
            <a:r>
              <a:rPr lang="en-US" dirty="0"/>
              <a:t>to see the cute girl from the fields is interested in him. </a:t>
            </a:r>
          </a:p>
          <a:p>
            <a:pPr lvl="1"/>
            <a:r>
              <a:rPr lang="en-US" dirty="0"/>
              <a:t>He tells </a:t>
            </a:r>
            <a:r>
              <a:rPr lang="en-US" u="sng" dirty="0"/>
              <a:t>Ruth that he would love to marry her</a:t>
            </a:r>
            <a:r>
              <a:rPr lang="en-US" dirty="0"/>
              <a:t>, but that there's </a:t>
            </a:r>
            <a:r>
              <a:rPr lang="en-US" u="sng" dirty="0"/>
              <a:t>another relative </a:t>
            </a:r>
            <a:r>
              <a:rPr lang="en-US" dirty="0"/>
              <a:t>with even </a:t>
            </a:r>
            <a:r>
              <a:rPr lang="en-US" u="sng" dirty="0"/>
              <a:t>closer ties </a:t>
            </a:r>
            <a:r>
              <a:rPr lang="en-US" dirty="0"/>
              <a:t>to her in-laws. </a:t>
            </a:r>
          </a:p>
          <a:p>
            <a:pPr lvl="1"/>
            <a:r>
              <a:rPr lang="en-US" u="sng" dirty="0"/>
              <a:t>Boaz sets out to meet the guy </a:t>
            </a:r>
            <a:r>
              <a:rPr lang="en-US" dirty="0"/>
              <a:t>and everyone is left to hold his or her breath while we wait to find out whom Ruth will end up with.</a:t>
            </a:r>
          </a:p>
          <a:p>
            <a:pPr lvl="1"/>
            <a:r>
              <a:rPr lang="en-US" dirty="0"/>
              <a:t>As it turns out, </a:t>
            </a:r>
            <a:r>
              <a:rPr lang="en-US" u="sng" dirty="0"/>
              <a:t>this random relative is interested in buying some land </a:t>
            </a:r>
            <a:r>
              <a:rPr lang="en-US" dirty="0"/>
              <a:t>that Naomi has, but he's </a:t>
            </a:r>
            <a:r>
              <a:rPr lang="en-US" u="sng" dirty="0"/>
              <a:t>much less interested in taking her daughter-in-law </a:t>
            </a:r>
            <a:r>
              <a:rPr lang="en-US" dirty="0"/>
              <a:t>as his wife. </a:t>
            </a:r>
          </a:p>
          <a:p>
            <a:pPr lvl="1"/>
            <a:r>
              <a:rPr lang="en-US" dirty="0"/>
              <a:t>So a deal is struck—the </a:t>
            </a:r>
            <a:r>
              <a:rPr lang="en-US" u="sng" dirty="0"/>
              <a:t>other guy renounces his claim on Ruth and Boaz is free to marry </a:t>
            </a:r>
            <a:r>
              <a:rPr lang="en-US" dirty="0"/>
              <a:t>her. Wedding bells start ringing and everyone is happy.</a:t>
            </a:r>
          </a:p>
          <a:p>
            <a:pPr lvl="1"/>
            <a:r>
              <a:rPr lang="en-US" dirty="0"/>
              <a:t>Soon, </a:t>
            </a:r>
            <a:r>
              <a:rPr lang="en-US" u="sng" dirty="0"/>
              <a:t>Ruth and Boaz have a son</a:t>
            </a:r>
            <a:r>
              <a:rPr lang="en-US" dirty="0"/>
              <a:t>, which makes Naomi </a:t>
            </a:r>
            <a:r>
              <a:rPr lang="en-US" dirty="0" err="1"/>
              <a:t>über</a:t>
            </a:r>
            <a:r>
              <a:rPr lang="en-US" dirty="0"/>
              <a:t> happy. </a:t>
            </a:r>
          </a:p>
          <a:p>
            <a:pPr lvl="1"/>
            <a:r>
              <a:rPr lang="en-US" dirty="0"/>
              <a:t>The women in town </a:t>
            </a:r>
            <a:r>
              <a:rPr lang="en-US" u="sng" dirty="0"/>
              <a:t>name the baby Obed</a:t>
            </a:r>
            <a:r>
              <a:rPr lang="en-US" dirty="0"/>
              <a:t> and, surprise, surprise, he goes on to be the </a:t>
            </a:r>
            <a:r>
              <a:rPr lang="en-US" u="sng" dirty="0"/>
              <a:t>grandfather of King David</a:t>
            </a:r>
            <a:r>
              <a:rPr lang="en-US" dirty="0"/>
              <a:t>. Talk about a happy ending.</a:t>
            </a:r>
          </a:p>
          <a:p>
            <a:pPr lvl="0"/>
            <a:endParaRPr lang="en-US" dirty="0"/>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pPr/>
              <a:t>214</a:t>
            </a:fld>
            <a:endParaRPr lang="en-US" dirty="0"/>
          </a:p>
        </p:txBody>
      </p:sp>
      <p:sp>
        <p:nvSpPr>
          <p:cNvPr id="7" name="Slide Image Placeholder 6">
            <a:extLst>
              <a:ext uri="{FF2B5EF4-FFF2-40B4-BE49-F238E27FC236}">
                <a16:creationId xmlns:a16="http://schemas.microsoft.com/office/drawing/2014/main" id="{931E2B5B-5B46-49CF-8019-2D7B6EF85BBF}"/>
              </a:ext>
            </a:extLst>
          </p:cNvPr>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2201232728"/>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normAutofit/>
          </a:bodyPr>
          <a:lstStyle/>
          <a:p>
            <a:pPr marL="0" indent="0">
              <a:buNone/>
            </a:pPr>
            <a:r>
              <a:rPr lang="en-US" b="1" dirty="0"/>
              <a:t>RUTH</a:t>
            </a:r>
          </a:p>
          <a:p>
            <a:pPr marL="285750" lvl="1" indent="0">
              <a:buNone/>
            </a:pPr>
            <a:r>
              <a:rPr lang="en-US" b="1" dirty="0"/>
              <a:t>RUTH: Lived during period of Judges</a:t>
            </a:r>
          </a:p>
          <a:p>
            <a:pPr lvl="1"/>
            <a:r>
              <a:rPr lang="en-US" b="1" dirty="0"/>
              <a:t>Ruth (</a:t>
            </a:r>
            <a:r>
              <a:rPr lang="en-US" b="1" dirty="0" err="1"/>
              <a:t>Moabitess</a:t>
            </a:r>
            <a:r>
              <a:rPr lang="en-US" b="1" dirty="0"/>
              <a:t>) lived during the period of the judges.</a:t>
            </a:r>
          </a:p>
          <a:p>
            <a:pPr lvl="1"/>
            <a:r>
              <a:rPr lang="en-US" b="1" dirty="0"/>
              <a:t>Ruth remained faithful to God, even though Moabites were considered aliens to God.</a:t>
            </a:r>
          </a:p>
          <a:p>
            <a:pPr lvl="1"/>
            <a:r>
              <a:rPr lang="en-US" b="1" dirty="0"/>
              <a:t>Ruth gives us an example of God's loyal love (</a:t>
            </a:r>
            <a:r>
              <a:rPr lang="en-US" b="1" i="1" dirty="0" err="1"/>
              <a:t>ḥesed</a:t>
            </a:r>
            <a:r>
              <a:rPr lang="en-US" b="1" dirty="0"/>
              <a:t>).</a:t>
            </a:r>
          </a:p>
          <a:p>
            <a:pPr lvl="1"/>
            <a:r>
              <a:rPr lang="en-US" b="1" dirty="0"/>
              <a:t>Ruth was the great grandmother to King David.</a:t>
            </a:r>
          </a:p>
          <a:p>
            <a:pPr lvl="1"/>
            <a:r>
              <a:rPr lang="en-US" b="1" dirty="0"/>
              <a:t>Ruth was a type of God’s </a:t>
            </a:r>
            <a:r>
              <a:rPr lang="en-US" b="1" u="sng" dirty="0"/>
              <a:t>loyal</a:t>
            </a:r>
            <a:r>
              <a:rPr lang="en-US" b="1" dirty="0"/>
              <a:t> and unconditional love for you!</a:t>
            </a:r>
            <a:br>
              <a:rPr lang="en-US" dirty="0"/>
            </a:br>
            <a:endParaRPr lang="en-US" dirty="0"/>
          </a:p>
        </p:txBody>
      </p:sp>
      <p:sp>
        <p:nvSpPr>
          <p:cNvPr id="4" name="Slide Number Placeholder 3"/>
          <p:cNvSpPr>
            <a:spLocks noGrp="1"/>
          </p:cNvSpPr>
          <p:nvPr>
            <p:ph type="sldNum" sz="quarter" idx="10"/>
          </p:nvPr>
        </p:nvSpPr>
        <p:spPr/>
        <p:txBody>
          <a:bodyPr/>
          <a:lstStyle/>
          <a:p>
            <a:fld id="{8E1E2D8D-2E7B-4A5A-A792-D2AF154FE9FD}" type="slidenum">
              <a:rPr lang="en-US" smtClean="0"/>
              <a:pPr/>
              <a:t>215</a:t>
            </a:fld>
            <a:endParaRPr lang="en-US"/>
          </a:p>
        </p:txBody>
      </p:sp>
      <p:sp>
        <p:nvSpPr>
          <p:cNvPr id="5" name="Header Placeholder 4"/>
          <p:cNvSpPr>
            <a:spLocks noGrp="1"/>
          </p:cNvSpPr>
          <p:nvPr>
            <p:ph type="hdr" sz="quarter" idx="11"/>
          </p:nvPr>
        </p:nvSpPr>
        <p:spPr/>
        <p:txBody>
          <a:bodyPr/>
          <a:lstStyle/>
          <a:p>
            <a:r>
              <a:rPr lang="en-US"/>
              <a:t>Periods 5 &amp; 6 Conquest &amp; Judges</a:t>
            </a:r>
            <a:endParaRPr lang="en-US" dirty="0"/>
          </a:p>
        </p:txBody>
      </p:sp>
    </p:spTree>
    <p:extLst>
      <p:ext uri="{BB962C8B-B14F-4D97-AF65-F5344CB8AC3E}">
        <p14:creationId xmlns:p14="http://schemas.microsoft.com/office/powerpoint/2010/main" val="402833534"/>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82813" y="630238"/>
            <a:ext cx="2492375" cy="1401762"/>
          </a:xfrm>
        </p:spPr>
      </p:sp>
      <p:sp>
        <p:nvSpPr>
          <p:cNvPr id="3" name="Notes Placeholder 2"/>
          <p:cNvSpPr>
            <a:spLocks noGrp="1"/>
          </p:cNvSpPr>
          <p:nvPr>
            <p:ph type="body" idx="1"/>
          </p:nvPr>
        </p:nvSpPr>
        <p:spPr/>
        <p:txBody>
          <a:bodyPr/>
          <a:lstStyle/>
          <a:p>
            <a:r>
              <a:rPr lang="en-US" dirty="0"/>
              <a:t>GOT IT?</a:t>
            </a:r>
          </a:p>
        </p:txBody>
      </p:sp>
      <p:sp>
        <p:nvSpPr>
          <p:cNvPr id="4" name="Slide Number Placeholder 3"/>
          <p:cNvSpPr>
            <a:spLocks noGrp="1"/>
          </p:cNvSpPr>
          <p:nvPr>
            <p:ph type="sldNum" sz="quarter" idx="5"/>
          </p:nvPr>
        </p:nvSpPr>
        <p:spPr/>
        <p:txBody>
          <a:bodyPr/>
          <a:lstStyle/>
          <a:p>
            <a:fld id="{C9056F60-A7D9-46FF-833E-839DD1BDC6EE}" type="slidenum">
              <a:rPr lang="en-US" smtClean="0"/>
              <a:pPr/>
              <a:t>216</a:t>
            </a:fld>
            <a:endParaRPr lang="en-US"/>
          </a:p>
        </p:txBody>
      </p:sp>
    </p:spTree>
    <p:extLst>
      <p:ext uri="{BB962C8B-B14F-4D97-AF65-F5344CB8AC3E}">
        <p14:creationId xmlns:p14="http://schemas.microsoft.com/office/powerpoint/2010/main" val="3245010747"/>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Periods 5 &amp; 6 Conquest &amp; Judges</a:t>
            </a:r>
            <a:endParaRPr lang="en-US" dirty="0"/>
          </a:p>
        </p:txBody>
      </p:sp>
      <p:sp>
        <p:nvSpPr>
          <p:cNvPr id="5" name="Slide Number Placeholder 4"/>
          <p:cNvSpPr>
            <a:spLocks noGrp="1"/>
          </p:cNvSpPr>
          <p:nvPr>
            <p:ph type="sldNum" sz="quarter" idx="11"/>
          </p:nvPr>
        </p:nvSpPr>
        <p:spPr/>
        <p:txBody>
          <a:bodyPr/>
          <a:lstStyle/>
          <a:p>
            <a:fld id="{CA5D3BF3-D352-46FC-8343-31F56E6730EA}" type="slidenum">
              <a:rPr lang="en-US" smtClean="0"/>
              <a:pPr/>
              <a:t>217</a:t>
            </a:fld>
            <a:endParaRPr lang="en-US" dirty="0"/>
          </a:p>
        </p:txBody>
      </p:sp>
    </p:spTree>
    <p:extLst>
      <p:ext uri="{BB962C8B-B14F-4D97-AF65-F5344CB8AC3E}">
        <p14:creationId xmlns:p14="http://schemas.microsoft.com/office/powerpoint/2010/main" val="1453450856"/>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82813" y="630238"/>
            <a:ext cx="2492375" cy="1401762"/>
          </a:xfrm>
          <a:prstGeom prst="rect">
            <a:avLst/>
          </a:prstGeom>
        </p:spPr>
      </p:sp>
      <p:sp>
        <p:nvSpPr>
          <p:cNvPr id="3" name="Notes Placeholder 2"/>
          <p:cNvSpPr>
            <a:spLocks noGrp="1"/>
          </p:cNvSpPr>
          <p:nvPr>
            <p:ph type="body" idx="1"/>
          </p:nvPr>
        </p:nvSpPr>
        <p:spPr/>
        <p:txBody>
          <a:bodyPr/>
          <a:lstStyle/>
          <a:p>
            <a:r>
              <a:rPr lang="en-US" dirty="0"/>
              <a:t>PRAYER &amp; PRAISE TIME </a:t>
            </a:r>
          </a:p>
          <a:p>
            <a:endParaRPr lang="en-US" dirty="0"/>
          </a:p>
          <a:p>
            <a:pPr lvl="1"/>
            <a:r>
              <a:rPr lang="en-US" dirty="0"/>
              <a:t>Our nation…seriously divided…much hate at top level.</a:t>
            </a:r>
          </a:p>
          <a:p>
            <a:pPr lvl="1"/>
            <a:endParaRPr lang="en-US" dirty="0"/>
          </a:p>
          <a:p>
            <a:pPr lvl="1"/>
            <a:r>
              <a:rPr lang="en-US" dirty="0"/>
              <a:t>Upcoming elections.</a:t>
            </a:r>
          </a:p>
          <a:p>
            <a:pPr lvl="1"/>
            <a:endParaRPr lang="en-US" dirty="0"/>
          </a:p>
          <a:p>
            <a:pPr lvl="1"/>
            <a:r>
              <a:rPr lang="en-US" dirty="0"/>
              <a:t>Our TLC pastors and staff.</a:t>
            </a:r>
          </a:p>
          <a:p>
            <a:pPr lvl="1"/>
            <a:endParaRPr lang="en-US" dirty="0"/>
          </a:p>
          <a:p>
            <a:pPr lvl="1"/>
            <a:r>
              <a:rPr lang="en-US" dirty="0"/>
              <a:t>Those who developing a vaccine.</a:t>
            </a:r>
          </a:p>
          <a:p>
            <a:pPr lvl="1"/>
            <a:endParaRPr lang="en-US" dirty="0"/>
          </a:p>
          <a:p>
            <a:pPr lvl="1"/>
            <a:r>
              <a:rPr lang="en-US" dirty="0"/>
              <a:t>Others?</a:t>
            </a:r>
          </a:p>
        </p:txBody>
      </p:sp>
      <p:sp>
        <p:nvSpPr>
          <p:cNvPr id="4" name="Slide Number Placeholder 3"/>
          <p:cNvSpPr>
            <a:spLocks noGrp="1"/>
          </p:cNvSpPr>
          <p:nvPr>
            <p:ph type="sldNum" sz="quarter" idx="5"/>
          </p:nvPr>
        </p:nvSpPr>
        <p:spPr/>
        <p:txBody>
          <a:bodyPr/>
          <a:lstStyle/>
          <a:p>
            <a:fld id="{C9056F60-A7D9-46FF-833E-839DD1BDC6EE}" type="slidenum">
              <a:rPr lang="en-US" smtClean="0"/>
              <a:pPr/>
              <a:t>218</a:t>
            </a:fld>
            <a:endParaRPr lang="en-US"/>
          </a:p>
        </p:txBody>
      </p:sp>
    </p:spTree>
    <p:extLst>
      <p:ext uri="{BB962C8B-B14F-4D97-AF65-F5344CB8AC3E}">
        <p14:creationId xmlns:p14="http://schemas.microsoft.com/office/powerpoint/2010/main" val="525548093"/>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normAutofit/>
          </a:bodyPr>
          <a:lstStyle/>
          <a:p>
            <a:r>
              <a:rPr lang="en-US" dirty="0"/>
              <a:t>ISRAEL: 12 independent tribes—tribal conflicts</a:t>
            </a:r>
          </a:p>
          <a:p>
            <a:pPr lvl="1"/>
            <a:r>
              <a:rPr lang="en-US" dirty="0"/>
              <a:t>Lost faith in God</a:t>
            </a:r>
          </a:p>
          <a:p>
            <a:pPr lvl="1"/>
            <a:r>
              <a:rPr lang="en-US" dirty="0"/>
              <a:t>Forgotten consequences of Mosaic Law (Deut. 28)</a:t>
            </a:r>
          </a:p>
          <a:p>
            <a:pPr lvl="1"/>
            <a:endParaRPr lang="en-US" dirty="0"/>
          </a:p>
          <a:p>
            <a:r>
              <a:rPr lang="en-US" dirty="0"/>
              <a:t>Wanted to be like pagan neighbors—“grandeur and power”</a:t>
            </a:r>
          </a:p>
          <a:p>
            <a:pPr lvl="1"/>
            <a:r>
              <a:rPr lang="en-US" dirty="0"/>
              <a:t>Pagan Canaanites had kings (not all were destroyed during Joshua’s day)</a:t>
            </a:r>
          </a:p>
          <a:p>
            <a:pPr lvl="1"/>
            <a:r>
              <a:rPr lang="en-US" dirty="0"/>
              <a:t>Coexisting city-states</a:t>
            </a:r>
          </a:p>
          <a:p>
            <a:pPr lvl="1"/>
            <a:r>
              <a:rPr lang="en-US" dirty="0"/>
              <a:t>Their grandeur appealed to the Israelites</a:t>
            </a:r>
          </a:p>
          <a:p>
            <a:pPr lvl="1"/>
            <a:r>
              <a:rPr lang="en-US" b="0" i="0" u="none" strike="noStrike" kern="1200" baseline="0" dirty="0">
                <a:solidFill>
                  <a:schemeClr val="tx1"/>
                </a:solidFill>
                <a:latin typeface="+mn-lt"/>
                <a:ea typeface="+mn-ea"/>
                <a:cs typeface="+mn-cs"/>
              </a:rPr>
              <a:t>1 Sam. 8:5 NIV:  They said to him (Samuel), "You are old, and your sons do not follow your ways; now appoint a king to lead</a:t>
            </a:r>
            <a:r>
              <a:rPr lang="en-US" b="0" i="0" u="none" strike="noStrike" kern="1200" baseline="30000" dirty="0">
                <a:solidFill>
                  <a:schemeClr val="tx1"/>
                </a:solidFill>
                <a:latin typeface="+mn-lt"/>
                <a:ea typeface="+mn-ea"/>
                <a:cs typeface="+mn-cs"/>
              </a:rPr>
              <a:t>1 </a:t>
            </a:r>
            <a:r>
              <a:rPr lang="en-US" b="0" i="0" u="none" strike="noStrike" kern="1200" baseline="0" dirty="0">
                <a:solidFill>
                  <a:schemeClr val="tx1"/>
                </a:solidFill>
                <a:latin typeface="+mn-lt"/>
                <a:ea typeface="+mn-ea"/>
                <a:cs typeface="+mn-cs"/>
              </a:rPr>
              <a:t>us, </a:t>
            </a:r>
            <a:r>
              <a:rPr lang="en-US" i="1" u="sng" strike="noStrike" kern="1200" baseline="0" dirty="0">
                <a:solidFill>
                  <a:schemeClr val="tx1"/>
                </a:solidFill>
                <a:latin typeface="+mn-lt"/>
                <a:ea typeface="+mn-ea"/>
                <a:cs typeface="+mn-cs"/>
              </a:rPr>
              <a:t>such as all the other nations have</a:t>
            </a:r>
            <a:r>
              <a:rPr lang="en-US" b="0" i="0" u="none" strike="noStrike" kern="1200" baseline="0" dirty="0">
                <a:solidFill>
                  <a:schemeClr val="tx1"/>
                </a:solidFill>
                <a:latin typeface="+mn-lt"/>
                <a:ea typeface="+mn-ea"/>
                <a:cs typeface="+mn-cs"/>
              </a:rPr>
              <a:t>.”</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sng" strike="noStrike" kern="1200" baseline="0" dirty="0">
                <a:solidFill>
                  <a:schemeClr val="tx1"/>
                </a:solidFill>
                <a:latin typeface="+mn-lt"/>
                <a:ea typeface="+mn-ea"/>
                <a:cs typeface="+mn-cs"/>
              </a:rPr>
              <a:t>What’s wrong with this</a:t>
            </a:r>
            <a:r>
              <a:rPr lang="en-US" sz="1200" b="0" i="0" u="none" strike="noStrike" kern="1200" baseline="0" dirty="0">
                <a:solidFill>
                  <a:schemeClr val="tx1"/>
                </a:solidFill>
                <a:latin typeface="+mn-lt"/>
                <a:ea typeface="+mn-ea"/>
                <a:cs typeface="+mn-cs"/>
              </a:rPr>
              <a:t>? </a:t>
            </a:r>
          </a:p>
          <a:p>
            <a:pPr lvl="1"/>
            <a:r>
              <a:rPr lang="en-US" sz="1200" b="0" i="0" u="none" strike="noStrike" kern="1200" baseline="0" dirty="0">
                <a:solidFill>
                  <a:schemeClr val="tx1"/>
                </a:solidFill>
                <a:latin typeface="+mn-lt"/>
                <a:ea typeface="+mn-ea"/>
                <a:cs typeface="+mn-cs"/>
              </a:rPr>
              <a:t>Read 1 Sam. 8:20  </a:t>
            </a:r>
            <a:r>
              <a:rPr lang="en-US" sz="1200" b="0" i="0" u="none" strike="noStrike" kern="1200" baseline="0" dirty="0">
                <a:solidFill>
                  <a:schemeClr val="tx1"/>
                </a:solidFill>
                <a:latin typeface="+mn-lt"/>
                <a:ea typeface="+mn-ea"/>
                <a:cs typeface="+mn-cs"/>
                <a:sym typeface="Wingdings" panose="05000000000000000000" pitchFamily="2" charset="2"/>
              </a:rPr>
              <a:t> </a:t>
            </a:r>
            <a:r>
              <a:rPr lang="en-US" sz="1200" b="0" i="0" u="none" strike="noStrike" kern="1200" baseline="0" dirty="0">
                <a:solidFill>
                  <a:schemeClr val="tx1"/>
                </a:solidFill>
                <a:latin typeface="+mn-lt"/>
                <a:ea typeface="+mn-ea"/>
                <a:cs typeface="+mn-cs"/>
              </a:rPr>
              <a:t>Then we will be like all the other nations, with a king to lead us and to go out before us </a:t>
            </a:r>
            <a:r>
              <a:rPr lang="en-US" sz="1200" b="0" i="0" u="sng" strike="noStrike" kern="1200" baseline="0" dirty="0">
                <a:solidFill>
                  <a:schemeClr val="tx1"/>
                </a:solidFill>
                <a:latin typeface="+mn-lt"/>
                <a:ea typeface="+mn-ea"/>
                <a:cs typeface="+mn-cs"/>
              </a:rPr>
              <a:t>and fight our battles</a:t>
            </a:r>
            <a:r>
              <a:rPr lang="en-US" sz="1200" b="0" i="0" u="none" strike="noStrike" kern="1200" baseline="0" dirty="0">
                <a:solidFill>
                  <a:schemeClr val="tx1"/>
                </a:solidFill>
                <a:latin typeface="+mn-lt"/>
                <a:ea typeface="+mn-ea"/>
                <a:cs typeface="+mn-cs"/>
              </a:rPr>
              <a:t>." (1 Sam. 8:20 NIV)</a:t>
            </a:r>
          </a:p>
          <a:p>
            <a:pPr lvl="1"/>
            <a:r>
              <a:rPr lang="en-US" sz="1200" b="0" i="0" u="none" strike="noStrike" kern="1200" baseline="0" dirty="0">
                <a:solidFill>
                  <a:schemeClr val="tx1"/>
                </a:solidFill>
                <a:latin typeface="+mn-lt"/>
                <a:ea typeface="+mn-ea"/>
                <a:cs typeface="+mn-cs"/>
              </a:rPr>
              <a:t>Up until now </a:t>
            </a:r>
            <a:r>
              <a:rPr lang="en-US" sz="1200" b="0" i="0" u="sng" strike="noStrike" kern="1200" baseline="0" dirty="0">
                <a:solidFill>
                  <a:schemeClr val="tx1"/>
                </a:solidFill>
                <a:latin typeface="+mn-lt"/>
                <a:ea typeface="+mn-ea"/>
                <a:cs typeface="+mn-cs"/>
              </a:rPr>
              <a:t>God fought their battles </a:t>
            </a:r>
            <a:r>
              <a:rPr lang="en-US" sz="1200" b="0" i="0" u="none" strike="noStrike" kern="1200" baseline="0" dirty="0">
                <a:solidFill>
                  <a:schemeClr val="tx1"/>
                </a:solidFill>
                <a:latin typeface="+mn-lt"/>
                <a:ea typeface="+mn-ea"/>
                <a:cs typeface="+mn-cs"/>
              </a:rPr>
              <a:t>and gave them victories (Judges)</a:t>
            </a:r>
          </a:p>
          <a:p>
            <a:pPr lvl="1"/>
            <a:r>
              <a:rPr lang="en-US" sz="1200" b="0" i="0" u="none" strike="noStrike" kern="1200" baseline="0" dirty="0">
                <a:solidFill>
                  <a:schemeClr val="tx1"/>
                </a:solidFill>
                <a:latin typeface="+mn-lt"/>
                <a:ea typeface="+mn-ea"/>
                <a:cs typeface="+mn-cs"/>
              </a:rPr>
              <a:t>The </a:t>
            </a:r>
            <a:r>
              <a:rPr lang="en-US" sz="1200" b="0" i="0" u="sng" strike="noStrike" kern="1200" baseline="0" dirty="0">
                <a:solidFill>
                  <a:schemeClr val="tx1"/>
                </a:solidFill>
                <a:latin typeface="+mn-lt"/>
                <a:ea typeface="+mn-ea"/>
                <a:cs typeface="+mn-cs"/>
              </a:rPr>
              <a:t>problem was not in having a king, </a:t>
            </a:r>
            <a:r>
              <a:rPr lang="en-US" sz="1200" b="0" i="0" u="none" strike="noStrike" kern="1200" baseline="0" dirty="0">
                <a:solidFill>
                  <a:schemeClr val="tx1"/>
                </a:solidFill>
                <a:latin typeface="+mn-lt"/>
                <a:ea typeface="+mn-ea"/>
                <a:cs typeface="+mn-cs"/>
              </a:rPr>
              <a:t>but rather, </a:t>
            </a:r>
            <a:r>
              <a:rPr lang="en-US" sz="1200" b="0" i="0" u="sng" strike="noStrike" kern="1200" baseline="0" dirty="0">
                <a:solidFill>
                  <a:schemeClr val="tx1"/>
                </a:solidFill>
                <a:latin typeface="+mn-lt"/>
                <a:ea typeface="+mn-ea"/>
                <a:cs typeface="+mn-cs"/>
              </a:rPr>
              <a:t>the reason </a:t>
            </a:r>
            <a:r>
              <a:rPr lang="en-US" sz="1200" b="0" i="0" u="none" strike="noStrike" kern="1200" baseline="0" dirty="0">
                <a:solidFill>
                  <a:schemeClr val="tx1"/>
                </a:solidFill>
                <a:latin typeface="+mn-lt"/>
                <a:ea typeface="+mn-ea"/>
                <a:cs typeface="+mn-cs"/>
              </a:rPr>
              <a:t>they wanted a king.</a:t>
            </a:r>
          </a:p>
          <a:p>
            <a:pPr lvl="1"/>
            <a:r>
              <a:rPr lang="en-US" sz="1200" b="0" i="0" u="none" strike="noStrike" kern="1200" baseline="0" dirty="0">
                <a:solidFill>
                  <a:schemeClr val="tx1"/>
                </a:solidFill>
                <a:latin typeface="+mn-lt"/>
                <a:ea typeface="+mn-ea"/>
                <a:cs typeface="+mn-cs"/>
              </a:rPr>
              <a:t>Israel was </a:t>
            </a:r>
            <a:r>
              <a:rPr lang="en-US" sz="1200" b="0" i="0" u="sng" strike="noStrike" kern="1200" baseline="0" dirty="0">
                <a:solidFill>
                  <a:schemeClr val="tx1"/>
                </a:solidFill>
                <a:latin typeface="+mn-lt"/>
                <a:ea typeface="+mn-ea"/>
                <a:cs typeface="+mn-cs"/>
              </a:rPr>
              <a:t>rejecting God</a:t>
            </a:r>
          </a:p>
          <a:p>
            <a:pPr lvl="1"/>
            <a:r>
              <a:rPr lang="en-US" sz="1200" b="0" i="0" u="none" strike="noStrike" kern="1200" baseline="0" dirty="0">
                <a:solidFill>
                  <a:schemeClr val="tx1"/>
                </a:solidFill>
                <a:latin typeface="+mn-lt"/>
                <a:ea typeface="+mn-ea"/>
                <a:cs typeface="+mn-cs"/>
              </a:rPr>
              <a:t>They </a:t>
            </a:r>
            <a:r>
              <a:rPr lang="en-US" sz="1200" b="0" i="0" u="sng" strike="noStrike" kern="1200" baseline="0" dirty="0">
                <a:solidFill>
                  <a:schemeClr val="tx1"/>
                </a:solidFill>
                <a:latin typeface="+mn-lt"/>
                <a:ea typeface="+mn-ea"/>
                <a:cs typeface="+mn-cs"/>
              </a:rPr>
              <a:t>foolishly assumed </a:t>
            </a:r>
            <a:r>
              <a:rPr lang="en-US" sz="1200" b="0" i="0" u="none" strike="noStrike" kern="1200" baseline="0" dirty="0">
                <a:solidFill>
                  <a:schemeClr val="tx1"/>
                </a:solidFill>
                <a:latin typeface="+mn-lt"/>
                <a:ea typeface="+mn-ea"/>
                <a:cs typeface="+mn-cs"/>
              </a:rPr>
              <a:t>there would be some greater power in a king leading them in battle.</a:t>
            </a:r>
          </a:p>
          <a:p>
            <a:pPr lvl="1"/>
            <a:endParaRPr lang="en-US" dirty="0"/>
          </a:p>
        </p:txBody>
      </p:sp>
      <p:sp>
        <p:nvSpPr>
          <p:cNvPr id="4" name="Header Placeholder 3"/>
          <p:cNvSpPr>
            <a:spLocks noGrp="1"/>
          </p:cNvSpPr>
          <p:nvPr>
            <p:ph type="hdr" sz="quarter" idx="10"/>
          </p:nvPr>
        </p:nvSpPr>
        <p:spPr/>
        <p:txBody>
          <a:bodyPr/>
          <a:lstStyle/>
          <a:p>
            <a:r>
              <a:rPr lang="en-US"/>
              <a:t>United Monarchy Period</a:t>
            </a:r>
            <a:endParaRPr lang="en-US" dirty="0"/>
          </a:p>
        </p:txBody>
      </p:sp>
    </p:spTree>
    <p:extLst>
      <p:ext uri="{BB962C8B-B14F-4D97-AF65-F5344CB8AC3E}">
        <p14:creationId xmlns:p14="http://schemas.microsoft.com/office/powerpoint/2010/main" val="5511159"/>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643747-4F18-4CEE-B9DD-781E2F2EBDA0}" type="slidenum">
              <a:rPr lang="en-US" smtClean="0"/>
              <a:t>220</a:t>
            </a:fld>
            <a:endParaRPr lang="en-US"/>
          </a:p>
        </p:txBody>
      </p:sp>
    </p:spTree>
    <p:extLst>
      <p:ext uri="{BB962C8B-B14F-4D97-AF65-F5344CB8AC3E}">
        <p14:creationId xmlns:p14="http://schemas.microsoft.com/office/powerpoint/2010/main" val="2360697604"/>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endParaRPr lang="en-US" dirty="0"/>
          </a:p>
        </p:txBody>
      </p:sp>
      <p:sp>
        <p:nvSpPr>
          <p:cNvPr id="5" name="Header Placeholder 4">
            <a:extLst>
              <a:ext uri="{FF2B5EF4-FFF2-40B4-BE49-F238E27FC236}">
                <a16:creationId xmlns:a16="http://schemas.microsoft.com/office/drawing/2014/main" id="{9F85CA77-1B03-4043-977A-58CC1E405E75}"/>
              </a:ext>
            </a:extLst>
          </p:cNvPr>
          <p:cNvSpPr>
            <a:spLocks noGrp="1"/>
          </p:cNvSpPr>
          <p:nvPr>
            <p:ph type="hdr" sz="quarter"/>
          </p:nvPr>
        </p:nvSpPr>
        <p:spPr/>
        <p:txBody>
          <a:bodyPr/>
          <a:lstStyle/>
          <a:p>
            <a:r>
              <a:rPr lang="en-US"/>
              <a:t>United Monarchy Period</a:t>
            </a:r>
          </a:p>
        </p:txBody>
      </p:sp>
    </p:spTree>
    <p:extLst>
      <p:ext uri="{BB962C8B-B14F-4D97-AF65-F5344CB8AC3E}">
        <p14:creationId xmlns:p14="http://schemas.microsoft.com/office/powerpoint/2010/main" val="2576776517"/>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643747-4F18-4CEE-B9DD-781E2F2EBDA0}" type="slidenum">
              <a:rPr lang="en-US" smtClean="0"/>
              <a:t>222</a:t>
            </a:fld>
            <a:endParaRPr lang="en-US"/>
          </a:p>
        </p:txBody>
      </p:sp>
    </p:spTree>
    <p:extLst>
      <p:ext uri="{BB962C8B-B14F-4D97-AF65-F5344CB8AC3E}">
        <p14:creationId xmlns:p14="http://schemas.microsoft.com/office/powerpoint/2010/main" val="40875443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US" dirty="0"/>
              <a:t>Seven Great Reasons to Study the Old Testament</a:t>
            </a:r>
          </a:p>
          <a:p>
            <a:pPr marL="0" indent="0">
              <a:buNone/>
            </a:pPr>
            <a:endParaRPr lang="en-US" dirty="0"/>
          </a:p>
          <a:p>
            <a:r>
              <a:rPr lang="en-US" dirty="0"/>
              <a:t>3. The Old Testament provides the </a:t>
            </a:r>
            <a:r>
              <a:rPr lang="en-US" u="sng" dirty="0"/>
              <a:t>historical setting </a:t>
            </a:r>
            <a:r>
              <a:rPr lang="en-US" dirty="0"/>
              <a:t>out of which Christianity and the New Testament emerged.</a:t>
            </a:r>
          </a:p>
          <a:p>
            <a:endParaRPr lang="en-US" dirty="0"/>
          </a:p>
          <a:p>
            <a:pPr lvl="1"/>
            <a:r>
              <a:rPr lang="en-US" dirty="0"/>
              <a:t>The detailed prophecies of the Messiah and the Gospels</a:t>
            </a:r>
          </a:p>
          <a:p>
            <a:endParaRPr lang="en-US" dirty="0"/>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pPr/>
              <a:t>22</a:t>
            </a:fld>
            <a:endParaRPr lang="en-US"/>
          </a:p>
        </p:txBody>
      </p:sp>
      <p:sp>
        <p:nvSpPr>
          <p:cNvPr id="7" name="Slide Image Placeholder 6">
            <a:extLst>
              <a:ext uri="{FF2B5EF4-FFF2-40B4-BE49-F238E27FC236}">
                <a16:creationId xmlns:a16="http://schemas.microsoft.com/office/drawing/2014/main" id="{F53AA8FF-5F3B-45EB-BFB2-CF17F1BB3035}"/>
              </a:ext>
            </a:extLst>
          </p:cNvPr>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1729117319"/>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7688" y="608013"/>
            <a:ext cx="3362325" cy="1890712"/>
          </a:xfrm>
        </p:spPr>
      </p:sp>
      <p:sp>
        <p:nvSpPr>
          <p:cNvPr id="3" name="Notes Placeholder 2"/>
          <p:cNvSpPr>
            <a:spLocks noGrp="1"/>
          </p:cNvSpPr>
          <p:nvPr>
            <p:ph type="body" idx="1"/>
          </p:nvPr>
        </p:nvSpPr>
        <p:spPr/>
        <p:txBody>
          <a:bodyPr>
            <a:normAutofit/>
          </a:bodyPr>
          <a:lstStyle/>
          <a:p>
            <a:pPr marL="0" indent="0">
              <a:buNone/>
            </a:pPr>
            <a:r>
              <a:rPr lang="en-US" dirty="0"/>
              <a:t>The United Monarchy period is the name given to the Israelite kingdom of Israel and Judah, during the reigns of Saul, David and Solomon. </a:t>
            </a:r>
          </a:p>
          <a:p>
            <a:pPr marL="0" indent="0">
              <a:buNone/>
            </a:pPr>
            <a:endParaRPr lang="en-US" dirty="0"/>
          </a:p>
          <a:p>
            <a:pPr marL="0" indent="0">
              <a:buNone/>
            </a:pPr>
            <a:r>
              <a:rPr lang="en-US" dirty="0"/>
              <a:t>This is traditionally dated between 1050 when Saul is anointed as king until 930 BC when the kingdom divides shortly after Solomon’s death.</a:t>
            </a:r>
          </a:p>
          <a:p>
            <a:pPr marL="0" indent="0">
              <a:buNone/>
            </a:pPr>
            <a:endParaRPr lang="en-US" b="1" dirty="0"/>
          </a:p>
        </p:txBody>
      </p:sp>
      <p:sp>
        <p:nvSpPr>
          <p:cNvPr id="5" name="Header Placeholder 4"/>
          <p:cNvSpPr>
            <a:spLocks noGrp="1"/>
          </p:cNvSpPr>
          <p:nvPr>
            <p:ph type="hdr" sz="quarter" idx="11"/>
          </p:nvPr>
        </p:nvSpPr>
        <p:spPr/>
        <p:txBody>
          <a:bodyPr/>
          <a:lstStyle/>
          <a:p>
            <a:r>
              <a:rPr lang="en-US"/>
              <a:t>United Monarchy Period</a:t>
            </a:r>
          </a:p>
        </p:txBody>
      </p:sp>
    </p:spTree>
    <p:extLst>
      <p:ext uri="{BB962C8B-B14F-4D97-AF65-F5344CB8AC3E}">
        <p14:creationId xmlns:p14="http://schemas.microsoft.com/office/powerpoint/2010/main" val="3413998382"/>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United monarchy period</a:t>
            </a:r>
          </a:p>
          <a:p>
            <a:endParaRPr lang="en-US" dirty="0"/>
          </a:p>
          <a:p>
            <a:pPr lvl="1"/>
            <a:r>
              <a:rPr lang="en-US" dirty="0"/>
              <a:t>The United Monarchy period is the name given to the Israelite kingdom of Israel and Judah, during the reigns of Saul, David and Solomon. </a:t>
            </a:r>
          </a:p>
          <a:p>
            <a:pPr lvl="1"/>
            <a:endParaRPr lang="en-US" dirty="0"/>
          </a:p>
          <a:p>
            <a:pPr lvl="1"/>
            <a:r>
              <a:rPr lang="en-US" dirty="0"/>
              <a:t>This is traditionally dated between 1050 </a:t>
            </a:r>
            <a:r>
              <a:rPr lang="en-US" dirty="0" err="1"/>
              <a:t>bc</a:t>
            </a:r>
            <a:r>
              <a:rPr lang="en-US" dirty="0"/>
              <a:t> when Saul is anointed as king until 930 BC when the kingdom divides shortly after Solomon’s death.</a:t>
            </a:r>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pPr/>
              <a:t>224</a:t>
            </a:fld>
            <a:endParaRPr lang="en-US"/>
          </a:p>
        </p:txBody>
      </p:sp>
      <p:sp>
        <p:nvSpPr>
          <p:cNvPr id="7" name="Slide Image Placeholder 6">
            <a:extLst>
              <a:ext uri="{FF2B5EF4-FFF2-40B4-BE49-F238E27FC236}">
                <a16:creationId xmlns:a16="http://schemas.microsoft.com/office/drawing/2014/main" id="{4E075B06-64CA-4355-819E-A397D6F2DFA0}"/>
              </a:ext>
            </a:extLst>
          </p:cNvPr>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3148426860"/>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8300" y="641350"/>
            <a:ext cx="3498850" cy="1968500"/>
          </a:xfrm>
        </p:spPr>
      </p:sp>
      <p:sp>
        <p:nvSpPr>
          <p:cNvPr id="3" name="Notes Placeholder 2"/>
          <p:cNvSpPr>
            <a:spLocks noGrp="1"/>
          </p:cNvSpPr>
          <p:nvPr>
            <p:ph type="body" idx="1"/>
          </p:nvPr>
        </p:nvSpPr>
        <p:spPr/>
        <p:txBody>
          <a:bodyPr>
            <a:normAutofit/>
          </a:bodyPr>
          <a:lstStyle/>
          <a:p>
            <a:r>
              <a:rPr lang="en-US" dirty="0"/>
              <a:t>Israel transitions from a Theocracy to a Monarchy </a:t>
            </a:r>
          </a:p>
          <a:p>
            <a:endParaRPr lang="en-US" dirty="0"/>
          </a:p>
          <a:p>
            <a:pPr lvl="1"/>
            <a:r>
              <a:rPr lang="en-US" dirty="0"/>
              <a:t>Samuel is a transition between Judges &amp; United Monarchy</a:t>
            </a:r>
          </a:p>
          <a:p>
            <a:pPr lvl="1"/>
            <a:r>
              <a:rPr lang="en-US" dirty="0"/>
              <a:t>In wanting a human king, Israel transitioned from a theocracy to a monarchy of kings</a:t>
            </a:r>
            <a:endParaRPr lang="en-US" baseline="0" dirty="0"/>
          </a:p>
          <a:p>
            <a:endParaRPr lang="en-US" baseline="0" dirty="0"/>
          </a:p>
          <a:p>
            <a:r>
              <a:rPr lang="en-US" baseline="0" dirty="0"/>
              <a:t>Books: 1-2 Samuel, 1-2 Chronicles; 1-2 Kings</a:t>
            </a:r>
          </a:p>
        </p:txBody>
      </p:sp>
      <p:sp>
        <p:nvSpPr>
          <p:cNvPr id="6" name="Header Placeholder 5"/>
          <p:cNvSpPr>
            <a:spLocks noGrp="1"/>
          </p:cNvSpPr>
          <p:nvPr>
            <p:ph type="hdr" sz="quarter" idx="11"/>
          </p:nvPr>
        </p:nvSpPr>
        <p:spPr/>
        <p:txBody>
          <a:bodyPr/>
          <a:lstStyle/>
          <a:p>
            <a:r>
              <a:rPr lang="en-US"/>
              <a:t>United Monarchy Period</a:t>
            </a:r>
            <a:endParaRPr lang="en-US" dirty="0"/>
          </a:p>
        </p:txBody>
      </p:sp>
    </p:spTree>
    <p:extLst>
      <p:ext uri="{BB962C8B-B14F-4D97-AF65-F5344CB8AC3E}">
        <p14:creationId xmlns:p14="http://schemas.microsoft.com/office/powerpoint/2010/main" val="3349152811"/>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Samuel was a man chosen for God, from his miraculous birth until his death. </a:t>
            </a:r>
          </a:p>
          <a:p>
            <a:pPr lvl="1"/>
            <a:r>
              <a:rPr lang="en-US" dirty="0"/>
              <a:t>He served in several important positions during his life, earning God's favor because </a:t>
            </a:r>
            <a:r>
              <a:rPr lang="en-US" u="sng" dirty="0"/>
              <a:t>he listened to God and obeyed unswervingly</a:t>
            </a:r>
            <a:r>
              <a:rPr lang="en-US" dirty="0"/>
              <a:t>.</a:t>
            </a:r>
          </a:p>
          <a:p>
            <a:pPr lvl="1"/>
            <a:r>
              <a:rPr lang="en-US" b="0" i="0" dirty="0">
                <a:effectLst/>
                <a:latin typeface="Droid Serif"/>
              </a:rPr>
              <a:t>Heb. “</a:t>
            </a:r>
            <a:r>
              <a:rPr lang="en-US" i="1" dirty="0" err="1">
                <a:latin typeface="Droid Serif"/>
              </a:rPr>
              <a:t>H</a:t>
            </a:r>
            <a:r>
              <a:rPr lang="en-US" b="0" i="1" dirty="0" err="1">
                <a:effectLst/>
                <a:latin typeface="Droid Serif"/>
              </a:rPr>
              <a:t>ineni</a:t>
            </a:r>
            <a:r>
              <a:rPr lang="en-US" b="0" i="0" dirty="0">
                <a:effectLst/>
                <a:latin typeface="Droid Serif"/>
              </a:rPr>
              <a:t>” means: “Here I am ready and waiting to do Your will.</a:t>
            </a:r>
            <a:endParaRPr lang="en-US" dirty="0"/>
          </a:p>
          <a:p>
            <a:endParaRPr lang="en-US" dirty="0"/>
          </a:p>
          <a:p>
            <a:r>
              <a:rPr lang="en-US" dirty="0"/>
              <a:t>Samuel was born to an initially barren woman </a:t>
            </a:r>
            <a:r>
              <a:rPr lang="en-US" u="sng" dirty="0"/>
              <a:t>named Hannah</a:t>
            </a:r>
            <a:r>
              <a:rPr lang="en-US" dirty="0"/>
              <a:t>, who prayed longingly to God for a child. </a:t>
            </a:r>
          </a:p>
          <a:p>
            <a:pPr lvl="1"/>
            <a:r>
              <a:rPr lang="en-US" dirty="0"/>
              <a:t>The Bible says "the Lord remembered her," and she became pregnant. </a:t>
            </a:r>
          </a:p>
          <a:p>
            <a:pPr lvl="1"/>
            <a:r>
              <a:rPr lang="en-US" dirty="0"/>
              <a:t>She providentially </a:t>
            </a:r>
            <a:r>
              <a:rPr lang="en-US" u="sng" dirty="0"/>
              <a:t>named the child Samuel</a:t>
            </a:r>
            <a:r>
              <a:rPr lang="en-US" dirty="0"/>
              <a:t>, which means "</a:t>
            </a:r>
            <a:r>
              <a:rPr lang="en-US" u="sng" dirty="0"/>
              <a:t>the Lord hears</a:t>
            </a:r>
            <a:r>
              <a:rPr lang="en-US" dirty="0"/>
              <a:t>." </a:t>
            </a:r>
          </a:p>
          <a:p>
            <a:pPr lvl="1"/>
            <a:r>
              <a:rPr lang="en-US" dirty="0"/>
              <a:t>When Samuel was weaned, </a:t>
            </a:r>
            <a:r>
              <a:rPr lang="en-US" u="sng" dirty="0"/>
              <a:t>Hannah presented him to God</a:t>
            </a:r>
            <a:r>
              <a:rPr lang="en-US" dirty="0"/>
              <a:t> at Shiloh because God heard her cry for a child, and placed him in </a:t>
            </a:r>
            <a:r>
              <a:rPr lang="en-US" u="sng" dirty="0"/>
              <a:t>the care of Eli the high priest</a:t>
            </a:r>
            <a:r>
              <a:rPr lang="en-US" dirty="0"/>
              <a:t>.</a:t>
            </a:r>
          </a:p>
          <a:p>
            <a:pPr lvl="1"/>
            <a:endParaRPr lang="en-US" dirty="0"/>
          </a:p>
          <a:p>
            <a:r>
              <a:rPr lang="en-US" dirty="0"/>
              <a:t>The Bible describes how Samuel </a:t>
            </a:r>
            <a:r>
              <a:rPr lang="en-US" u="sng" dirty="0"/>
              <a:t>grew in wisdom </a:t>
            </a:r>
            <a:r>
              <a:rPr lang="en-US" dirty="0"/>
              <a:t>and </a:t>
            </a:r>
            <a:r>
              <a:rPr lang="en-US" u="sng" dirty="0"/>
              <a:t>eventually became a prophet. </a:t>
            </a:r>
          </a:p>
          <a:p>
            <a:pPr lvl="1"/>
            <a:r>
              <a:rPr lang="en-US" dirty="0"/>
              <a:t>Following a great Philistine victory over the Israelites, </a:t>
            </a:r>
            <a:r>
              <a:rPr lang="en-US" u="sng" dirty="0"/>
              <a:t>Samuel became a judge </a:t>
            </a:r>
            <a:r>
              <a:rPr lang="en-US" dirty="0"/>
              <a:t>and rallied the nation against the Philistines at Mizpah. </a:t>
            </a:r>
          </a:p>
          <a:p>
            <a:pPr lvl="1"/>
            <a:r>
              <a:rPr lang="en-US" u="sng" dirty="0"/>
              <a:t>Unfortunately, Samuel's sons</a:t>
            </a:r>
            <a:r>
              <a:rPr lang="en-US" dirty="0"/>
              <a:t>, Joel and Abijah, who had been delegated to follow him as judges, were </a:t>
            </a:r>
            <a:r>
              <a:rPr lang="en-US" u="sng" dirty="0"/>
              <a:t>corrupt</a:t>
            </a:r>
            <a:r>
              <a:rPr lang="en-US" dirty="0"/>
              <a:t>, so the people demanded </a:t>
            </a:r>
            <a:r>
              <a:rPr lang="en-US" u="sng" dirty="0"/>
              <a:t>a king</a:t>
            </a:r>
            <a:r>
              <a:rPr lang="en-US" dirty="0"/>
              <a:t>. </a:t>
            </a:r>
          </a:p>
          <a:p>
            <a:pPr lvl="1"/>
            <a:r>
              <a:rPr lang="en-US" dirty="0"/>
              <a:t>Samuel listened to God and </a:t>
            </a:r>
            <a:r>
              <a:rPr lang="en-US" u="sng" dirty="0"/>
              <a:t>reluctantly anointed the first king of Israel</a:t>
            </a:r>
            <a:r>
              <a:rPr lang="en-US" dirty="0"/>
              <a:t>, a tall, handsome Benjaminite named Saul.</a:t>
            </a:r>
          </a:p>
          <a:p>
            <a:endParaRPr lang="en-US" dirty="0"/>
          </a:p>
        </p:txBody>
      </p:sp>
      <p:sp>
        <p:nvSpPr>
          <p:cNvPr id="4" name="Header Placeholder 3"/>
          <p:cNvSpPr>
            <a:spLocks noGrp="1"/>
          </p:cNvSpPr>
          <p:nvPr>
            <p:ph type="hdr" sz="quarter"/>
          </p:nvPr>
        </p:nvSpPr>
        <p:spPr/>
        <p:txBody>
          <a:bodyPr/>
          <a:lstStyle/>
          <a:p>
            <a:r>
              <a:rPr lang="en-US"/>
              <a:t>United Monarchy Period</a:t>
            </a:r>
          </a:p>
        </p:txBody>
      </p:sp>
      <p:sp>
        <p:nvSpPr>
          <p:cNvPr id="9" name="Slide Image Placeholder 3">
            <a:extLst>
              <a:ext uri="{FF2B5EF4-FFF2-40B4-BE49-F238E27FC236}">
                <a16:creationId xmlns:a16="http://schemas.microsoft.com/office/drawing/2014/main" id="{DAA8F262-7D17-4DF0-878C-FC8917A48148}"/>
              </a:ext>
            </a:extLst>
          </p:cNvPr>
          <p:cNvSpPr>
            <a:spLocks noGrp="1" noRot="1" noChangeAspect="1"/>
          </p:cNvSpPr>
          <p:nvPr>
            <p:ph type="sldImg" idx="2"/>
          </p:nvPr>
        </p:nvSpPr>
        <p:spPr>
          <a:xfrm>
            <a:off x="1668463" y="641350"/>
            <a:ext cx="3498850" cy="1968500"/>
          </a:xfrm>
          <a:prstGeom prst="rect">
            <a:avLst/>
          </a:prstGeom>
          <a:noFill/>
          <a:ln w="12700">
            <a:solidFill>
              <a:prstClr val="black"/>
            </a:solidFill>
          </a:ln>
        </p:spPr>
        <p:txBody>
          <a:bodyPr vert="horz" lIns="91440" tIns="45720" rIns="91440" bIns="45720" rtlCol="0" anchor="ctr"/>
          <a:lstStyle/>
          <a:p>
            <a:endParaRPr lang="en-US"/>
          </a:p>
        </p:txBody>
      </p:sp>
    </p:spTree>
    <p:extLst>
      <p:ext uri="{BB962C8B-B14F-4D97-AF65-F5344CB8AC3E}">
        <p14:creationId xmlns:p14="http://schemas.microsoft.com/office/powerpoint/2010/main" val="1413481833"/>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643747-4F18-4CEE-B9DD-781E2F2EBDA0}" type="slidenum">
              <a:rPr lang="en-US" smtClean="0"/>
              <a:t>227</a:t>
            </a:fld>
            <a:endParaRPr lang="en-US"/>
          </a:p>
        </p:txBody>
      </p:sp>
    </p:spTree>
    <p:extLst>
      <p:ext uri="{BB962C8B-B14F-4D97-AF65-F5344CB8AC3E}">
        <p14:creationId xmlns:p14="http://schemas.microsoft.com/office/powerpoint/2010/main" val="77470177"/>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US" dirty="0"/>
              <a:t>ISRAEL FOREWARNED if they insisted on having a king (</a:t>
            </a:r>
            <a:r>
              <a:rPr lang="en-US" u="sng" dirty="0"/>
              <a:t>READ 1 Samuel 8:1-22</a:t>
            </a:r>
            <a:r>
              <a:rPr lang="en-US" dirty="0"/>
              <a:t>)</a:t>
            </a:r>
          </a:p>
          <a:p>
            <a:pPr marL="0" indent="0">
              <a:buNone/>
            </a:pPr>
            <a:endParaRPr lang="en-US" dirty="0"/>
          </a:p>
          <a:p>
            <a:r>
              <a:rPr lang="en-US" dirty="0"/>
              <a:t>God forewarned Israel of the consequences</a:t>
            </a:r>
          </a:p>
          <a:p>
            <a:pPr lvl="1"/>
            <a:r>
              <a:rPr lang="en-US" dirty="0"/>
              <a:t>The king would take their sons from them to act as his personal attendants</a:t>
            </a:r>
          </a:p>
          <a:p>
            <a:pPr lvl="1"/>
            <a:r>
              <a:rPr lang="en-US" dirty="0"/>
              <a:t>He would make their daughters to be perfumers, cooks and bakers</a:t>
            </a:r>
          </a:p>
          <a:p>
            <a:pPr lvl="1"/>
            <a:r>
              <a:rPr lang="en-US" dirty="0"/>
              <a:t>He would make them serve in a permanent army</a:t>
            </a:r>
          </a:p>
          <a:p>
            <a:pPr lvl="1"/>
            <a:r>
              <a:rPr lang="en-US" dirty="0"/>
              <a:t>He would force them to work at farming and making weapons of war</a:t>
            </a:r>
          </a:p>
          <a:p>
            <a:pPr lvl="1"/>
            <a:r>
              <a:rPr lang="en-US" dirty="0"/>
              <a:t>He would compel them to give 10% of all their crops, herds, and flocks which would be given to his officials and attendants</a:t>
            </a:r>
          </a:p>
          <a:p>
            <a:pPr lvl="1"/>
            <a:r>
              <a:rPr lang="en-US" dirty="0"/>
              <a:t>He would take the best of their servants and cattle for his own use</a:t>
            </a:r>
          </a:p>
          <a:p>
            <a:pPr lvl="1"/>
            <a:r>
              <a:rPr lang="en-US" dirty="0"/>
              <a:t>They would become the king’s slaves until they cry out to God but he will not answer them</a:t>
            </a:r>
          </a:p>
          <a:p>
            <a:pPr lvl="1"/>
            <a:r>
              <a:rPr lang="en-US" dirty="0"/>
              <a:t>NEVERTHELESS…Israel still wanted a human king over their nation</a:t>
            </a:r>
          </a:p>
          <a:p>
            <a:pPr lvl="1"/>
            <a:endParaRPr lang="en-US" dirty="0"/>
          </a:p>
          <a:p>
            <a:r>
              <a:rPr lang="en-US" dirty="0"/>
              <a:t>God wanted Israel to have a king but </a:t>
            </a:r>
            <a:r>
              <a:rPr lang="en-US" u="sng" dirty="0"/>
              <a:t>not now</a:t>
            </a:r>
          </a:p>
          <a:p>
            <a:pPr lvl="1"/>
            <a:r>
              <a:rPr lang="en-US" dirty="0"/>
              <a:t>God’s king was to be of his choosing and in his perfect timing </a:t>
            </a:r>
          </a:p>
          <a:p>
            <a:pPr lvl="1"/>
            <a:r>
              <a:rPr lang="en-US" dirty="0"/>
              <a:t>Abrahamic Covenant (Gen. 17:6)—included kings in lineage of Abraham.</a:t>
            </a:r>
          </a:p>
          <a:p>
            <a:pPr lvl="1"/>
            <a:endParaRPr lang="en-US" dirty="0"/>
          </a:p>
          <a:p>
            <a:pPr lvl="1"/>
            <a:r>
              <a:rPr lang="en-US" dirty="0"/>
              <a:t>Gen. 17:6 “I will make you very fruitful; I will make nations of you, </a:t>
            </a:r>
            <a:r>
              <a:rPr lang="en-US" u="sng" dirty="0"/>
              <a:t>and kings will come from you</a:t>
            </a:r>
            <a:r>
              <a:rPr lang="en-US" dirty="0"/>
              <a:t>.”</a:t>
            </a:r>
          </a:p>
          <a:p>
            <a:pPr lvl="1"/>
            <a:endParaRPr lang="en-US" dirty="0"/>
          </a:p>
          <a:p>
            <a:endParaRPr lang="en-US" dirty="0"/>
          </a:p>
        </p:txBody>
      </p:sp>
      <p:sp>
        <p:nvSpPr>
          <p:cNvPr id="7" name="Slide Image Placeholder 6"/>
          <p:cNvSpPr>
            <a:spLocks noGrp="1" noRot="1" noChangeAspect="1"/>
          </p:cNvSpPr>
          <p:nvPr>
            <p:ph type="sldImg"/>
          </p:nvPr>
        </p:nvSpPr>
        <p:spPr>
          <a:xfrm>
            <a:off x="1668463" y="641350"/>
            <a:ext cx="3498850" cy="1968500"/>
          </a:xfrm>
        </p:spPr>
      </p:sp>
      <p:sp>
        <p:nvSpPr>
          <p:cNvPr id="2" name="Header Placeholder 1">
            <a:extLst>
              <a:ext uri="{FF2B5EF4-FFF2-40B4-BE49-F238E27FC236}">
                <a16:creationId xmlns:a16="http://schemas.microsoft.com/office/drawing/2014/main" id="{4DAFE709-EC69-43E3-8F3F-C9B88B47DC35}"/>
              </a:ext>
            </a:extLst>
          </p:cNvPr>
          <p:cNvSpPr>
            <a:spLocks noGrp="1"/>
          </p:cNvSpPr>
          <p:nvPr>
            <p:ph type="hdr" sz="quarter"/>
          </p:nvPr>
        </p:nvSpPr>
        <p:spPr/>
        <p:txBody>
          <a:bodyPr/>
          <a:lstStyle/>
          <a:p>
            <a:r>
              <a:rPr lang="en-US"/>
              <a:t>United Monarchy Period</a:t>
            </a:r>
          </a:p>
        </p:txBody>
      </p:sp>
    </p:spTree>
    <p:extLst>
      <p:ext uri="{BB962C8B-B14F-4D97-AF65-F5344CB8AC3E}">
        <p14:creationId xmlns:p14="http://schemas.microsoft.com/office/powerpoint/2010/main" val="473563000"/>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r>
              <a:rPr lang="en-US" dirty="0"/>
              <a:t>King Saul, Israel’s first king </a:t>
            </a:r>
            <a:r>
              <a:rPr lang="en-US" dirty="0">
                <a:sym typeface="Wingdings" panose="05000000000000000000" pitchFamily="2" charset="2"/>
              </a:rPr>
              <a:t> next slide</a:t>
            </a:r>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t>229</a:t>
            </a:fld>
            <a:endParaRPr lang="en-US"/>
          </a:p>
        </p:txBody>
      </p:sp>
    </p:spTree>
    <p:extLst>
      <p:ext uri="{BB962C8B-B14F-4D97-AF65-F5344CB8AC3E}">
        <p14:creationId xmlns:p14="http://schemas.microsoft.com/office/powerpoint/2010/main" val="588542193"/>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US" u="sng" dirty="0"/>
              <a:t>King Saul’s STRENGTHS</a:t>
            </a:r>
          </a:p>
          <a:p>
            <a:pPr lvl="1"/>
            <a:r>
              <a:rPr lang="en-US" dirty="0"/>
              <a:t>Saul began by putting the Lord first in his life.</a:t>
            </a:r>
          </a:p>
          <a:p>
            <a:pPr lvl="1"/>
            <a:endParaRPr lang="en-US" dirty="0"/>
          </a:p>
          <a:p>
            <a:pPr lvl="1"/>
            <a:r>
              <a:rPr lang="en-US" dirty="0"/>
              <a:t>He had physical superiority-striking appearance (1 Samuel 9:2).</a:t>
            </a:r>
          </a:p>
          <a:p>
            <a:pPr lvl="1"/>
            <a:endParaRPr lang="en-US" dirty="0"/>
          </a:p>
          <a:p>
            <a:pPr lvl="1"/>
            <a:r>
              <a:rPr lang="en-US" dirty="0"/>
              <a:t>He was given the Holy Spirit (1 Samuel 10:9-13).</a:t>
            </a:r>
          </a:p>
          <a:p>
            <a:pPr lvl="1"/>
            <a:endParaRPr lang="en-US" dirty="0"/>
          </a:p>
          <a:p>
            <a:pPr lvl="1"/>
            <a:r>
              <a:rPr lang="en-US" dirty="0"/>
              <a:t>He was discreet (1 Samuel 10:27), generous (1 Samuel 11:12, 13), and had godly companions (1 Samuel 10:25, 26).</a:t>
            </a:r>
          </a:p>
          <a:p>
            <a:pPr lvl="2"/>
            <a:r>
              <a:rPr lang="en-US" dirty="0"/>
              <a:t>Organized an army of 300,000</a:t>
            </a:r>
          </a:p>
          <a:p>
            <a:pPr lvl="2"/>
            <a:r>
              <a:rPr lang="en-US" dirty="0"/>
              <a:t>Gave Israel some initial military victories</a:t>
            </a:r>
          </a:p>
          <a:p>
            <a:endParaRPr lang="en-US" dirty="0"/>
          </a:p>
        </p:txBody>
      </p:sp>
      <p:sp>
        <p:nvSpPr>
          <p:cNvPr id="7" name="Slide Image Placeholder 6"/>
          <p:cNvSpPr>
            <a:spLocks noGrp="1" noRot="1" noChangeAspect="1"/>
          </p:cNvSpPr>
          <p:nvPr>
            <p:ph type="sldImg"/>
          </p:nvPr>
        </p:nvSpPr>
        <p:spPr>
          <a:xfrm>
            <a:off x="1668463" y="641350"/>
            <a:ext cx="3498850" cy="1968500"/>
          </a:xfrm>
        </p:spPr>
      </p:sp>
      <p:sp>
        <p:nvSpPr>
          <p:cNvPr id="2" name="Header Placeholder 1">
            <a:extLst>
              <a:ext uri="{FF2B5EF4-FFF2-40B4-BE49-F238E27FC236}">
                <a16:creationId xmlns:a16="http://schemas.microsoft.com/office/drawing/2014/main" id="{98A4623E-7C13-4D63-A1F2-688F467220EF}"/>
              </a:ext>
            </a:extLst>
          </p:cNvPr>
          <p:cNvSpPr>
            <a:spLocks noGrp="1"/>
          </p:cNvSpPr>
          <p:nvPr>
            <p:ph type="hdr" sz="quarter"/>
          </p:nvPr>
        </p:nvSpPr>
        <p:spPr/>
        <p:txBody>
          <a:bodyPr/>
          <a:lstStyle/>
          <a:p>
            <a:r>
              <a:rPr lang="en-US"/>
              <a:t>United Monarchy Period</a:t>
            </a:r>
          </a:p>
        </p:txBody>
      </p:sp>
    </p:spTree>
    <p:extLst>
      <p:ext uri="{BB962C8B-B14F-4D97-AF65-F5344CB8AC3E}">
        <p14:creationId xmlns:p14="http://schemas.microsoft.com/office/powerpoint/2010/main" val="757524832"/>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pPr marL="0" indent="0">
              <a:buNone/>
            </a:pPr>
            <a:r>
              <a:rPr lang="en-US" b="1" u="sng" dirty="0"/>
              <a:t>King Saul’s Weaknesses</a:t>
            </a:r>
          </a:p>
          <a:p>
            <a:pPr lvl="1"/>
            <a:r>
              <a:rPr lang="en-US" dirty="0"/>
              <a:t>He relied less on Samuel’s advice</a:t>
            </a:r>
          </a:p>
          <a:p>
            <a:pPr lvl="1"/>
            <a:r>
              <a:rPr lang="en-US" dirty="0"/>
              <a:t>He took the priestly function which should have been Samuel's into his own hand against the will of God (1 Samuel 13:8-13). </a:t>
            </a:r>
          </a:p>
          <a:p>
            <a:pPr lvl="2"/>
            <a:r>
              <a:rPr lang="en-US" dirty="0"/>
              <a:t>As a result his kingdom did not flourish (1 Samuel 13:14).</a:t>
            </a:r>
          </a:p>
          <a:p>
            <a:pPr lvl="2"/>
            <a:endParaRPr lang="en-US" dirty="0"/>
          </a:p>
          <a:p>
            <a:pPr lvl="1"/>
            <a:r>
              <a:rPr lang="en-US" dirty="0"/>
              <a:t>He didn’t execute Agag the Amalekite as God commanded (1 Samuel 15:9).</a:t>
            </a:r>
          </a:p>
          <a:p>
            <a:pPr lvl="1"/>
            <a:r>
              <a:rPr lang="en-US" dirty="0"/>
              <a:t>He lost the Spirit of God (1 Samuel 16:14).</a:t>
            </a:r>
          </a:p>
          <a:p>
            <a:pPr lvl="1"/>
            <a:r>
              <a:rPr lang="en-US" dirty="0"/>
              <a:t>Tried to kill David on several occasions</a:t>
            </a:r>
          </a:p>
          <a:p>
            <a:pPr lvl="0"/>
            <a:endParaRPr lang="en-US" dirty="0"/>
          </a:p>
          <a:p>
            <a:pPr lvl="1"/>
            <a:r>
              <a:rPr lang="en-US" dirty="0"/>
              <a:t>His frustration caused him to kill the priests of Nob (1 Samuel 22:11-19).</a:t>
            </a:r>
          </a:p>
          <a:p>
            <a:pPr lvl="1"/>
            <a:r>
              <a:rPr lang="en-US" dirty="0"/>
              <a:t>He turned to witchcraft at Endor (1 Samuel 28:7-20).</a:t>
            </a:r>
          </a:p>
          <a:p>
            <a:pPr lvl="1"/>
            <a:r>
              <a:rPr lang="en-US" dirty="0"/>
              <a:t>He committed suicide to end his life (1 Samuel 31:4).</a:t>
            </a:r>
          </a:p>
        </p:txBody>
      </p:sp>
      <p:sp>
        <p:nvSpPr>
          <p:cNvPr id="5" name="Header Placeholder 4">
            <a:extLst>
              <a:ext uri="{FF2B5EF4-FFF2-40B4-BE49-F238E27FC236}">
                <a16:creationId xmlns:a16="http://schemas.microsoft.com/office/drawing/2014/main" id="{CE70EA99-4904-488B-BDB9-A2D81303C947}"/>
              </a:ext>
            </a:extLst>
          </p:cNvPr>
          <p:cNvSpPr>
            <a:spLocks noGrp="1"/>
          </p:cNvSpPr>
          <p:nvPr>
            <p:ph type="hdr" sz="quarter"/>
          </p:nvPr>
        </p:nvSpPr>
        <p:spPr/>
        <p:txBody>
          <a:bodyPr/>
          <a:lstStyle/>
          <a:p>
            <a:r>
              <a:rPr lang="en-US"/>
              <a:t>United Monarchy Period</a:t>
            </a:r>
          </a:p>
        </p:txBody>
      </p:sp>
    </p:spTree>
    <p:extLst>
      <p:ext uri="{BB962C8B-B14F-4D97-AF65-F5344CB8AC3E}">
        <p14:creationId xmlns:p14="http://schemas.microsoft.com/office/powerpoint/2010/main" val="4120130554"/>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r>
              <a:rPr lang="en-US" dirty="0"/>
              <a:t>Genesis 6-9</a:t>
            </a:r>
          </a:p>
        </p:txBody>
      </p:sp>
      <p:sp>
        <p:nvSpPr>
          <p:cNvPr id="4" name="Slide Number Placeholder 3"/>
          <p:cNvSpPr>
            <a:spLocks noGrp="1"/>
          </p:cNvSpPr>
          <p:nvPr>
            <p:ph type="sldNum" sz="quarter" idx="5"/>
          </p:nvPr>
        </p:nvSpPr>
        <p:spPr/>
        <p:txBody>
          <a:bodyPr/>
          <a:lstStyle/>
          <a:p>
            <a:fld id="{FF643747-4F18-4CEE-B9DD-781E2F2EBDA0}" type="slidenum">
              <a:rPr lang="en-US" smtClean="0"/>
              <a:t>232</a:t>
            </a:fld>
            <a:endParaRPr lang="en-US"/>
          </a:p>
        </p:txBody>
      </p:sp>
    </p:spTree>
    <p:extLst>
      <p:ext uri="{BB962C8B-B14F-4D97-AF65-F5344CB8AC3E}">
        <p14:creationId xmlns:p14="http://schemas.microsoft.com/office/powerpoint/2010/main" val="6629772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US" dirty="0"/>
              <a:t>Seven Great Reasons to Study the Old Testament</a:t>
            </a:r>
          </a:p>
          <a:p>
            <a:pPr marL="0" indent="0">
              <a:buNone/>
            </a:pPr>
            <a:endParaRPr lang="en-US" dirty="0"/>
          </a:p>
          <a:p>
            <a:pPr lvl="0" fontAlgn="base"/>
            <a:r>
              <a:rPr lang="en-US" dirty="0">
                <a:effectLst>
                  <a:glow>
                    <a:srgbClr val="000000"/>
                  </a:glow>
                  <a:outerShdw sx="0" sy="0">
                    <a:srgbClr val="000000"/>
                  </a:outerShdw>
                  <a:reflection stA="0" endPos="0" fadeDir="0" sx="0" sy="0"/>
                </a:effectLst>
              </a:rPr>
              <a:t>4. The Old Testament instructs believers concerning the person and work of Jesus, the promised Messiah.</a:t>
            </a:r>
          </a:p>
          <a:p>
            <a:pPr lvl="0" fontAlgn="base"/>
            <a:endParaRPr lang="en-US" dirty="0">
              <a:effectLst>
                <a:glow>
                  <a:srgbClr val="000000"/>
                </a:glow>
                <a:outerShdw sx="0" sy="0">
                  <a:srgbClr val="000000"/>
                </a:outerShdw>
                <a:reflection stA="0" endPos="0" fadeDir="0" sx="0" sy="0"/>
              </a:effectLst>
            </a:endParaRPr>
          </a:p>
          <a:p>
            <a:pPr lvl="1" fontAlgn="base"/>
            <a:r>
              <a:rPr lang="en-US" dirty="0">
                <a:effectLst>
                  <a:glow>
                    <a:srgbClr val="000000"/>
                  </a:glow>
                  <a:outerShdw sx="0" sy="0">
                    <a:srgbClr val="000000"/>
                  </a:outerShdw>
                  <a:reflection stA="0" endPos="0" fadeDir="0" sx="0" sy="0"/>
                </a:effectLst>
              </a:rPr>
              <a:t>How he would give himself as a ransom and die so believers may live eternally.</a:t>
            </a:r>
          </a:p>
          <a:p>
            <a:pPr lvl="1" fontAlgn="base"/>
            <a:endParaRPr lang="en-US" dirty="0">
              <a:effectLst>
                <a:glow>
                  <a:srgbClr val="000000"/>
                </a:glow>
                <a:outerShdw sx="0" sy="0">
                  <a:srgbClr val="000000"/>
                </a:outerShdw>
                <a:reflection stA="0" endPos="0" fadeDir="0" sx="0" sy="0"/>
              </a:effectLst>
            </a:endParaRPr>
          </a:p>
          <a:p>
            <a:pPr lvl="1" fontAlgn="base"/>
            <a:r>
              <a:rPr lang="en-US" dirty="0">
                <a:effectLst>
                  <a:glow>
                    <a:srgbClr val="000000"/>
                  </a:glow>
                  <a:outerShdw sx="0" sy="0">
                    <a:srgbClr val="000000"/>
                  </a:outerShdw>
                  <a:reflection stA="0" endPos="0" fadeDir="0" sx="0" sy="0"/>
                </a:effectLst>
              </a:rPr>
              <a:t>How to respond to him as the Messiah.</a:t>
            </a:r>
          </a:p>
          <a:p>
            <a:pPr lvl="1" fontAlgn="base"/>
            <a:endParaRPr lang="en-US" dirty="0">
              <a:effectLst>
                <a:glow>
                  <a:srgbClr val="000000"/>
                </a:glow>
                <a:outerShdw sx="0" sy="0">
                  <a:srgbClr val="000000"/>
                </a:outerShdw>
                <a:reflection stA="0" endPos="0" fadeDir="0" sx="0" sy="0"/>
              </a:effectLst>
            </a:endParaRPr>
          </a:p>
          <a:p>
            <a:pPr lvl="1" fontAlgn="base"/>
            <a:r>
              <a:rPr lang="en-US" dirty="0">
                <a:effectLst>
                  <a:glow>
                    <a:srgbClr val="000000"/>
                  </a:glow>
                  <a:outerShdw sx="0" sy="0">
                    <a:srgbClr val="000000"/>
                  </a:outerShdw>
                  <a:reflection stA="0" endPos="0" fadeDir="0" sx="0" sy="0"/>
                </a:effectLst>
              </a:rPr>
              <a:t>Over 300 prophecies describing the Messiah so there would be no confusion about who he is…only Jesus fulfilled these prophecies.</a:t>
            </a:r>
          </a:p>
          <a:p>
            <a:pPr lvl="0" fontAlgn="base"/>
            <a:endParaRPr lang="en-US" dirty="0">
              <a:effectLst>
                <a:glow>
                  <a:srgbClr val="000000"/>
                </a:glow>
                <a:outerShdw sx="0" sy="0">
                  <a:srgbClr val="000000"/>
                </a:outerShdw>
                <a:reflection stA="0" endPos="0" fadeDir="0" sx="0" sy="0"/>
              </a:effectLst>
            </a:endParaRPr>
          </a:p>
          <a:p>
            <a:pPr lvl="1"/>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pPr/>
              <a:t>23</a:t>
            </a:fld>
            <a:endParaRPr lang="en-US"/>
          </a:p>
        </p:txBody>
      </p:sp>
      <p:sp>
        <p:nvSpPr>
          <p:cNvPr id="7" name="Slide Image Placeholder 6">
            <a:extLst>
              <a:ext uri="{FF2B5EF4-FFF2-40B4-BE49-F238E27FC236}">
                <a16:creationId xmlns:a16="http://schemas.microsoft.com/office/drawing/2014/main" id="{F53AA8FF-5F3B-45EB-BFB2-CF17F1BB3035}"/>
              </a:ext>
            </a:extLst>
          </p:cNvPr>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3567843096"/>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pPr marL="0" indent="0">
              <a:buNone/>
            </a:pPr>
            <a:r>
              <a:rPr lang="en-US" dirty="0"/>
              <a:t>SAUL’s LIFE</a:t>
            </a:r>
          </a:p>
          <a:p>
            <a:pPr lvl="1"/>
            <a:r>
              <a:rPr lang="en-US" dirty="0"/>
              <a:t>When Saul obeyed God he rose in king power and success.</a:t>
            </a:r>
          </a:p>
          <a:p>
            <a:pPr lvl="1"/>
            <a:endParaRPr lang="en-US" dirty="0"/>
          </a:p>
          <a:p>
            <a:pPr lvl="1"/>
            <a:r>
              <a:rPr lang="en-US" dirty="0"/>
              <a:t>But later he disobeyed God when</a:t>
            </a:r>
            <a:r>
              <a:rPr lang="en-US" baseline="0" dirty="0"/>
              <a:t> he spared </a:t>
            </a:r>
            <a:r>
              <a:rPr lang="en-US" baseline="0" dirty="0" err="1"/>
              <a:t>Agag</a:t>
            </a:r>
            <a:r>
              <a:rPr lang="en-US" baseline="0" dirty="0"/>
              <a:t> the Amalekite and some cattle (“BUT” 1 Samuel 15:9)</a:t>
            </a:r>
          </a:p>
          <a:p>
            <a:pPr lvl="2"/>
            <a:r>
              <a:rPr lang="en-US" sz="1200" b="1" i="1" u="none" strike="noStrike" kern="1200" baseline="0" dirty="0">
                <a:solidFill>
                  <a:schemeClr val="tx1"/>
                </a:solidFill>
                <a:latin typeface="+mn-lt"/>
                <a:ea typeface="+mn-ea"/>
                <a:cs typeface="+mn-cs"/>
              </a:rPr>
              <a:t>But </a:t>
            </a:r>
            <a:r>
              <a:rPr lang="en-US" sz="1200" b="0" i="1" u="none" strike="noStrike" kern="1200" baseline="0" dirty="0">
                <a:solidFill>
                  <a:schemeClr val="tx1"/>
                </a:solidFill>
                <a:latin typeface="+mn-lt"/>
                <a:ea typeface="+mn-ea"/>
                <a:cs typeface="+mn-cs"/>
              </a:rPr>
              <a:t>Saul and the army spared Agag and the best of the sheep and cattle, the fat calves</a:t>
            </a:r>
            <a:r>
              <a:rPr lang="en-US" sz="1200" b="0" i="1" u="none" strike="noStrike" kern="1200" baseline="30000" dirty="0">
                <a:solidFill>
                  <a:schemeClr val="tx1"/>
                </a:solidFill>
                <a:latin typeface="+mn-lt"/>
                <a:ea typeface="+mn-ea"/>
                <a:cs typeface="+mn-cs"/>
              </a:rPr>
              <a:t> </a:t>
            </a:r>
            <a:r>
              <a:rPr lang="en-US" sz="1200" b="0" i="1" u="none" strike="noStrike" kern="1200" baseline="0" dirty="0">
                <a:solidFill>
                  <a:schemeClr val="tx1"/>
                </a:solidFill>
                <a:latin typeface="+mn-lt"/>
                <a:ea typeface="+mn-ea"/>
                <a:cs typeface="+mn-cs"/>
              </a:rPr>
              <a:t>and lambs-- everything that was good. These they were unwilling to destroy completely, but everything that was despised and weak they totally destroyed. (1 Sam. 15:9 NIV)</a:t>
            </a:r>
          </a:p>
          <a:p>
            <a:pPr lvl="1"/>
            <a:endParaRPr lang="en-US" i="1" baseline="0" dirty="0"/>
          </a:p>
          <a:p>
            <a:r>
              <a:rPr lang="en-US" baseline="0" dirty="0"/>
              <a:t>Chiasm </a:t>
            </a:r>
            <a:r>
              <a:rPr lang="en-US" baseline="0" dirty="0">
                <a:sym typeface="Wingdings" panose="05000000000000000000" pitchFamily="2" charset="2"/>
              </a:rPr>
              <a:t> disobedience was the main point CLICK</a:t>
            </a:r>
            <a:r>
              <a:rPr lang="en-US" dirty="0">
                <a:sym typeface="Wingdings" panose="05000000000000000000" pitchFamily="2" charset="2"/>
              </a:rPr>
              <a:t> on “CHIASTIC STRUCTURE”</a:t>
            </a:r>
          </a:p>
          <a:p>
            <a:endParaRPr lang="en-US" dirty="0">
              <a:sym typeface="Wingdings" panose="05000000000000000000" pitchFamily="2" charset="2"/>
            </a:endParaRPr>
          </a:p>
          <a:p>
            <a:pPr lvl="1"/>
            <a:r>
              <a:rPr lang="en-US" dirty="0">
                <a:sym typeface="Wingdings" panose="05000000000000000000" pitchFamily="2" charset="2"/>
              </a:rPr>
              <a:t>Ref: </a:t>
            </a:r>
            <a:r>
              <a:rPr lang="en-US" b="0" i="0" dirty="0">
                <a:solidFill>
                  <a:srgbClr val="666666"/>
                </a:solidFill>
                <a:effectLst/>
                <a:latin typeface="source sans pro" panose="020B0503030403020204" pitchFamily="34" charset="0"/>
              </a:rPr>
              <a:t>Phillip G. </a:t>
            </a:r>
            <a:r>
              <a:rPr lang="en-US" b="0" i="0" dirty="0" err="1">
                <a:solidFill>
                  <a:srgbClr val="666666"/>
                </a:solidFill>
                <a:effectLst/>
                <a:latin typeface="source sans pro" panose="020B0503030403020204" pitchFamily="34" charset="0"/>
              </a:rPr>
              <a:t>Kayser</a:t>
            </a:r>
            <a:r>
              <a:rPr lang="en-US" b="0" i="0" dirty="0">
                <a:solidFill>
                  <a:srgbClr val="666666"/>
                </a:solidFill>
                <a:effectLst/>
                <a:latin typeface="source sans pro" panose="020B0503030403020204" pitchFamily="34" charset="0"/>
              </a:rPr>
              <a:t> [</a:t>
            </a:r>
            <a:r>
              <a:rPr lang="en-US" dirty="0">
                <a:sym typeface="Wingdings" panose="05000000000000000000" pitchFamily="2" charset="2"/>
              </a:rPr>
              <a:t>https://kaysercommentary.com/Sermons/BibleSurvey/09%20Samuel.md]</a:t>
            </a:r>
            <a:endParaRPr lang="en-US" dirty="0"/>
          </a:p>
        </p:txBody>
      </p:sp>
      <p:sp>
        <p:nvSpPr>
          <p:cNvPr id="5" name="Header Placeholder 4">
            <a:extLst>
              <a:ext uri="{FF2B5EF4-FFF2-40B4-BE49-F238E27FC236}">
                <a16:creationId xmlns:a16="http://schemas.microsoft.com/office/drawing/2014/main" id="{82A89D8C-9B09-4C56-B265-8972E7904035}"/>
              </a:ext>
            </a:extLst>
          </p:cNvPr>
          <p:cNvSpPr>
            <a:spLocks noGrp="1"/>
          </p:cNvSpPr>
          <p:nvPr>
            <p:ph type="hdr" sz="quarter"/>
          </p:nvPr>
        </p:nvSpPr>
        <p:spPr/>
        <p:txBody>
          <a:bodyPr/>
          <a:lstStyle/>
          <a:p>
            <a:r>
              <a:rPr lang="en-US"/>
              <a:t>United Monarchy Period</a:t>
            </a:r>
          </a:p>
        </p:txBody>
      </p:sp>
    </p:spTree>
    <p:extLst>
      <p:ext uri="{BB962C8B-B14F-4D97-AF65-F5344CB8AC3E}">
        <p14:creationId xmlns:p14="http://schemas.microsoft.com/office/powerpoint/2010/main" val="2385148229"/>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US" u="sng" dirty="0"/>
              <a:t>King David…Israel’s greatest king </a:t>
            </a:r>
            <a:r>
              <a:rPr lang="en-US" u="sng" dirty="0">
                <a:sym typeface="Wingdings" panose="05000000000000000000" pitchFamily="2" charset="2"/>
              </a:rPr>
              <a:t> next slide</a:t>
            </a:r>
            <a:endParaRPr lang="en-US" dirty="0"/>
          </a:p>
        </p:txBody>
      </p:sp>
      <p:sp>
        <p:nvSpPr>
          <p:cNvPr id="7" name="Slide Image Placeholder 6"/>
          <p:cNvSpPr>
            <a:spLocks noGrp="1" noRot="1" noChangeAspect="1"/>
          </p:cNvSpPr>
          <p:nvPr>
            <p:ph type="sldImg"/>
          </p:nvPr>
        </p:nvSpPr>
        <p:spPr>
          <a:xfrm>
            <a:off x="1668463" y="641350"/>
            <a:ext cx="3498850" cy="1968500"/>
          </a:xfrm>
        </p:spPr>
      </p:sp>
      <p:sp>
        <p:nvSpPr>
          <p:cNvPr id="2" name="Header Placeholder 1">
            <a:extLst>
              <a:ext uri="{FF2B5EF4-FFF2-40B4-BE49-F238E27FC236}">
                <a16:creationId xmlns:a16="http://schemas.microsoft.com/office/drawing/2014/main" id="{37E563A5-50A9-4BC4-B84A-D781D49E1930}"/>
              </a:ext>
            </a:extLst>
          </p:cNvPr>
          <p:cNvSpPr>
            <a:spLocks noGrp="1"/>
          </p:cNvSpPr>
          <p:nvPr>
            <p:ph type="hdr" sz="quarter"/>
          </p:nvPr>
        </p:nvSpPr>
        <p:spPr/>
        <p:txBody>
          <a:bodyPr/>
          <a:lstStyle/>
          <a:p>
            <a:r>
              <a:rPr lang="en-US"/>
              <a:t>United Monarchy Period</a:t>
            </a:r>
          </a:p>
        </p:txBody>
      </p:sp>
    </p:spTree>
    <p:extLst>
      <p:ext uri="{BB962C8B-B14F-4D97-AF65-F5344CB8AC3E}">
        <p14:creationId xmlns:p14="http://schemas.microsoft.com/office/powerpoint/2010/main" val="989959408"/>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US" u="sng" dirty="0"/>
              <a:t>DAVID’s STRENGTHS</a:t>
            </a:r>
          </a:p>
          <a:p>
            <a:pPr lvl="1"/>
            <a:r>
              <a:rPr lang="en-US" dirty="0"/>
              <a:t>A valiant (courageous) spirit</a:t>
            </a:r>
          </a:p>
          <a:p>
            <a:pPr lvl="1"/>
            <a:endParaRPr lang="en-US" dirty="0"/>
          </a:p>
          <a:p>
            <a:pPr lvl="1"/>
            <a:r>
              <a:rPr lang="en-US" dirty="0"/>
              <a:t>Military strategist</a:t>
            </a:r>
          </a:p>
          <a:p>
            <a:pPr lvl="1"/>
            <a:endParaRPr lang="en-US" dirty="0"/>
          </a:p>
          <a:p>
            <a:pPr lvl="1"/>
            <a:r>
              <a:rPr lang="en-US" dirty="0"/>
              <a:t>Diplomatic skills </a:t>
            </a:r>
          </a:p>
          <a:p>
            <a:pPr lvl="2"/>
            <a:r>
              <a:rPr lang="en-US" dirty="0"/>
              <a:t>He united the 12 tribes of Israel</a:t>
            </a:r>
          </a:p>
          <a:p>
            <a:pPr lvl="2"/>
            <a:endParaRPr lang="en-US" dirty="0"/>
          </a:p>
          <a:p>
            <a:pPr lvl="1"/>
            <a:r>
              <a:rPr lang="en-US" dirty="0"/>
              <a:t>Musical and poetic gifts</a:t>
            </a:r>
          </a:p>
          <a:p>
            <a:pPr lvl="1"/>
            <a:endParaRPr lang="en-US" dirty="0"/>
          </a:p>
          <a:p>
            <a:pPr lvl="1"/>
            <a:r>
              <a:rPr lang="en-US" dirty="0"/>
              <a:t>Ability to admit his faults</a:t>
            </a:r>
          </a:p>
          <a:p>
            <a:pPr lvl="1"/>
            <a:endParaRPr lang="en-US" dirty="0"/>
          </a:p>
          <a:p>
            <a:pPr lvl="1"/>
            <a:r>
              <a:rPr lang="en-US" dirty="0"/>
              <a:t>An unshakeable trust in God</a:t>
            </a:r>
          </a:p>
        </p:txBody>
      </p:sp>
      <p:sp>
        <p:nvSpPr>
          <p:cNvPr id="7" name="Slide Image Placeholder 6"/>
          <p:cNvSpPr>
            <a:spLocks noGrp="1" noRot="1" noChangeAspect="1"/>
          </p:cNvSpPr>
          <p:nvPr>
            <p:ph type="sldImg"/>
          </p:nvPr>
        </p:nvSpPr>
        <p:spPr>
          <a:xfrm>
            <a:off x="1668463" y="641350"/>
            <a:ext cx="3498850" cy="1968500"/>
          </a:xfrm>
        </p:spPr>
      </p:sp>
      <p:sp>
        <p:nvSpPr>
          <p:cNvPr id="2" name="Header Placeholder 1">
            <a:extLst>
              <a:ext uri="{FF2B5EF4-FFF2-40B4-BE49-F238E27FC236}">
                <a16:creationId xmlns:a16="http://schemas.microsoft.com/office/drawing/2014/main" id="{37E563A5-50A9-4BC4-B84A-D781D49E1930}"/>
              </a:ext>
            </a:extLst>
          </p:cNvPr>
          <p:cNvSpPr>
            <a:spLocks noGrp="1"/>
          </p:cNvSpPr>
          <p:nvPr>
            <p:ph type="hdr" sz="quarter"/>
          </p:nvPr>
        </p:nvSpPr>
        <p:spPr/>
        <p:txBody>
          <a:bodyPr/>
          <a:lstStyle/>
          <a:p>
            <a:r>
              <a:rPr lang="en-US"/>
              <a:t>United Monarchy Period</a:t>
            </a:r>
          </a:p>
        </p:txBody>
      </p:sp>
    </p:spTree>
    <p:extLst>
      <p:ext uri="{BB962C8B-B14F-4D97-AF65-F5344CB8AC3E}">
        <p14:creationId xmlns:p14="http://schemas.microsoft.com/office/powerpoint/2010/main" val="1010023652"/>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US" u="sng" dirty="0"/>
              <a:t>DAVID vs. GOLIATH</a:t>
            </a:r>
          </a:p>
          <a:p>
            <a:pPr lvl="1"/>
            <a:r>
              <a:rPr lang="en-US" dirty="0"/>
              <a:t>Goliath was about 6’9” tall (Dead Sea Scrolls, Josephus, Greek Septuagint)</a:t>
            </a:r>
          </a:p>
          <a:p>
            <a:pPr lvl="1"/>
            <a:r>
              <a:rPr lang="en-US" dirty="0"/>
              <a:t>(Masoretic text </a:t>
            </a:r>
            <a:r>
              <a:rPr lang="en-US" dirty="0">
                <a:sym typeface="Wingdings" panose="05000000000000000000" pitchFamily="2" charset="2"/>
              </a:rPr>
              <a:t> 9’ 9”)</a:t>
            </a:r>
          </a:p>
          <a:p>
            <a:pPr lvl="1"/>
            <a:endParaRPr lang="en-US" dirty="0"/>
          </a:p>
          <a:p>
            <a:pPr lvl="1"/>
            <a:r>
              <a:rPr lang="en-US" dirty="0"/>
              <a:t>Battles were seen as fights between gods</a:t>
            </a:r>
          </a:p>
          <a:p>
            <a:pPr lvl="1"/>
            <a:r>
              <a:rPr lang="en-US" dirty="0"/>
              <a:t>Trash talk</a:t>
            </a:r>
          </a:p>
          <a:p>
            <a:pPr lvl="1"/>
            <a:r>
              <a:rPr lang="en-US" dirty="0"/>
              <a:t>David defeats Goliath </a:t>
            </a:r>
          </a:p>
          <a:p>
            <a:pPr lvl="1"/>
            <a:r>
              <a:rPr lang="en-US" dirty="0"/>
              <a:t>Philistines run for it—Israel’s God must be stronger than their gods.</a:t>
            </a:r>
          </a:p>
          <a:p>
            <a:endParaRPr lang="en-US" dirty="0"/>
          </a:p>
          <a:p>
            <a:endParaRPr lang="en-US" dirty="0"/>
          </a:p>
          <a:p>
            <a:pPr marL="0" indent="0">
              <a:buNone/>
            </a:pPr>
            <a:r>
              <a:rPr lang="en-US" dirty="0"/>
              <a:t>Source: </a:t>
            </a:r>
          </a:p>
          <a:p>
            <a:pPr lvl="1" indent="0">
              <a:buNone/>
            </a:pPr>
            <a:r>
              <a:rPr lang="en-US" sz="1000" dirty="0"/>
              <a:t>&lt;(</a:t>
            </a:r>
            <a:r>
              <a:rPr lang="en-US" sz="1000" b="0" dirty="0"/>
              <a:t>https://www.google.com/</a:t>
            </a:r>
            <a:r>
              <a:rPr lang="en-US" sz="1000" b="0" dirty="0" err="1"/>
              <a:t>search?source</a:t>
            </a:r>
            <a:r>
              <a:rPr lang="en-US" sz="1000" b="0" dirty="0"/>
              <a:t>=</a:t>
            </a:r>
            <a:r>
              <a:rPr lang="en-US" sz="1000" b="0" dirty="0" err="1"/>
              <a:t>hp&amp;ei</a:t>
            </a:r>
            <a:r>
              <a:rPr lang="en-US" sz="1000" b="0" dirty="0"/>
              <a:t>=P8qsWb2oIqfi0gLY-b3oBQ&amp;q=</a:t>
            </a:r>
            <a:r>
              <a:rPr lang="en-US" sz="1000" b="0" dirty="0" err="1"/>
              <a:t>how+tall+was+goliath&amp;oq</a:t>
            </a:r>
            <a:r>
              <a:rPr lang="en-US" sz="1000" b="0" dirty="0"/>
              <a:t>=</a:t>
            </a:r>
            <a:r>
              <a:rPr lang="en-US" sz="1000" b="0" dirty="0" err="1"/>
              <a:t>how+tall+was+gol&amp;gs_l</a:t>
            </a:r>
            <a:r>
              <a:rPr lang="en-US" sz="1000" b="0" dirty="0"/>
              <a:t>=mobile-gws-hp.1.0.0l5.1880.55142.0.56702.31.24.7.11.11.0.400.2998.11j12j4-1.24.0....0...1.1j4.64.mobile-gws-hp..0.31.2159.3..5j41j0i131k1j0i131i155k1j0i10k1.-01p41Agytc)</a:t>
            </a:r>
            <a:r>
              <a:rPr lang="en-US" sz="1000" dirty="0"/>
              <a:t>&gt;</a:t>
            </a:r>
          </a:p>
        </p:txBody>
      </p:sp>
      <p:sp>
        <p:nvSpPr>
          <p:cNvPr id="7" name="Slide Image Placeholder 6"/>
          <p:cNvSpPr>
            <a:spLocks noGrp="1" noRot="1" noChangeAspect="1"/>
          </p:cNvSpPr>
          <p:nvPr>
            <p:ph type="sldImg"/>
          </p:nvPr>
        </p:nvSpPr>
        <p:spPr>
          <a:xfrm>
            <a:off x="1668463" y="641350"/>
            <a:ext cx="3498850" cy="1968500"/>
          </a:xfrm>
        </p:spPr>
      </p:sp>
      <p:sp>
        <p:nvSpPr>
          <p:cNvPr id="2" name="Header Placeholder 1">
            <a:extLst>
              <a:ext uri="{FF2B5EF4-FFF2-40B4-BE49-F238E27FC236}">
                <a16:creationId xmlns:a16="http://schemas.microsoft.com/office/drawing/2014/main" id="{CB17A0F5-8532-43D5-9A20-CF3A3B217BA2}"/>
              </a:ext>
            </a:extLst>
          </p:cNvPr>
          <p:cNvSpPr>
            <a:spLocks noGrp="1"/>
          </p:cNvSpPr>
          <p:nvPr>
            <p:ph type="hdr" sz="quarter"/>
          </p:nvPr>
        </p:nvSpPr>
        <p:spPr/>
        <p:txBody>
          <a:bodyPr/>
          <a:lstStyle/>
          <a:p>
            <a:r>
              <a:rPr lang="en-US"/>
              <a:t>United Monarchy Period</a:t>
            </a:r>
          </a:p>
        </p:txBody>
      </p:sp>
    </p:spTree>
    <p:extLst>
      <p:ext uri="{BB962C8B-B14F-4D97-AF65-F5344CB8AC3E}">
        <p14:creationId xmlns:p14="http://schemas.microsoft.com/office/powerpoint/2010/main" val="2786951110"/>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a:p>
            <a:r>
              <a:rPr lang="en-US" dirty="0"/>
              <a:t>Andre the Giant 7’4” (“The Princess Bride”)</a:t>
            </a:r>
          </a:p>
          <a:p>
            <a:pPr lvl="1"/>
            <a:r>
              <a:rPr lang="en-US" dirty="0"/>
              <a:t>520 lbs.</a:t>
            </a:r>
          </a:p>
          <a:p>
            <a:pPr lvl="1"/>
            <a:r>
              <a:rPr lang="en-US" dirty="0"/>
              <a:t>1946-1993 (50 years old)</a:t>
            </a:r>
          </a:p>
          <a:p>
            <a:pPr lvl="1"/>
            <a:r>
              <a:rPr lang="en-US" dirty="0"/>
              <a:t>Standing next to Andre is Mike Graham 5’ 8” tall</a:t>
            </a:r>
          </a:p>
          <a:p>
            <a:pPr lvl="1"/>
            <a:endParaRPr lang="en-US" dirty="0"/>
          </a:p>
          <a:p>
            <a:pPr lvl="1"/>
            <a:r>
              <a:rPr lang="en-US" dirty="0"/>
              <a:t>Imagine David facing Goliath at 6’ 9”???  </a:t>
            </a:r>
          </a:p>
          <a:p>
            <a:pPr lvl="1"/>
            <a:r>
              <a:rPr lang="en-US" dirty="0"/>
              <a:t>Next slide</a:t>
            </a:r>
          </a:p>
          <a:p>
            <a:endParaRPr lang="en-US" dirty="0"/>
          </a:p>
          <a:p>
            <a:endParaRPr lang="en-US" dirty="0"/>
          </a:p>
        </p:txBody>
      </p:sp>
      <p:sp>
        <p:nvSpPr>
          <p:cNvPr id="6" name="Header Placeholder 5"/>
          <p:cNvSpPr>
            <a:spLocks noGrp="1"/>
          </p:cNvSpPr>
          <p:nvPr>
            <p:ph type="hdr" sz="quarter" idx="11"/>
          </p:nvPr>
        </p:nvSpPr>
        <p:spPr/>
        <p:txBody>
          <a:bodyPr/>
          <a:lstStyle/>
          <a:p>
            <a:r>
              <a:rPr lang="en-US"/>
              <a:t>United Monarchy Period</a:t>
            </a:r>
            <a:endParaRPr lang="en-US" dirty="0"/>
          </a:p>
        </p:txBody>
      </p:sp>
      <p:sp>
        <p:nvSpPr>
          <p:cNvPr id="9" name="Slide Image Placeholder 8"/>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3698315588"/>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Suleiman Ali </a:t>
            </a:r>
            <a:r>
              <a:rPr lang="en-US" sz="1200" b="0" i="0" kern="1200" dirty="0" err="1">
                <a:solidFill>
                  <a:schemeClr val="tx1"/>
                </a:solidFill>
                <a:effectLst/>
                <a:latin typeface="+mn-lt"/>
                <a:ea typeface="+mn-ea"/>
                <a:cs typeface="+mn-cs"/>
              </a:rPr>
              <a:t>Nashnush</a:t>
            </a:r>
            <a:r>
              <a:rPr lang="en-US" sz="1200" b="0" i="0" kern="1200" dirty="0">
                <a:solidFill>
                  <a:schemeClr val="tx1"/>
                </a:solidFill>
                <a:effectLst/>
                <a:latin typeface="+mn-lt"/>
                <a:ea typeface="+mn-ea"/>
                <a:cs typeface="+mn-cs"/>
              </a:rPr>
              <a:t> – 8ft</a:t>
            </a:r>
          </a:p>
          <a:p>
            <a:pPr lvl="1"/>
            <a:r>
              <a:rPr lang="en-US" sz="1200" b="0" i="0" kern="1200" dirty="0">
                <a:solidFill>
                  <a:schemeClr val="tx1"/>
                </a:solidFill>
                <a:effectLst/>
                <a:latin typeface="+mn-lt"/>
                <a:ea typeface="+mn-ea"/>
                <a:cs typeface="+mn-cs"/>
              </a:rPr>
              <a:t>Officially the tallest athlete in any sport, Libyan Suleiman Ali </a:t>
            </a:r>
            <a:r>
              <a:rPr lang="en-US" sz="1200" b="0" i="0" kern="1200" dirty="0" err="1">
                <a:solidFill>
                  <a:schemeClr val="tx1"/>
                </a:solidFill>
                <a:effectLst/>
                <a:latin typeface="+mn-lt"/>
                <a:ea typeface="+mn-ea"/>
                <a:cs typeface="+mn-cs"/>
              </a:rPr>
              <a:t>Nashnush</a:t>
            </a:r>
            <a:r>
              <a:rPr lang="en-US" sz="1200" b="0" i="0" kern="1200" dirty="0">
                <a:solidFill>
                  <a:schemeClr val="tx1"/>
                </a:solidFill>
                <a:effectLst/>
                <a:latin typeface="+mn-lt"/>
                <a:ea typeface="+mn-ea"/>
                <a:cs typeface="+mn-cs"/>
              </a:rPr>
              <a:t> came in at a colossal 8ft! </a:t>
            </a:r>
          </a:p>
          <a:p>
            <a:pPr lvl="1"/>
            <a:endParaRPr lang="en-US" sz="1200" b="0" i="0" kern="1200" dirty="0">
              <a:solidFill>
                <a:schemeClr val="tx1"/>
              </a:solidFill>
              <a:effectLst/>
              <a:latin typeface="+mn-lt"/>
              <a:ea typeface="+mn-ea"/>
              <a:cs typeface="+mn-cs"/>
            </a:endParaRPr>
          </a:p>
          <a:p>
            <a:pPr lvl="1"/>
            <a:r>
              <a:rPr lang="en-US" sz="1200" b="0" i="0" kern="1200" dirty="0">
                <a:solidFill>
                  <a:schemeClr val="tx1"/>
                </a:solidFill>
                <a:effectLst/>
                <a:latin typeface="+mn-lt"/>
                <a:ea typeface="+mn-ea"/>
                <a:cs typeface="+mn-cs"/>
              </a:rPr>
              <a:t>The former basketball player is one of only 17 registered individuals to have ever reached eight feet or higher.</a:t>
            </a:r>
          </a:p>
          <a:p>
            <a:pPr lvl="1"/>
            <a:endParaRPr lang="en-US" sz="1200" b="0" i="0" kern="1200" dirty="0">
              <a:solidFill>
                <a:schemeClr val="tx1"/>
              </a:solidFill>
              <a:effectLst/>
              <a:latin typeface="+mn-lt"/>
              <a:ea typeface="+mn-ea"/>
              <a:cs typeface="+mn-cs"/>
            </a:endParaRPr>
          </a:p>
          <a:p>
            <a:pPr lvl="1"/>
            <a:r>
              <a:rPr lang="en-US" sz="1200" b="0" i="0" kern="1200" dirty="0">
                <a:solidFill>
                  <a:schemeClr val="tx1"/>
                </a:solidFill>
                <a:effectLst/>
                <a:latin typeface="+mn-lt"/>
                <a:ea typeface="+mn-ea"/>
                <a:cs typeface="+mn-cs"/>
              </a:rPr>
              <a:t>Although he had an abnormal growth, which was not caused by any extra professional training, </a:t>
            </a:r>
            <a:r>
              <a:rPr lang="en-US" sz="1200" b="0" i="0" kern="1200" dirty="0" err="1">
                <a:solidFill>
                  <a:schemeClr val="tx1"/>
                </a:solidFill>
                <a:effectLst/>
                <a:latin typeface="+mn-lt"/>
                <a:ea typeface="+mn-ea"/>
                <a:cs typeface="+mn-cs"/>
              </a:rPr>
              <a:t>Nashnush</a:t>
            </a:r>
            <a:r>
              <a:rPr lang="en-US" sz="1200" b="0" i="0" kern="1200" dirty="0">
                <a:solidFill>
                  <a:schemeClr val="tx1"/>
                </a:solidFill>
                <a:effectLst/>
                <a:latin typeface="+mn-lt"/>
                <a:ea typeface="+mn-ea"/>
                <a:cs typeface="+mn-cs"/>
              </a:rPr>
              <a:t> was eventually treated for it and underwent successful surgery. </a:t>
            </a:r>
          </a:p>
          <a:p>
            <a:pPr lvl="1"/>
            <a:endParaRPr lang="en-US" sz="1200" b="0" i="0" kern="1200" dirty="0">
              <a:solidFill>
                <a:schemeClr val="tx1"/>
              </a:solidFill>
              <a:effectLst/>
              <a:latin typeface="+mn-lt"/>
              <a:ea typeface="+mn-ea"/>
              <a:cs typeface="+mn-cs"/>
            </a:endParaRPr>
          </a:p>
          <a:p>
            <a:pPr lvl="1"/>
            <a:r>
              <a:rPr lang="en-US" sz="1200" b="0" i="0" kern="1200" dirty="0">
                <a:solidFill>
                  <a:schemeClr val="tx1"/>
                </a:solidFill>
                <a:effectLst/>
                <a:latin typeface="+mn-lt"/>
                <a:ea typeface="+mn-ea"/>
                <a:cs typeface="+mn-cs"/>
              </a:rPr>
              <a:t>He was also an actor, starring in Federico Fellini’s </a:t>
            </a:r>
            <a:r>
              <a:rPr lang="en-US" sz="1200" b="0" i="1" kern="1200" dirty="0">
                <a:solidFill>
                  <a:schemeClr val="tx1"/>
                </a:solidFill>
                <a:effectLst/>
                <a:latin typeface="+mn-lt"/>
                <a:ea typeface="+mn-ea"/>
                <a:cs typeface="+mn-cs"/>
              </a:rPr>
              <a:t>Fellini </a:t>
            </a:r>
            <a:r>
              <a:rPr lang="en-US" sz="1200" b="0" i="1" kern="1200" dirty="0" err="1">
                <a:solidFill>
                  <a:schemeClr val="tx1"/>
                </a:solidFill>
                <a:effectLst/>
                <a:latin typeface="+mn-lt"/>
                <a:ea typeface="+mn-ea"/>
                <a:cs typeface="+mn-cs"/>
              </a:rPr>
              <a:t>Satyricon</a:t>
            </a:r>
            <a:r>
              <a:rPr lang="en-US" sz="1200" b="0" i="0" kern="1200" dirty="0">
                <a:solidFill>
                  <a:schemeClr val="tx1"/>
                </a:solidFill>
                <a:effectLst/>
                <a:latin typeface="+mn-lt"/>
                <a:ea typeface="+mn-ea"/>
                <a:cs typeface="+mn-cs"/>
              </a:rPr>
              <a:t>. </a:t>
            </a:r>
          </a:p>
          <a:p>
            <a:pPr lvl="1"/>
            <a:endParaRPr lang="en-US" sz="1200" dirty="0"/>
          </a:p>
          <a:p>
            <a:pPr lvl="1"/>
            <a:r>
              <a:rPr lang="en-US" sz="1200" b="0" i="0" kern="1200" dirty="0">
                <a:solidFill>
                  <a:schemeClr val="tx1"/>
                </a:solidFill>
                <a:effectLst/>
                <a:latin typeface="+mn-lt"/>
                <a:ea typeface="+mn-ea"/>
                <a:cs typeface="+mn-cs"/>
              </a:rPr>
              <a:t>Despite his peak height being 8ft, </a:t>
            </a:r>
            <a:r>
              <a:rPr lang="en-US" sz="1200" b="0" i="0" kern="1200" dirty="0" err="1">
                <a:solidFill>
                  <a:schemeClr val="tx1"/>
                </a:solidFill>
                <a:effectLst/>
                <a:latin typeface="+mn-lt"/>
                <a:ea typeface="+mn-ea"/>
                <a:cs typeface="+mn-cs"/>
              </a:rPr>
              <a:t>Nashnush</a:t>
            </a:r>
            <a:r>
              <a:rPr lang="en-US" sz="1200" b="0" i="0" kern="1200" dirty="0">
                <a:solidFill>
                  <a:schemeClr val="tx1"/>
                </a:solidFill>
                <a:effectLst/>
                <a:latin typeface="+mn-lt"/>
                <a:ea typeface="+mn-ea"/>
                <a:cs typeface="+mn-cs"/>
              </a:rPr>
              <a:t> only reached 7’10” when he played professional basketball.</a:t>
            </a:r>
          </a:p>
          <a:p>
            <a:endParaRPr lang="en-US" dirty="0"/>
          </a:p>
        </p:txBody>
      </p:sp>
      <p:sp>
        <p:nvSpPr>
          <p:cNvPr id="4" name="Header Placeholder 3"/>
          <p:cNvSpPr>
            <a:spLocks noGrp="1"/>
          </p:cNvSpPr>
          <p:nvPr>
            <p:ph type="hdr" sz="quarter"/>
          </p:nvPr>
        </p:nvSpPr>
        <p:spPr/>
        <p:txBody>
          <a:bodyPr/>
          <a:lstStyle/>
          <a:p>
            <a:r>
              <a:rPr lang="en-US"/>
              <a:t>United Monarchy Period</a:t>
            </a:r>
          </a:p>
        </p:txBody>
      </p:sp>
    </p:spTree>
    <p:extLst>
      <p:ext uri="{BB962C8B-B14F-4D97-AF65-F5344CB8AC3E}">
        <p14:creationId xmlns:p14="http://schemas.microsoft.com/office/powerpoint/2010/main" val="1868339493"/>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US" u="sng" dirty="0"/>
              <a:t>DAVID’s decline (weaknesses)</a:t>
            </a:r>
          </a:p>
          <a:p>
            <a:pPr lvl="1"/>
            <a:r>
              <a:rPr lang="en-US" dirty="0"/>
              <a:t>1) Committed adultery with Bathsheba</a:t>
            </a:r>
          </a:p>
          <a:p>
            <a:pPr lvl="1"/>
            <a:r>
              <a:rPr lang="en-US" dirty="0"/>
              <a:t>2) Arranged the murder of Uriah, Bathsheba’s husband.</a:t>
            </a:r>
          </a:p>
          <a:p>
            <a:pPr lvl="1"/>
            <a:r>
              <a:rPr lang="en-US" dirty="0"/>
              <a:t>3) He directly disobeyed God in taking a census of the people (See note below). </a:t>
            </a:r>
          </a:p>
          <a:p>
            <a:pPr lvl="2"/>
            <a:r>
              <a:rPr lang="en-US" b="0" dirty="0"/>
              <a:t>As to why God was angry at David, in those times, </a:t>
            </a:r>
            <a:r>
              <a:rPr lang="en-US" b="0" u="sng" dirty="0"/>
              <a:t>a man had the right to count or number what belonged to him</a:t>
            </a:r>
            <a:r>
              <a:rPr lang="en-US" b="0" dirty="0"/>
              <a:t>.</a:t>
            </a:r>
          </a:p>
          <a:p>
            <a:pPr lvl="2"/>
            <a:endParaRPr lang="en-US" dirty="0"/>
          </a:p>
          <a:p>
            <a:pPr lvl="1"/>
            <a:r>
              <a:rPr lang="en-US" dirty="0"/>
              <a:t>He was a poor father--his reluctance to take needed disciplinary action brought bloodshed within his own family</a:t>
            </a:r>
          </a:p>
          <a:p>
            <a:pPr lvl="2"/>
            <a:r>
              <a:rPr lang="en-US" dirty="0"/>
              <a:t>One son (</a:t>
            </a:r>
            <a:r>
              <a:rPr lang="en-US" dirty="0" err="1"/>
              <a:t>Amnon</a:t>
            </a:r>
            <a:r>
              <a:rPr lang="en-US" dirty="0"/>
              <a:t>) raped his half-sister</a:t>
            </a:r>
          </a:p>
          <a:p>
            <a:pPr lvl="2"/>
            <a:r>
              <a:rPr lang="en-US" dirty="0"/>
              <a:t>Absalom rebelled against David and tried to take his kingdom by force</a:t>
            </a:r>
          </a:p>
          <a:p>
            <a:pPr lvl="1" indent="0">
              <a:buNone/>
            </a:pPr>
            <a:endParaRPr lang="en-US" dirty="0"/>
          </a:p>
          <a:p>
            <a:pPr lvl="1" indent="0">
              <a:buNone/>
            </a:pPr>
            <a:endParaRPr lang="en-US" dirty="0"/>
          </a:p>
          <a:p>
            <a:r>
              <a:rPr lang="en-US" dirty="0"/>
              <a:t>NOTE: THE CENSUS</a:t>
            </a:r>
          </a:p>
          <a:p>
            <a:pPr lvl="1"/>
            <a:r>
              <a:rPr lang="en-US" b="1" u="sng" cap="all" dirty="0"/>
              <a:t>Question</a:t>
            </a:r>
            <a:r>
              <a:rPr lang="en-US" b="0" dirty="0"/>
              <a:t>: "Who incited David to take the census in 2 Samuel 24, God or Satan? Why was God so angry at David for taking the census? Why did God punish the Israelite people when it was David who ordered the census?“</a:t>
            </a:r>
          </a:p>
          <a:p>
            <a:pPr lvl="1"/>
            <a:endParaRPr lang="en-US" b="0" dirty="0"/>
          </a:p>
          <a:p>
            <a:pPr lvl="1"/>
            <a:r>
              <a:rPr lang="en-US" b="1" u="sng" cap="all" dirty="0"/>
              <a:t>Answer</a:t>
            </a:r>
            <a:r>
              <a:rPr lang="en-US" b="0" dirty="0"/>
              <a:t>: Second Samuel 24:1 says, “Again the anger </a:t>
            </a:r>
            <a:r>
              <a:rPr lang="en-US" b="0" u="sng" dirty="0"/>
              <a:t>of the Lord </a:t>
            </a:r>
            <a:r>
              <a:rPr lang="en-US" b="0" dirty="0"/>
              <a:t>burned against Israel, and </a:t>
            </a:r>
            <a:r>
              <a:rPr lang="en-US" b="0" u="sng" dirty="0"/>
              <a:t>he incited David </a:t>
            </a:r>
            <a:r>
              <a:rPr lang="en-US" b="0" dirty="0"/>
              <a:t>against them, saying, ‘Go and take a census of Israel and Judah.’” </a:t>
            </a:r>
          </a:p>
          <a:p>
            <a:pPr lvl="2"/>
            <a:r>
              <a:rPr lang="en-US" b="0" dirty="0"/>
              <a:t>The parallel account of the incident surrounding the census, however, reveals </a:t>
            </a:r>
            <a:r>
              <a:rPr lang="en-US" b="0" u="sng" dirty="0"/>
              <a:t>it was Satan who incited David to take the census</a:t>
            </a:r>
            <a:r>
              <a:rPr lang="en-US" b="0" dirty="0"/>
              <a:t>: “Satan rose up against Israel and incited David to take a census of Israel” (1 Chronicles 21:1). </a:t>
            </a:r>
          </a:p>
          <a:p>
            <a:pPr lvl="2"/>
            <a:r>
              <a:rPr lang="en-US" b="0" dirty="0"/>
              <a:t>This </a:t>
            </a:r>
            <a:r>
              <a:rPr lang="en-US" b="0" u="sng" dirty="0"/>
              <a:t>discrepancy</a:t>
            </a:r>
            <a:r>
              <a:rPr lang="en-US" b="0" dirty="0"/>
              <a:t> is often explained by the understanding that, in order to achieve His purposes, sometimes God sovereignly permits Satan to act. God can use Satan in various ways, with the result being the refining, disciplining, and purification of disobedient believers (Luke 22:31–32; 1 Corinthians 5:1–5; 2 Corinthians 12:7–10). </a:t>
            </a:r>
            <a:endParaRPr lang="en-US" dirty="0"/>
          </a:p>
        </p:txBody>
      </p:sp>
      <p:sp>
        <p:nvSpPr>
          <p:cNvPr id="7" name="Slide Image Placeholder 6"/>
          <p:cNvSpPr>
            <a:spLocks noGrp="1" noRot="1" noChangeAspect="1"/>
          </p:cNvSpPr>
          <p:nvPr>
            <p:ph type="sldImg"/>
          </p:nvPr>
        </p:nvSpPr>
        <p:spPr>
          <a:xfrm>
            <a:off x="1668463" y="641350"/>
            <a:ext cx="3498850" cy="1968500"/>
          </a:xfrm>
        </p:spPr>
      </p:sp>
      <p:sp>
        <p:nvSpPr>
          <p:cNvPr id="2" name="Header Placeholder 1">
            <a:extLst>
              <a:ext uri="{FF2B5EF4-FFF2-40B4-BE49-F238E27FC236}">
                <a16:creationId xmlns:a16="http://schemas.microsoft.com/office/drawing/2014/main" id="{E5D4F740-CB3C-4A8B-A12D-0002BE56F20C}"/>
              </a:ext>
            </a:extLst>
          </p:cNvPr>
          <p:cNvSpPr>
            <a:spLocks noGrp="1"/>
          </p:cNvSpPr>
          <p:nvPr>
            <p:ph type="hdr" sz="quarter"/>
          </p:nvPr>
        </p:nvSpPr>
        <p:spPr/>
        <p:txBody>
          <a:bodyPr/>
          <a:lstStyle/>
          <a:p>
            <a:r>
              <a:rPr lang="en-US"/>
              <a:t>United Monarchy Period</a:t>
            </a:r>
          </a:p>
        </p:txBody>
      </p:sp>
    </p:spTree>
    <p:extLst>
      <p:ext uri="{BB962C8B-B14F-4D97-AF65-F5344CB8AC3E}">
        <p14:creationId xmlns:p14="http://schemas.microsoft.com/office/powerpoint/2010/main" val="1885531640"/>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r>
              <a:rPr lang="en-US" dirty="0"/>
              <a:t>Notice the author’s main point (chiasm) </a:t>
            </a:r>
            <a:r>
              <a:rPr lang="en-US" dirty="0">
                <a:sym typeface="Wingdings" panose="05000000000000000000" pitchFamily="2" charset="2"/>
              </a:rPr>
              <a:t> Bathsheba  2 Samuel 11:1-14</a:t>
            </a:r>
          </a:p>
          <a:p>
            <a:endParaRPr lang="en-US" dirty="0">
              <a:sym typeface="Wingdings" panose="05000000000000000000" pitchFamily="2" charset="2"/>
            </a:endParaRPr>
          </a:p>
          <a:p>
            <a:pPr lvl="1"/>
            <a:r>
              <a:rPr lang="en-US" dirty="0">
                <a:sym typeface="Wingdings" panose="05000000000000000000" pitchFamily="2" charset="2"/>
              </a:rPr>
              <a:t>It only takes a</a:t>
            </a:r>
            <a:r>
              <a:rPr lang="en-US" baseline="0" dirty="0">
                <a:sym typeface="Wingdings" panose="05000000000000000000" pitchFamily="2" charset="2"/>
              </a:rPr>
              <a:t> second to make a bad decision.</a:t>
            </a:r>
          </a:p>
          <a:p>
            <a:pPr lvl="1"/>
            <a:endParaRPr lang="en-US" baseline="0" dirty="0">
              <a:sym typeface="Wingdings" panose="05000000000000000000" pitchFamily="2" charset="2"/>
            </a:endParaRPr>
          </a:p>
          <a:p>
            <a:pPr lvl="1"/>
            <a:r>
              <a:rPr lang="en-US" baseline="0" dirty="0">
                <a:sym typeface="Wingdings" panose="05000000000000000000" pitchFamily="2" charset="2"/>
              </a:rPr>
              <a:t>The consequences are initially repressed.</a:t>
            </a:r>
          </a:p>
          <a:p>
            <a:pPr lvl="1"/>
            <a:endParaRPr lang="en-US" baseline="0" dirty="0">
              <a:sym typeface="Wingdings" panose="05000000000000000000" pitchFamily="2" charset="2"/>
            </a:endParaRPr>
          </a:p>
          <a:p>
            <a:pPr lvl="1"/>
            <a:r>
              <a:rPr lang="en-US" baseline="0" dirty="0">
                <a:sym typeface="Wingdings" panose="05000000000000000000" pitchFamily="2" charset="2"/>
              </a:rPr>
              <a:t>The consequences often cause damage over a long period of time.</a:t>
            </a:r>
            <a:endParaRPr lang="en-US" dirty="0"/>
          </a:p>
        </p:txBody>
      </p:sp>
      <p:sp>
        <p:nvSpPr>
          <p:cNvPr id="5" name="Header Placeholder 4">
            <a:extLst>
              <a:ext uri="{FF2B5EF4-FFF2-40B4-BE49-F238E27FC236}">
                <a16:creationId xmlns:a16="http://schemas.microsoft.com/office/drawing/2014/main" id="{EC3695BC-CC5C-4E4A-8370-87962ADDAF99}"/>
              </a:ext>
            </a:extLst>
          </p:cNvPr>
          <p:cNvSpPr>
            <a:spLocks noGrp="1"/>
          </p:cNvSpPr>
          <p:nvPr>
            <p:ph type="hdr" sz="quarter"/>
          </p:nvPr>
        </p:nvSpPr>
        <p:spPr/>
        <p:txBody>
          <a:bodyPr/>
          <a:lstStyle/>
          <a:p>
            <a:r>
              <a:rPr lang="en-US"/>
              <a:t>United Monarchy Period</a:t>
            </a:r>
          </a:p>
        </p:txBody>
      </p:sp>
    </p:spTree>
    <p:extLst>
      <p:ext uri="{BB962C8B-B14F-4D97-AF65-F5344CB8AC3E}">
        <p14:creationId xmlns:p14="http://schemas.microsoft.com/office/powerpoint/2010/main" val="2061637430"/>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 DAVIDIC COVENANT (2 Sam. 7:11-16)</a:t>
            </a:r>
          </a:p>
          <a:p>
            <a:pPr lvl="1" fontAlgn="base"/>
            <a:r>
              <a:rPr lang="en-US" dirty="0">
                <a:effectLst>
                  <a:glow>
                    <a:srgbClr val="000000"/>
                  </a:glow>
                  <a:outerShdw sx="0" sy="0">
                    <a:srgbClr val="000000"/>
                  </a:outerShdw>
                  <a:reflection stA="0" endPos="0" fadeDir="0" sx="0" sy="0"/>
                </a:effectLst>
              </a:rPr>
              <a:t>David is to </a:t>
            </a:r>
            <a:r>
              <a:rPr lang="en-US" u="sng" dirty="0">
                <a:effectLst>
                  <a:glow>
                    <a:srgbClr val="000000"/>
                  </a:glow>
                  <a:outerShdw sx="0" sy="0">
                    <a:srgbClr val="000000"/>
                  </a:outerShdw>
                  <a:reflection stA="0" endPos="0" fadeDir="0" sx="0" sy="0"/>
                </a:effectLst>
              </a:rPr>
              <a:t>have a child</a:t>
            </a:r>
            <a:r>
              <a:rPr lang="en-US" dirty="0">
                <a:effectLst>
                  <a:glow>
                    <a:srgbClr val="000000"/>
                  </a:glow>
                  <a:outerShdw sx="0" sy="0">
                    <a:srgbClr val="000000"/>
                  </a:outerShdw>
                  <a:reflection stA="0" endPos="0" fadeDir="0" sx="0" sy="0"/>
                </a:effectLst>
              </a:rPr>
              <a:t>, yet to be born, who shall </a:t>
            </a:r>
            <a:r>
              <a:rPr lang="en-US" u="sng" dirty="0">
                <a:effectLst>
                  <a:glow>
                    <a:srgbClr val="000000"/>
                  </a:glow>
                  <a:outerShdw sx="0" sy="0">
                    <a:srgbClr val="000000"/>
                  </a:outerShdw>
                  <a:reflection stA="0" endPos="0" fadeDir="0" sx="0" sy="0"/>
                </a:effectLst>
              </a:rPr>
              <a:t>succeed him </a:t>
            </a:r>
            <a:r>
              <a:rPr lang="en-US" dirty="0">
                <a:effectLst>
                  <a:glow>
                    <a:srgbClr val="000000"/>
                  </a:glow>
                  <a:outerShdw sx="0" sy="0">
                    <a:srgbClr val="000000"/>
                  </a:outerShdw>
                  <a:reflection stA="0" endPos="0" fadeDir="0" sx="0" sy="0"/>
                </a:effectLst>
              </a:rPr>
              <a:t>and establish</a:t>
            </a:r>
            <a:r>
              <a:rPr lang="en-US" u="sng" dirty="0">
                <a:effectLst>
                  <a:glow>
                    <a:srgbClr val="000000"/>
                  </a:glow>
                  <a:outerShdw sx="0" sy="0">
                    <a:srgbClr val="000000"/>
                  </a:outerShdw>
                  <a:reflection stA="0" endPos="0" fadeDir="0" sx="0" sy="0"/>
                </a:effectLst>
              </a:rPr>
              <a:t> his kingdom</a:t>
            </a:r>
            <a:r>
              <a:rPr lang="en-US" dirty="0">
                <a:effectLst>
                  <a:glow>
                    <a:srgbClr val="000000"/>
                  </a:glow>
                  <a:outerShdw sx="0" sy="0">
                    <a:srgbClr val="000000"/>
                  </a:outerShdw>
                  <a:reflection stA="0" endPos="0" fadeDir="0" sx="0" sy="0"/>
                </a:effectLst>
              </a:rPr>
              <a:t> (2 Sam. 7:11-12).</a:t>
            </a:r>
          </a:p>
          <a:p>
            <a:pPr lvl="1" fontAlgn="base"/>
            <a:endParaRPr lang="en-US" dirty="0">
              <a:effectLst>
                <a:glow>
                  <a:srgbClr val="000000"/>
                </a:glow>
                <a:outerShdw sx="0" sy="0">
                  <a:srgbClr val="000000"/>
                </a:outerShdw>
                <a:reflection stA="0" endPos="0" fadeDir="0" sx="0" sy="0"/>
              </a:effectLst>
            </a:endParaRPr>
          </a:p>
          <a:p>
            <a:pPr lvl="1" fontAlgn="base"/>
            <a:r>
              <a:rPr lang="en-US" dirty="0">
                <a:effectLst>
                  <a:glow>
                    <a:srgbClr val="000000"/>
                  </a:glow>
                  <a:outerShdw sx="0" sy="0">
                    <a:srgbClr val="000000"/>
                  </a:outerShdw>
                  <a:reflection stA="0" endPos="0" fadeDir="0" sx="0" sy="0"/>
                </a:effectLst>
              </a:rPr>
              <a:t>This son (</a:t>
            </a:r>
            <a:r>
              <a:rPr lang="en-US" u="sng" dirty="0">
                <a:effectLst>
                  <a:glow>
                    <a:srgbClr val="000000"/>
                  </a:glow>
                  <a:outerShdw sx="0" sy="0">
                    <a:srgbClr val="000000"/>
                  </a:outerShdw>
                  <a:reflection stA="0" endPos="0" fadeDir="0" sx="0" sy="0"/>
                </a:effectLst>
              </a:rPr>
              <a:t>Solomon</a:t>
            </a:r>
            <a:r>
              <a:rPr lang="en-US" dirty="0">
                <a:effectLst>
                  <a:glow>
                    <a:srgbClr val="000000"/>
                  </a:glow>
                  <a:outerShdw sx="0" sy="0">
                    <a:srgbClr val="000000"/>
                  </a:outerShdw>
                  <a:reflection stA="0" endPos="0" fadeDir="0" sx="0" sy="0"/>
                </a:effectLst>
              </a:rPr>
              <a:t>) shall </a:t>
            </a:r>
            <a:r>
              <a:rPr lang="en-US" u="sng" dirty="0">
                <a:effectLst>
                  <a:glow>
                    <a:srgbClr val="000000"/>
                  </a:glow>
                  <a:outerShdw sx="0" sy="0">
                    <a:srgbClr val="000000"/>
                  </a:outerShdw>
                  <a:reflection stA="0" endPos="0" fadeDir="0" sx="0" sy="0"/>
                </a:effectLst>
              </a:rPr>
              <a:t>build the temple instead of David </a:t>
            </a:r>
            <a:r>
              <a:rPr lang="en-US" dirty="0">
                <a:effectLst>
                  <a:glow>
                    <a:srgbClr val="000000"/>
                  </a:glow>
                  <a:outerShdw sx="0" sy="0">
                    <a:srgbClr val="000000"/>
                  </a:outerShdw>
                  <a:reflection stA="0" endPos="0" fadeDir="0" sx="0" sy="0"/>
                </a:effectLst>
              </a:rPr>
              <a:t>(2 Sam. 7:13a).</a:t>
            </a:r>
          </a:p>
          <a:p>
            <a:pPr lvl="1" fontAlgn="base"/>
            <a:endParaRPr lang="en-US" dirty="0">
              <a:effectLst>
                <a:glow>
                  <a:srgbClr val="000000"/>
                </a:glow>
                <a:outerShdw sx="0" sy="0">
                  <a:srgbClr val="000000"/>
                </a:outerShdw>
                <a:reflection stA="0" endPos="0" fadeDir="0" sx="0" sy="0"/>
              </a:effectLst>
            </a:endParaRPr>
          </a:p>
          <a:p>
            <a:pPr lvl="1" fontAlgn="base"/>
            <a:r>
              <a:rPr lang="en-US" dirty="0">
                <a:effectLst>
                  <a:glow>
                    <a:srgbClr val="000000"/>
                  </a:glow>
                  <a:outerShdw sx="0" sy="0">
                    <a:srgbClr val="000000"/>
                  </a:outerShdw>
                  <a:reflection stA="0" endPos="0" fadeDir="0" sx="0" sy="0"/>
                </a:effectLst>
              </a:rPr>
              <a:t>The </a:t>
            </a:r>
            <a:r>
              <a:rPr lang="en-US" u="sng" dirty="0">
                <a:effectLst>
                  <a:glow>
                    <a:srgbClr val="000000"/>
                  </a:glow>
                  <a:outerShdw sx="0" sy="0">
                    <a:srgbClr val="000000"/>
                  </a:outerShdw>
                  <a:reflection stA="0" endPos="0" fadeDir="0" sx="0" sy="0"/>
                </a:effectLst>
              </a:rPr>
              <a:t>throne (authority) of his kingdom shall be established forever </a:t>
            </a:r>
            <a:r>
              <a:rPr lang="en-US" dirty="0">
                <a:effectLst>
                  <a:glow>
                    <a:srgbClr val="000000"/>
                  </a:glow>
                  <a:outerShdw sx="0" sy="0">
                    <a:srgbClr val="000000"/>
                  </a:outerShdw>
                  <a:reflection stA="0" endPos="0" fadeDir="0" sx="0" sy="0"/>
                </a:effectLst>
              </a:rPr>
              <a:t>(2 Sam. 7:13b).</a:t>
            </a:r>
          </a:p>
          <a:p>
            <a:pPr lvl="1" fontAlgn="base"/>
            <a:endParaRPr lang="en-US" dirty="0">
              <a:effectLst>
                <a:glow>
                  <a:srgbClr val="000000"/>
                </a:glow>
                <a:outerShdw sx="0" sy="0">
                  <a:srgbClr val="000000"/>
                </a:outerShdw>
                <a:reflection stA="0" endPos="0" fadeDir="0" sx="0" sy="0"/>
              </a:effectLst>
            </a:endParaRPr>
          </a:p>
          <a:p>
            <a:pPr lvl="1" fontAlgn="base"/>
            <a:r>
              <a:rPr lang="en-US" dirty="0">
                <a:effectLst>
                  <a:glow>
                    <a:srgbClr val="000000"/>
                  </a:glow>
                  <a:outerShdw sx="0" sy="0">
                    <a:srgbClr val="000000"/>
                  </a:outerShdw>
                  <a:reflection stA="0" endPos="0" fadeDir="0" sx="0" sy="0"/>
                </a:effectLst>
              </a:rPr>
              <a:t>The throne will </a:t>
            </a:r>
            <a:r>
              <a:rPr lang="en-US" u="sng" dirty="0">
                <a:effectLst>
                  <a:glow>
                    <a:srgbClr val="000000"/>
                  </a:glow>
                  <a:outerShdw sx="0" sy="0">
                    <a:srgbClr val="000000"/>
                  </a:outerShdw>
                  <a:reflection stA="0" endPos="0" fadeDir="0" sx="0" sy="0"/>
                </a:effectLst>
              </a:rPr>
              <a:t>not be taken away from him </a:t>
            </a:r>
            <a:r>
              <a:rPr lang="en-US" dirty="0">
                <a:effectLst>
                  <a:glow>
                    <a:srgbClr val="000000"/>
                  </a:glow>
                  <a:outerShdw sx="0" sy="0">
                    <a:srgbClr val="000000"/>
                  </a:outerShdw>
                  <a:reflection stA="0" endPos="0" fadeDir="0" sx="0" sy="0"/>
                </a:effectLst>
              </a:rPr>
              <a:t>(Solomon) </a:t>
            </a:r>
            <a:r>
              <a:rPr lang="en-US" u="sng" dirty="0">
                <a:effectLst>
                  <a:glow>
                    <a:srgbClr val="000000"/>
                  </a:glow>
                  <a:outerShdw sx="0" sy="0">
                    <a:srgbClr val="000000"/>
                  </a:outerShdw>
                  <a:reflection stA="0" endPos="0" fadeDir="0" sx="0" sy="0"/>
                </a:effectLst>
              </a:rPr>
              <a:t>even though his sins </a:t>
            </a:r>
            <a:r>
              <a:rPr lang="en-US" dirty="0">
                <a:effectLst>
                  <a:glow>
                    <a:srgbClr val="000000"/>
                  </a:glow>
                  <a:outerShdw sx="0" sy="0">
                    <a:srgbClr val="000000"/>
                  </a:outerShdw>
                  <a:reflection stA="0" endPos="0" fadeDir="0" sx="0" sy="0"/>
                </a:effectLst>
              </a:rPr>
              <a:t>justify chastisement (2 Sam. 7:14-15).</a:t>
            </a:r>
          </a:p>
          <a:p>
            <a:pPr lvl="1" fontAlgn="base"/>
            <a:endParaRPr lang="en-US" dirty="0">
              <a:effectLst>
                <a:glow>
                  <a:srgbClr val="000000"/>
                </a:glow>
                <a:outerShdw sx="0" sy="0">
                  <a:srgbClr val="000000"/>
                </a:outerShdw>
                <a:reflection stA="0" endPos="0" fadeDir="0" sx="0" sy="0"/>
              </a:effectLst>
            </a:endParaRPr>
          </a:p>
          <a:p>
            <a:pPr lvl="1" fontAlgn="base"/>
            <a:r>
              <a:rPr lang="en-US" dirty="0">
                <a:effectLst>
                  <a:glow>
                    <a:srgbClr val="000000"/>
                  </a:glow>
                  <a:outerShdw sx="0" sy="0">
                    <a:srgbClr val="000000"/>
                  </a:outerShdw>
                  <a:reflection stA="0" endPos="0" fadeDir="0" sx="0" sy="0"/>
                </a:effectLst>
              </a:rPr>
              <a:t>David’s </a:t>
            </a:r>
            <a:r>
              <a:rPr lang="en-US" u="sng" dirty="0">
                <a:effectLst>
                  <a:glow>
                    <a:srgbClr val="000000"/>
                  </a:glow>
                  <a:outerShdw sx="0" sy="0">
                    <a:srgbClr val="000000"/>
                  </a:outerShdw>
                  <a:reflection stA="0" endPos="0" fadeDir="0" sx="0" sy="0"/>
                </a:effectLst>
              </a:rPr>
              <a:t>house, throne, and kingdom shall be established forever </a:t>
            </a:r>
            <a:r>
              <a:rPr lang="en-US" dirty="0">
                <a:effectLst>
                  <a:glow>
                    <a:srgbClr val="000000"/>
                  </a:glow>
                  <a:outerShdw sx="0" sy="0">
                    <a:srgbClr val="000000"/>
                  </a:outerShdw>
                  <a:reflection stA="0" endPos="0" fadeDir="0" sx="0" sy="0"/>
                </a:effectLst>
              </a:rPr>
              <a:t>(2 Sam. 7:16).</a:t>
            </a:r>
          </a:p>
          <a:p>
            <a:pPr lvl="1"/>
            <a:r>
              <a:rPr lang="en-US" dirty="0"/>
              <a:t>. 7:16).</a:t>
            </a:r>
          </a:p>
          <a:p>
            <a:endParaRPr lang="en-US" dirty="0"/>
          </a:p>
        </p:txBody>
      </p:sp>
      <p:sp>
        <p:nvSpPr>
          <p:cNvPr id="7" name="Slide Image Placeholder 6"/>
          <p:cNvSpPr>
            <a:spLocks noGrp="1" noRot="1" noChangeAspect="1"/>
          </p:cNvSpPr>
          <p:nvPr>
            <p:ph type="sldImg"/>
          </p:nvPr>
        </p:nvSpPr>
        <p:spPr>
          <a:xfrm>
            <a:off x="1668463" y="641350"/>
            <a:ext cx="3498850" cy="1968500"/>
          </a:xfrm>
        </p:spPr>
      </p:sp>
      <p:sp>
        <p:nvSpPr>
          <p:cNvPr id="2" name="Header Placeholder 1">
            <a:extLst>
              <a:ext uri="{FF2B5EF4-FFF2-40B4-BE49-F238E27FC236}">
                <a16:creationId xmlns:a16="http://schemas.microsoft.com/office/drawing/2014/main" id="{AFA45290-0C90-4B05-8638-B4E31AF04852}"/>
              </a:ext>
            </a:extLst>
          </p:cNvPr>
          <p:cNvSpPr>
            <a:spLocks noGrp="1"/>
          </p:cNvSpPr>
          <p:nvPr>
            <p:ph type="hdr" sz="quarter"/>
          </p:nvPr>
        </p:nvSpPr>
        <p:spPr/>
        <p:txBody>
          <a:bodyPr/>
          <a:lstStyle/>
          <a:p>
            <a:r>
              <a:rPr lang="en-US"/>
              <a:t>United Monarchy Period</a:t>
            </a:r>
          </a:p>
        </p:txBody>
      </p:sp>
    </p:spTree>
    <p:extLst>
      <p:ext uri="{BB962C8B-B14F-4D97-AF65-F5344CB8AC3E}">
        <p14:creationId xmlns:p14="http://schemas.microsoft.com/office/powerpoint/2010/main" val="3590324652"/>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sz="1200" b="1" u="none" kern="1200" dirty="0">
                <a:solidFill>
                  <a:schemeClr val="tx1"/>
                </a:solidFill>
                <a:effectLst/>
                <a:latin typeface="+mn-lt"/>
                <a:ea typeface="+mn-ea"/>
                <a:cs typeface="+mn-cs"/>
              </a:rPr>
              <a:t>Abrahamic Covenant …a great blessing, Redeemer</a:t>
            </a:r>
          </a:p>
          <a:p>
            <a:pPr lvl="1"/>
            <a:r>
              <a:rPr lang="en-US" sz="1200" b="1" u="none" kern="1200" dirty="0">
                <a:solidFill>
                  <a:schemeClr val="tx1"/>
                </a:solidFill>
                <a:effectLst/>
                <a:latin typeface="+mn-lt"/>
                <a:ea typeface="+mn-ea"/>
                <a:cs typeface="+mn-cs"/>
              </a:rPr>
              <a:t>Davidic Covenant…the Redeemer (Messiah) would come from David’s lineage and would establish an eternal Kingdom</a:t>
            </a:r>
            <a:endParaRPr lang="en-US" dirty="0"/>
          </a:p>
        </p:txBody>
      </p:sp>
      <p:sp>
        <p:nvSpPr>
          <p:cNvPr id="4" name="Slide Number Placeholder 3"/>
          <p:cNvSpPr>
            <a:spLocks noGrp="1"/>
          </p:cNvSpPr>
          <p:nvPr>
            <p:ph type="sldNum" sz="quarter" idx="10"/>
          </p:nvPr>
        </p:nvSpPr>
        <p:spPr/>
        <p:txBody>
          <a:bodyPr/>
          <a:lstStyle/>
          <a:p>
            <a:fld id="{FF643747-4F18-4CEE-B9DD-781E2F2EBDA0}" type="slidenum">
              <a:rPr lang="en-US" smtClean="0"/>
              <a:pPr/>
              <a:t>242</a:t>
            </a:fld>
            <a:endParaRPr lang="en-US"/>
          </a:p>
        </p:txBody>
      </p:sp>
      <p:sp>
        <p:nvSpPr>
          <p:cNvPr id="7" name="Slide Image Placeholder 6"/>
          <p:cNvSpPr>
            <a:spLocks noGrp="1" noRot="1" noChangeAspect="1"/>
          </p:cNvSpPr>
          <p:nvPr>
            <p:ph type="sldImg"/>
          </p:nvPr>
        </p:nvSpPr>
        <p:spPr>
          <a:xfrm>
            <a:off x="1817688" y="608013"/>
            <a:ext cx="3362325" cy="1890712"/>
          </a:xfrm>
        </p:spPr>
      </p:sp>
    </p:spTree>
    <p:extLst>
      <p:ext uri="{BB962C8B-B14F-4D97-AF65-F5344CB8AC3E}">
        <p14:creationId xmlns:p14="http://schemas.microsoft.com/office/powerpoint/2010/main" val="22864218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US" dirty="0"/>
              <a:t>Seven Great Reasons to Study the Old Testament</a:t>
            </a:r>
          </a:p>
          <a:p>
            <a:pPr marL="0" indent="0">
              <a:buNone/>
            </a:pPr>
            <a:endParaRPr lang="en-US" dirty="0"/>
          </a:p>
          <a:p>
            <a:r>
              <a:rPr lang="en-US" dirty="0"/>
              <a:t>5. The Old Testament presents spiritual truths (guidance) and lessons that are applicable for Christians.</a:t>
            </a:r>
          </a:p>
          <a:p>
            <a:endParaRPr lang="en-US" dirty="0"/>
          </a:p>
          <a:p>
            <a:pPr lvl="1"/>
            <a:r>
              <a:rPr lang="en-US" dirty="0"/>
              <a:t>Christian ethics (right/wrong).</a:t>
            </a:r>
          </a:p>
          <a:p>
            <a:pPr lvl="1"/>
            <a:endParaRPr lang="en-US" dirty="0"/>
          </a:p>
          <a:p>
            <a:pPr lvl="1"/>
            <a:r>
              <a:rPr lang="en-US" dirty="0"/>
              <a:t>How to confront dangerous temptations (example: Joseph)</a:t>
            </a:r>
          </a:p>
          <a:p>
            <a:pPr lvl="1"/>
            <a:endParaRPr lang="en-US" dirty="0"/>
          </a:p>
          <a:p>
            <a:pPr lvl="1"/>
            <a:r>
              <a:rPr lang="en-US" dirty="0"/>
              <a:t>How to respond to a crisis (Daniel). </a:t>
            </a:r>
          </a:p>
          <a:p>
            <a:pPr lvl="1"/>
            <a:endParaRPr lang="en-US" dirty="0"/>
          </a:p>
          <a:p>
            <a:pPr lvl="1"/>
            <a:r>
              <a:rPr lang="en-US" dirty="0"/>
              <a:t>How to respond to man’s laws which contradict God’s laws (Shadrach, Meshack, Abednego).</a:t>
            </a:r>
          </a:p>
          <a:p>
            <a:pPr lvl="1"/>
            <a:endParaRPr lang="en-US" dirty="0"/>
          </a:p>
          <a:p>
            <a:pPr lvl="1"/>
            <a:r>
              <a:rPr lang="en-US" dirty="0"/>
              <a:t>How to recognize Satan’s tactics (Garden of Eden)</a:t>
            </a:r>
          </a:p>
          <a:p>
            <a:pPr lvl="1"/>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pPr/>
              <a:t>24</a:t>
            </a:fld>
            <a:endParaRPr lang="en-US"/>
          </a:p>
        </p:txBody>
      </p:sp>
      <p:sp>
        <p:nvSpPr>
          <p:cNvPr id="7" name="Slide Image Placeholder 6">
            <a:extLst>
              <a:ext uri="{FF2B5EF4-FFF2-40B4-BE49-F238E27FC236}">
                <a16:creationId xmlns:a16="http://schemas.microsoft.com/office/drawing/2014/main" id="{F53AA8FF-5F3B-45EB-BFB2-CF17F1BB3035}"/>
              </a:ext>
            </a:extLst>
          </p:cNvPr>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2920286291"/>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US" u="sng" dirty="0"/>
              <a:t>King Solomon </a:t>
            </a:r>
            <a:r>
              <a:rPr lang="en-US" u="sng" dirty="0">
                <a:sym typeface="Wingdings" panose="05000000000000000000" pitchFamily="2" charset="2"/>
              </a:rPr>
              <a:t> next slide</a:t>
            </a:r>
            <a:endParaRPr lang="en-US" dirty="0"/>
          </a:p>
        </p:txBody>
      </p:sp>
      <p:sp>
        <p:nvSpPr>
          <p:cNvPr id="6" name="Slide Image Placeholder 5"/>
          <p:cNvSpPr>
            <a:spLocks noGrp="1" noRot="1" noChangeAspect="1"/>
          </p:cNvSpPr>
          <p:nvPr>
            <p:ph type="sldImg"/>
          </p:nvPr>
        </p:nvSpPr>
        <p:spPr>
          <a:xfrm>
            <a:off x="1668463" y="641350"/>
            <a:ext cx="3498850" cy="1968500"/>
          </a:xfrm>
        </p:spPr>
      </p:sp>
      <p:sp>
        <p:nvSpPr>
          <p:cNvPr id="2" name="Header Placeholder 1">
            <a:extLst>
              <a:ext uri="{FF2B5EF4-FFF2-40B4-BE49-F238E27FC236}">
                <a16:creationId xmlns:a16="http://schemas.microsoft.com/office/drawing/2014/main" id="{E9786ABA-30CB-4699-9053-3FE50BAEA8EF}"/>
              </a:ext>
            </a:extLst>
          </p:cNvPr>
          <p:cNvSpPr>
            <a:spLocks noGrp="1"/>
          </p:cNvSpPr>
          <p:nvPr>
            <p:ph type="hdr" sz="quarter"/>
          </p:nvPr>
        </p:nvSpPr>
        <p:spPr/>
        <p:txBody>
          <a:bodyPr/>
          <a:lstStyle/>
          <a:p>
            <a:r>
              <a:rPr lang="en-US"/>
              <a:t>United Monarchy Period</a:t>
            </a:r>
          </a:p>
        </p:txBody>
      </p:sp>
    </p:spTree>
    <p:extLst>
      <p:ext uri="{BB962C8B-B14F-4D97-AF65-F5344CB8AC3E}">
        <p14:creationId xmlns:p14="http://schemas.microsoft.com/office/powerpoint/2010/main" val="604949403"/>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US" u="sng" dirty="0"/>
              <a:t>SOLOMON’S STRENGTHS</a:t>
            </a:r>
          </a:p>
          <a:p>
            <a:pPr lvl="1"/>
            <a:r>
              <a:rPr lang="en-US" dirty="0"/>
              <a:t>Requested wisdom from God so that he could successfully lead Israel.</a:t>
            </a:r>
          </a:p>
          <a:p>
            <a:pPr lvl="1"/>
            <a:endParaRPr lang="en-US" dirty="0"/>
          </a:p>
          <a:p>
            <a:pPr lvl="1"/>
            <a:r>
              <a:rPr lang="en-US" dirty="0"/>
              <a:t>Directed the construction of Israel’s 1st temple</a:t>
            </a:r>
          </a:p>
          <a:p>
            <a:pPr lvl="1"/>
            <a:endParaRPr lang="en-US" dirty="0"/>
          </a:p>
          <a:p>
            <a:pPr lvl="1"/>
            <a:r>
              <a:rPr lang="en-US" dirty="0"/>
              <a:t>Led Israel to become a significant kingdom in the ancient near east</a:t>
            </a:r>
          </a:p>
          <a:p>
            <a:pPr lvl="2"/>
            <a:r>
              <a:rPr lang="en-US" dirty="0"/>
              <a:t>Ruled 40 years (970—930 B.C.)</a:t>
            </a:r>
          </a:p>
          <a:p>
            <a:pPr lvl="2"/>
            <a:r>
              <a:rPr lang="en-US" dirty="0"/>
              <a:t>Age: 20-60</a:t>
            </a:r>
          </a:p>
          <a:p>
            <a:pPr lvl="2"/>
            <a:r>
              <a:rPr lang="en-US" dirty="0"/>
              <a:t>Wrote Proverbs, Ecclesiastes, Song of Solomon</a:t>
            </a:r>
          </a:p>
          <a:p>
            <a:pPr lvl="2"/>
            <a:r>
              <a:rPr lang="en-US" dirty="0"/>
              <a:t>Brought Israel to its highest standard of luxury</a:t>
            </a:r>
          </a:p>
        </p:txBody>
      </p:sp>
      <p:sp>
        <p:nvSpPr>
          <p:cNvPr id="6" name="Slide Image Placeholder 5"/>
          <p:cNvSpPr>
            <a:spLocks noGrp="1" noRot="1" noChangeAspect="1"/>
          </p:cNvSpPr>
          <p:nvPr>
            <p:ph type="sldImg"/>
          </p:nvPr>
        </p:nvSpPr>
        <p:spPr>
          <a:xfrm>
            <a:off x="1668463" y="641350"/>
            <a:ext cx="3498850" cy="1968500"/>
          </a:xfrm>
        </p:spPr>
      </p:sp>
      <p:sp>
        <p:nvSpPr>
          <p:cNvPr id="2" name="Header Placeholder 1">
            <a:extLst>
              <a:ext uri="{FF2B5EF4-FFF2-40B4-BE49-F238E27FC236}">
                <a16:creationId xmlns:a16="http://schemas.microsoft.com/office/drawing/2014/main" id="{E9786ABA-30CB-4699-9053-3FE50BAEA8EF}"/>
              </a:ext>
            </a:extLst>
          </p:cNvPr>
          <p:cNvSpPr>
            <a:spLocks noGrp="1"/>
          </p:cNvSpPr>
          <p:nvPr>
            <p:ph type="hdr" sz="quarter"/>
          </p:nvPr>
        </p:nvSpPr>
        <p:spPr/>
        <p:txBody>
          <a:bodyPr/>
          <a:lstStyle/>
          <a:p>
            <a:r>
              <a:rPr lang="en-US"/>
              <a:t>United Monarchy Period</a:t>
            </a:r>
          </a:p>
        </p:txBody>
      </p:sp>
    </p:spTree>
    <p:extLst>
      <p:ext uri="{BB962C8B-B14F-4D97-AF65-F5344CB8AC3E}">
        <p14:creationId xmlns:p14="http://schemas.microsoft.com/office/powerpoint/2010/main" val="45596073"/>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SOLOMON’S WEAKNESSES</a:t>
            </a:r>
          </a:p>
          <a:p>
            <a:pPr lvl="1"/>
            <a:r>
              <a:rPr lang="en-US" dirty="0"/>
              <a:t>Married foreign pagan women as a diplomatic </a:t>
            </a:r>
            <a:r>
              <a:rPr lang="en-US" dirty="0" err="1"/>
              <a:t>jesture</a:t>
            </a:r>
            <a:r>
              <a:rPr lang="en-US" dirty="0"/>
              <a:t>.</a:t>
            </a:r>
          </a:p>
          <a:p>
            <a:pPr lvl="1"/>
            <a:r>
              <a:rPr lang="en-US" dirty="0"/>
              <a:t>Allowed pagan wives to divert his devotion from God.</a:t>
            </a:r>
          </a:p>
          <a:p>
            <a:pPr lvl="1"/>
            <a:r>
              <a:rPr lang="en-US" dirty="0"/>
              <a:t>Established excessive taxation.</a:t>
            </a:r>
          </a:p>
          <a:p>
            <a:endParaRPr lang="en-US" dirty="0"/>
          </a:p>
          <a:p>
            <a:r>
              <a:rPr lang="en-US" dirty="0"/>
              <a:t>Allowed syncretistic practices (1 Kings. 3:1-3)</a:t>
            </a:r>
          </a:p>
          <a:p>
            <a:pPr lvl="1"/>
            <a:r>
              <a:rPr lang="en-US" dirty="0"/>
              <a:t>1 Kings 3:1-3 “</a:t>
            </a:r>
            <a:r>
              <a:rPr lang="en-US" i="1" dirty="0"/>
              <a:t>Solomon made an alliance with Pharaoh king of Egypt and married his daughter. He brought her to the City of David until he finished building his palace and the temple of the LORD, and the wall around Jerusalem. </a:t>
            </a:r>
            <a:r>
              <a:rPr lang="en-US" i="1" u="sng" dirty="0"/>
              <a:t>The people, however, were still sacrificing at the high place</a:t>
            </a:r>
            <a:r>
              <a:rPr lang="en-US" i="1" dirty="0"/>
              <a:t>s, because a temple had not yet been built for the Name of the LORD. Solomon showed his love for the LORD by walking according to the statutes of his father David, </a:t>
            </a:r>
            <a:r>
              <a:rPr lang="en-US" i="1" u="sng" dirty="0"/>
              <a:t>except that he offered sacrifices and burned incense on the high places.</a:t>
            </a:r>
          </a:p>
          <a:p>
            <a:endParaRPr lang="en-US" dirty="0"/>
          </a:p>
          <a:p>
            <a:pPr lvl="2"/>
            <a:r>
              <a:rPr lang="en-US" dirty="0"/>
              <a:t>[High places, very simply, were places of worship on elevated pieces of ground or raised altars in low land such as a valley. </a:t>
            </a:r>
          </a:p>
          <a:p>
            <a:pPr lvl="2"/>
            <a:r>
              <a:rPr lang="en-US" dirty="0"/>
              <a:t>High places were originally dedicated to idol worship especially among the Moabites].</a:t>
            </a:r>
          </a:p>
        </p:txBody>
      </p:sp>
      <p:sp>
        <p:nvSpPr>
          <p:cNvPr id="2" name="Header Placeholder 1">
            <a:extLst>
              <a:ext uri="{FF2B5EF4-FFF2-40B4-BE49-F238E27FC236}">
                <a16:creationId xmlns:a16="http://schemas.microsoft.com/office/drawing/2014/main" id="{AD17CFCE-1C4C-48E4-B3B9-3DA3DA1DDB7B}"/>
              </a:ext>
            </a:extLst>
          </p:cNvPr>
          <p:cNvSpPr>
            <a:spLocks noGrp="1"/>
          </p:cNvSpPr>
          <p:nvPr>
            <p:ph type="hdr" sz="quarter"/>
          </p:nvPr>
        </p:nvSpPr>
        <p:spPr/>
        <p:txBody>
          <a:bodyPr/>
          <a:lstStyle/>
          <a:p>
            <a:r>
              <a:rPr lang="en-US"/>
              <a:t>United Monarchy Period</a:t>
            </a:r>
          </a:p>
        </p:txBody>
      </p:sp>
      <p:sp>
        <p:nvSpPr>
          <p:cNvPr id="7" name="Slide Image Placeholder 6">
            <a:extLst>
              <a:ext uri="{FF2B5EF4-FFF2-40B4-BE49-F238E27FC236}">
                <a16:creationId xmlns:a16="http://schemas.microsoft.com/office/drawing/2014/main" id="{C88ED036-F593-4192-80DF-51B85ED17FFD}"/>
              </a:ext>
            </a:extLst>
          </p:cNvPr>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3194273481"/>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643747-4F18-4CEE-B9DD-781E2F2EBDA0}" type="slidenum">
              <a:rPr lang="en-US" smtClean="0"/>
              <a:t>246</a:t>
            </a:fld>
            <a:endParaRPr lang="en-US"/>
          </a:p>
        </p:txBody>
      </p:sp>
    </p:spTree>
    <p:extLst>
      <p:ext uri="{BB962C8B-B14F-4D97-AF65-F5344CB8AC3E}">
        <p14:creationId xmlns:p14="http://schemas.microsoft.com/office/powerpoint/2010/main" val="2974449350"/>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r>
              <a:rPr lang="en-US" dirty="0"/>
              <a:t>Chiastic Structure</a:t>
            </a:r>
          </a:p>
          <a:p>
            <a:pPr lvl="1"/>
            <a:r>
              <a:rPr lang="en-US" dirty="0"/>
              <a:t>Q: What is the author’s main point?</a:t>
            </a:r>
          </a:p>
          <a:p>
            <a:pPr lvl="1"/>
            <a:r>
              <a:rPr lang="en-US" dirty="0"/>
              <a:t>A: He married foreign wives</a:t>
            </a:r>
          </a:p>
        </p:txBody>
      </p:sp>
      <p:sp>
        <p:nvSpPr>
          <p:cNvPr id="5" name="Header Placeholder 4">
            <a:extLst>
              <a:ext uri="{FF2B5EF4-FFF2-40B4-BE49-F238E27FC236}">
                <a16:creationId xmlns:a16="http://schemas.microsoft.com/office/drawing/2014/main" id="{50745AFD-FF28-4B16-B03A-3D4F0C641F7E}"/>
              </a:ext>
            </a:extLst>
          </p:cNvPr>
          <p:cNvSpPr>
            <a:spLocks noGrp="1"/>
          </p:cNvSpPr>
          <p:nvPr>
            <p:ph type="hdr" sz="quarter"/>
          </p:nvPr>
        </p:nvSpPr>
        <p:spPr/>
        <p:txBody>
          <a:bodyPr/>
          <a:lstStyle/>
          <a:p>
            <a:r>
              <a:rPr lang="en-US"/>
              <a:t>United Monarchy Period</a:t>
            </a:r>
          </a:p>
        </p:txBody>
      </p:sp>
    </p:spTree>
    <p:extLst>
      <p:ext uri="{BB962C8B-B14F-4D97-AF65-F5344CB8AC3E}">
        <p14:creationId xmlns:p14="http://schemas.microsoft.com/office/powerpoint/2010/main" val="231121244"/>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eader Placeholder 5"/>
          <p:cNvSpPr>
            <a:spLocks noGrp="1"/>
          </p:cNvSpPr>
          <p:nvPr>
            <p:ph type="hdr" sz="quarter" idx="11"/>
          </p:nvPr>
        </p:nvSpPr>
        <p:spPr/>
        <p:txBody>
          <a:bodyPr/>
          <a:lstStyle/>
          <a:p>
            <a:r>
              <a:rPr lang="en-US"/>
              <a:t>United Monarchy Period</a:t>
            </a:r>
            <a:endParaRPr lang="en-US" dirty="0"/>
          </a:p>
        </p:txBody>
      </p:sp>
      <p:sp>
        <p:nvSpPr>
          <p:cNvPr id="9" name="Notes Placeholder 8"/>
          <p:cNvSpPr>
            <a:spLocks noGrp="1"/>
          </p:cNvSpPr>
          <p:nvPr>
            <p:ph type="body" idx="1"/>
          </p:nvPr>
        </p:nvSpPr>
        <p:spPr/>
        <p:txBody>
          <a:bodyPr/>
          <a:lstStyle/>
          <a:p>
            <a:pPr marL="0" indent="0">
              <a:buNone/>
            </a:pPr>
            <a:r>
              <a:rPr lang="en-US" u="sng" dirty="0"/>
              <a:t>KING SOLOMON’S WEALTH</a:t>
            </a:r>
          </a:p>
          <a:p>
            <a:pPr lvl="1"/>
            <a:r>
              <a:rPr lang="en-US" dirty="0"/>
              <a:t>Over 700 wives</a:t>
            </a:r>
          </a:p>
          <a:p>
            <a:pPr lvl="1"/>
            <a:r>
              <a:rPr lang="en-US" dirty="0"/>
              <a:t>Over 300 concubines</a:t>
            </a:r>
          </a:p>
          <a:p>
            <a:pPr lvl="1"/>
            <a:endParaRPr lang="en-US" dirty="0"/>
          </a:p>
          <a:p>
            <a:r>
              <a:rPr lang="en-US" u="sng" dirty="0"/>
              <a:t>In order to maintain his palace he required:</a:t>
            </a:r>
          </a:p>
          <a:p>
            <a:pPr lvl="1"/>
            <a:r>
              <a:rPr lang="en-US" dirty="0"/>
              <a:t>Annual income of 666 Talents (Today: $256  Million) </a:t>
            </a:r>
          </a:p>
          <a:p>
            <a:pPr lvl="1"/>
            <a:r>
              <a:rPr lang="en-US" dirty="0"/>
              <a:t>40,000 horse stalls</a:t>
            </a:r>
          </a:p>
          <a:p>
            <a:pPr lvl="1"/>
            <a:endParaRPr lang="en-US" dirty="0"/>
          </a:p>
          <a:p>
            <a:pPr lvl="1"/>
            <a:r>
              <a:rPr lang="en-US" dirty="0"/>
              <a:t>12,000 horsemen</a:t>
            </a:r>
          </a:p>
          <a:p>
            <a:pPr lvl="1"/>
            <a:endParaRPr lang="en-US" dirty="0"/>
          </a:p>
          <a:p>
            <a:pPr lvl="1"/>
            <a:r>
              <a:rPr lang="en-US" u="sng" dirty="0"/>
              <a:t>Daily</a:t>
            </a:r>
            <a:r>
              <a:rPr lang="en-US" dirty="0"/>
              <a:t> provisions of </a:t>
            </a:r>
          </a:p>
          <a:p>
            <a:pPr lvl="2"/>
            <a:r>
              <a:rPr lang="en-US" dirty="0"/>
              <a:t>Deer, fat fowl, gazelles…</a:t>
            </a:r>
          </a:p>
          <a:p>
            <a:pPr lvl="2"/>
            <a:r>
              <a:rPr lang="en-US" dirty="0"/>
              <a:t>20 cows</a:t>
            </a:r>
          </a:p>
          <a:p>
            <a:pPr lvl="2"/>
            <a:r>
              <a:rPr lang="en-US" dirty="0"/>
              <a:t>10 fat oxen</a:t>
            </a:r>
          </a:p>
          <a:p>
            <a:pPr lvl="2"/>
            <a:r>
              <a:rPr lang="en-US" dirty="0"/>
              <a:t>100 sheep</a:t>
            </a:r>
          </a:p>
          <a:p>
            <a:pPr lvl="2"/>
            <a:r>
              <a:rPr lang="en-US" dirty="0"/>
              <a:t>60 measures (about a donkey load) of meal, and 30 measures of fine flour</a:t>
            </a:r>
          </a:p>
          <a:p>
            <a:endParaRPr lang="en-US" dirty="0"/>
          </a:p>
        </p:txBody>
      </p:sp>
      <p:sp>
        <p:nvSpPr>
          <p:cNvPr id="7" name="Slide Image Placeholder 6"/>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3400441195"/>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643747-4F18-4CEE-B9DD-781E2F2EBDA0}" type="slidenum">
              <a:rPr lang="en-US" smtClean="0"/>
              <a:t>249</a:t>
            </a:fld>
            <a:endParaRPr lang="en-US"/>
          </a:p>
        </p:txBody>
      </p:sp>
    </p:spTree>
    <p:extLst>
      <p:ext uri="{BB962C8B-B14F-4D97-AF65-F5344CB8AC3E}">
        <p14:creationId xmlns:p14="http://schemas.microsoft.com/office/powerpoint/2010/main" val="1454189692"/>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r>
              <a:rPr lang="en-US" dirty="0"/>
              <a:t>MAP</a:t>
            </a:r>
          </a:p>
        </p:txBody>
      </p:sp>
      <p:sp>
        <p:nvSpPr>
          <p:cNvPr id="4" name="Slide Number Placeholder 3"/>
          <p:cNvSpPr>
            <a:spLocks noGrp="1"/>
          </p:cNvSpPr>
          <p:nvPr>
            <p:ph type="sldNum" sz="quarter" idx="5"/>
          </p:nvPr>
        </p:nvSpPr>
        <p:spPr/>
        <p:txBody>
          <a:bodyPr/>
          <a:lstStyle/>
          <a:p>
            <a:fld id="{FF643747-4F18-4CEE-B9DD-781E2F2EBDA0}" type="slidenum">
              <a:rPr lang="en-US" smtClean="0"/>
              <a:t>250</a:t>
            </a:fld>
            <a:endParaRPr lang="en-US"/>
          </a:p>
        </p:txBody>
      </p:sp>
    </p:spTree>
    <p:extLst>
      <p:ext uri="{BB962C8B-B14F-4D97-AF65-F5344CB8AC3E}">
        <p14:creationId xmlns:p14="http://schemas.microsoft.com/office/powerpoint/2010/main" val="3217602254"/>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FOUR REASONS FOR ISRAEL’S DECLINE</a:t>
            </a:r>
          </a:p>
          <a:p>
            <a:endParaRPr lang="en-US" dirty="0"/>
          </a:p>
          <a:p>
            <a:r>
              <a:rPr lang="en-US" dirty="0"/>
              <a:t>1. Solomon’s oppression of Israel (1 Kings 5:13-14; 9:15-23).</a:t>
            </a:r>
          </a:p>
          <a:p>
            <a:pPr lvl="2"/>
            <a:r>
              <a:rPr lang="en-US" dirty="0"/>
              <a:t>(1 Ki. 5:13-14 NIV) "King Solomon conscripted laborers from all Israel-- </a:t>
            </a:r>
            <a:r>
              <a:rPr lang="en-US" u="sng" dirty="0"/>
              <a:t>thirty thousand men.</a:t>
            </a:r>
            <a:r>
              <a:rPr lang="en-US" dirty="0"/>
              <a:t> He sent them off to Lebanon in shifts of ten thousand a month, so that they spent </a:t>
            </a:r>
            <a:r>
              <a:rPr lang="en-US" u="sng" dirty="0"/>
              <a:t>one month in Lebanon </a:t>
            </a:r>
            <a:r>
              <a:rPr lang="en-US" dirty="0"/>
              <a:t>and </a:t>
            </a:r>
            <a:r>
              <a:rPr lang="en-US" u="sng" dirty="0"/>
              <a:t>two months at home</a:t>
            </a:r>
            <a:r>
              <a:rPr lang="en-US" dirty="0"/>
              <a:t>." </a:t>
            </a:r>
          </a:p>
          <a:p>
            <a:endParaRPr lang="en-US" dirty="0"/>
          </a:p>
          <a:p>
            <a:endParaRPr lang="en-US" dirty="0"/>
          </a:p>
          <a:p>
            <a:r>
              <a:rPr lang="en-US" dirty="0"/>
              <a:t>2. Solomon’s heart was turned away from Yahweh (1 Kings 11:1-6)</a:t>
            </a:r>
          </a:p>
          <a:p>
            <a:pPr lvl="2"/>
            <a:r>
              <a:rPr lang="en-US" dirty="0"/>
              <a:t>4 As Solomon grew old, </a:t>
            </a:r>
            <a:r>
              <a:rPr lang="en-US" u="sng" dirty="0"/>
              <a:t>his wives turned his heart after other gods</a:t>
            </a:r>
            <a:r>
              <a:rPr lang="en-US" dirty="0"/>
              <a:t>, and his heart was not fully devoted to the LORD his God, as the heart of David his father had been.  5 He followed Ashtoreth the goddess of the Sidonians, and </a:t>
            </a:r>
            <a:r>
              <a:rPr lang="en-US" dirty="0" err="1"/>
              <a:t>Molek</a:t>
            </a:r>
            <a:r>
              <a:rPr lang="en-US" dirty="0"/>
              <a:t> the detestable god of the Ammonites.  6 So Solomon </a:t>
            </a:r>
            <a:r>
              <a:rPr lang="en-US" u="sng" dirty="0"/>
              <a:t>did evil in the eyes of the LORD</a:t>
            </a:r>
            <a:r>
              <a:rPr lang="en-US" dirty="0"/>
              <a:t>; he did not follow the LORD completely, as David his father had done." </a:t>
            </a:r>
          </a:p>
          <a:p>
            <a:endParaRPr lang="en-US" dirty="0"/>
          </a:p>
          <a:p>
            <a:endParaRPr lang="en-US" dirty="0"/>
          </a:p>
          <a:p>
            <a:r>
              <a:rPr lang="en-US" dirty="0"/>
              <a:t>Rehoboam’s rejection of sound advice (1 Kings 12:6-8)</a:t>
            </a:r>
          </a:p>
          <a:p>
            <a:pPr lvl="2"/>
            <a:r>
              <a:rPr lang="en-US" b="0" dirty="0"/>
              <a:t>(1 Ki. 12:6-8 NIV) "8 But Rehoboam </a:t>
            </a:r>
            <a:r>
              <a:rPr lang="en-US" b="0" u="sng" dirty="0"/>
              <a:t>rejected the advice the elders </a:t>
            </a:r>
            <a:r>
              <a:rPr lang="en-US" b="0" dirty="0"/>
              <a:t>gave him and consulted the young men who had grown up with him and were serving him." </a:t>
            </a:r>
          </a:p>
          <a:p>
            <a:endParaRPr lang="en-US" dirty="0"/>
          </a:p>
          <a:p>
            <a:endParaRPr lang="en-US" dirty="0"/>
          </a:p>
          <a:p>
            <a:r>
              <a:rPr lang="en-US" dirty="0"/>
              <a:t>Rehoboam’s decision to increase Israel’s oppression (1 Kings 12:13-14)</a:t>
            </a:r>
          </a:p>
          <a:p>
            <a:pPr lvl="2"/>
            <a:r>
              <a:rPr lang="en-US" b="0" dirty="0"/>
              <a:t>"The king answered the people harshly. </a:t>
            </a:r>
            <a:r>
              <a:rPr lang="en-US" b="0" u="sng" dirty="0"/>
              <a:t>Rejecting the advice given him by the elders</a:t>
            </a:r>
            <a:r>
              <a:rPr lang="en-US" b="0" dirty="0"/>
              <a:t>,  14 he followed the </a:t>
            </a:r>
            <a:r>
              <a:rPr lang="en-US" b="0" u="sng" dirty="0"/>
              <a:t>advice of the young men </a:t>
            </a:r>
            <a:r>
              <a:rPr lang="en-US" b="0" dirty="0"/>
              <a:t>and said, "My father made your yoke heavy; </a:t>
            </a:r>
            <a:r>
              <a:rPr lang="en-US" b="0" u="sng" dirty="0"/>
              <a:t>I will make it even heavier</a:t>
            </a:r>
            <a:r>
              <a:rPr lang="en-US" b="0" dirty="0"/>
              <a:t>. My father scourged you with whips; I will scourge you with scorpions."" </a:t>
            </a:r>
          </a:p>
          <a:p>
            <a:endParaRPr lang="en-US" dirty="0"/>
          </a:p>
          <a:p>
            <a:endParaRPr lang="en-US" dirty="0"/>
          </a:p>
        </p:txBody>
      </p:sp>
      <p:sp>
        <p:nvSpPr>
          <p:cNvPr id="4" name="Slide Number Placeholder 3"/>
          <p:cNvSpPr>
            <a:spLocks noGrp="1"/>
          </p:cNvSpPr>
          <p:nvPr>
            <p:ph type="sldNum" sz="quarter" idx="10"/>
          </p:nvPr>
        </p:nvSpPr>
        <p:spPr/>
        <p:txBody>
          <a:bodyPr/>
          <a:lstStyle/>
          <a:p>
            <a:fld id="{CA5D3BF3-D352-46FC-8343-31F56E6730EA}" type="slidenum">
              <a:rPr lang="en-US" smtClean="0"/>
              <a:pPr/>
              <a:t>251</a:t>
            </a:fld>
            <a:endParaRPr lang="en-US" dirty="0"/>
          </a:p>
        </p:txBody>
      </p:sp>
      <p:sp>
        <p:nvSpPr>
          <p:cNvPr id="7" name="Slide Image Placeholder 6">
            <a:extLst>
              <a:ext uri="{FF2B5EF4-FFF2-40B4-BE49-F238E27FC236}">
                <a16:creationId xmlns:a16="http://schemas.microsoft.com/office/drawing/2014/main" id="{1EFD470E-7727-4404-9DC7-070C1178D0F9}"/>
              </a:ext>
            </a:extLst>
          </p:cNvPr>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3210953782"/>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r>
              <a:rPr lang="en-US" dirty="0"/>
              <a:t>Israel in deep idolatry at Solomon’s death</a:t>
            </a:r>
          </a:p>
          <a:p>
            <a:pPr lvl="1"/>
            <a:r>
              <a:rPr lang="en-US" dirty="0"/>
              <a:t>They begin to experience the curses of Deut. 28</a:t>
            </a:r>
          </a:p>
          <a:p>
            <a:pPr lvl="1"/>
            <a:r>
              <a:rPr lang="en-US" dirty="0"/>
              <a:t>931 BC, under Rehoboam, Nation of Israel splits into two kingdoms</a:t>
            </a:r>
          </a:p>
          <a:p>
            <a:endParaRPr lang="en-US" sz="1200" dirty="0"/>
          </a:p>
          <a:p>
            <a:r>
              <a:rPr lang="en-US" dirty="0"/>
              <a:t>Northern Kingdom (Israel)</a:t>
            </a:r>
            <a:endParaRPr lang="en-US" sz="1200" dirty="0"/>
          </a:p>
          <a:p>
            <a:pPr lvl="1"/>
            <a:r>
              <a:rPr lang="en-US" dirty="0"/>
              <a:t>For 0ver 200 years…northern kingdom…ruled by corrupt kings, assassinations…became weaker and weaker</a:t>
            </a:r>
            <a:endParaRPr lang="en-US" sz="1200" dirty="0"/>
          </a:p>
          <a:p>
            <a:pPr lvl="1"/>
            <a:r>
              <a:rPr lang="en-US" dirty="0"/>
              <a:t>In 722 B.C. conquered by the Neo-Assyrians</a:t>
            </a:r>
          </a:p>
          <a:p>
            <a:pPr lvl="1"/>
            <a:r>
              <a:rPr lang="en-US" dirty="0"/>
              <a:t>Taken from their homeland </a:t>
            </a:r>
          </a:p>
          <a:p>
            <a:pPr lvl="1"/>
            <a:r>
              <a:rPr lang="en-US" sz="1200" dirty="0"/>
              <a:t>Assimilated into Assyria’s culture</a:t>
            </a:r>
          </a:p>
          <a:p>
            <a:pPr lvl="1"/>
            <a:r>
              <a:rPr lang="en-US" dirty="0"/>
              <a:t>Israel” (10 tribes) effectively disappears</a:t>
            </a:r>
            <a:r>
              <a:rPr lang="en-US" baseline="0" dirty="0"/>
              <a:t> from Scripture</a:t>
            </a:r>
          </a:p>
          <a:p>
            <a:endParaRPr lang="en-US" sz="1200" dirty="0"/>
          </a:p>
          <a:p>
            <a:r>
              <a:rPr lang="en-US" sz="1200" dirty="0"/>
              <a:t>Southern Kingdom (Judah)</a:t>
            </a:r>
          </a:p>
          <a:p>
            <a:pPr lvl="1"/>
            <a:r>
              <a:rPr lang="en-US" dirty="0"/>
              <a:t>For 345 years ruled mostly by corrupt kings</a:t>
            </a:r>
          </a:p>
          <a:p>
            <a:pPr lvl="1"/>
            <a:r>
              <a:rPr lang="en-US" dirty="0"/>
              <a:t>586 B.C. conquered by the Neo-Babylonians</a:t>
            </a:r>
          </a:p>
          <a:p>
            <a:pPr lvl="1"/>
            <a:r>
              <a:rPr lang="en-US" dirty="0"/>
              <a:t>Taken from their homeland</a:t>
            </a:r>
          </a:p>
          <a:p>
            <a:pPr lvl="1"/>
            <a:r>
              <a:rPr lang="en-US" dirty="0"/>
              <a:t>Exiled…taken to Babylon…assimilated into their culture</a:t>
            </a:r>
          </a:p>
          <a:p>
            <a:pPr lvl="1"/>
            <a:r>
              <a:rPr lang="en-US" dirty="0"/>
              <a:t>538 BC…small remnants return to Promised Land</a:t>
            </a:r>
          </a:p>
          <a:p>
            <a:endParaRPr lang="en-US" dirty="0"/>
          </a:p>
        </p:txBody>
      </p:sp>
      <p:sp>
        <p:nvSpPr>
          <p:cNvPr id="4" name="Slide Number Placeholder 3"/>
          <p:cNvSpPr>
            <a:spLocks noGrp="1"/>
          </p:cNvSpPr>
          <p:nvPr>
            <p:ph type="sldNum" sz="quarter" idx="10"/>
          </p:nvPr>
        </p:nvSpPr>
        <p:spPr/>
        <p:txBody>
          <a:bodyPr/>
          <a:lstStyle/>
          <a:p>
            <a:fld id="{FF643747-4F18-4CEE-B9DD-781E2F2EBDA0}" type="slidenum">
              <a:rPr lang="en-US" smtClean="0"/>
              <a:t>252</a:t>
            </a:fld>
            <a:endParaRPr lang="en-US"/>
          </a:p>
        </p:txBody>
      </p:sp>
    </p:spTree>
    <p:extLst>
      <p:ext uri="{BB962C8B-B14F-4D97-AF65-F5344CB8AC3E}">
        <p14:creationId xmlns:p14="http://schemas.microsoft.com/office/powerpoint/2010/main" val="14160469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US" dirty="0"/>
              <a:t>Seven Great Reasons to Study the Old Testament</a:t>
            </a:r>
          </a:p>
          <a:p>
            <a:pPr marL="0" indent="0">
              <a:buNone/>
            </a:pPr>
            <a:endParaRPr lang="en-US" dirty="0"/>
          </a:p>
          <a:p>
            <a:pPr lvl="0" fontAlgn="base"/>
            <a:r>
              <a:rPr lang="en-US" dirty="0">
                <a:effectLst>
                  <a:glow>
                    <a:srgbClr val="000000"/>
                  </a:glow>
                  <a:outerShdw sx="0" sy="0">
                    <a:srgbClr val="000000"/>
                  </a:outerShdw>
                  <a:reflection stA="0" endPos="0" fadeDir="0" sx="0" sy="0"/>
                </a:effectLst>
              </a:rPr>
              <a:t>6. The Old Testament lays the foundation for biblical prophecy.</a:t>
            </a:r>
          </a:p>
          <a:p>
            <a:pPr lvl="0" fontAlgn="base"/>
            <a:endParaRPr lang="en-US" dirty="0">
              <a:effectLst>
                <a:glow>
                  <a:srgbClr val="000000"/>
                </a:glow>
                <a:outerShdw sx="0" sy="0">
                  <a:srgbClr val="000000"/>
                </a:outerShdw>
                <a:reflection stA="0" endPos="0" fadeDir="0" sx="0" sy="0"/>
              </a:effectLst>
            </a:endParaRPr>
          </a:p>
          <a:p>
            <a:pPr lvl="1" fontAlgn="base"/>
            <a:r>
              <a:rPr lang="en-US" dirty="0">
                <a:effectLst>
                  <a:glow>
                    <a:srgbClr val="000000"/>
                  </a:glow>
                  <a:outerShdw sx="0" sy="0">
                    <a:srgbClr val="000000"/>
                  </a:outerShdw>
                  <a:reflection stA="0" endPos="0" fadeDir="0" sx="0" sy="0"/>
                </a:effectLst>
              </a:rPr>
              <a:t>The great human kingdoms which will be replaced someday by God’s Kingdom.</a:t>
            </a:r>
          </a:p>
          <a:p>
            <a:pPr lvl="1" fontAlgn="base"/>
            <a:endParaRPr lang="en-US" dirty="0">
              <a:effectLst>
                <a:glow>
                  <a:srgbClr val="000000"/>
                </a:glow>
                <a:outerShdw sx="0" sy="0">
                  <a:srgbClr val="000000"/>
                </a:outerShdw>
                <a:reflection stA="0" endPos="0" fadeDir="0" sx="0" sy="0"/>
              </a:effectLst>
            </a:endParaRPr>
          </a:p>
          <a:p>
            <a:pPr lvl="1" fontAlgn="base"/>
            <a:r>
              <a:rPr lang="en-US" dirty="0">
                <a:effectLst>
                  <a:glow>
                    <a:srgbClr val="000000"/>
                  </a:glow>
                  <a:outerShdw sx="0" sy="0">
                    <a:srgbClr val="000000"/>
                  </a:outerShdw>
                  <a:reflection stA="0" endPos="0" fadeDir="0" sx="0" sy="0"/>
                </a:effectLst>
              </a:rPr>
              <a:t>Prophecies about future events (1</a:t>
            </a:r>
            <a:r>
              <a:rPr lang="en-US" baseline="30000" dirty="0">
                <a:effectLst>
                  <a:glow>
                    <a:srgbClr val="000000"/>
                  </a:glow>
                  <a:outerShdw sx="0" sy="0">
                    <a:srgbClr val="000000"/>
                  </a:outerShdw>
                  <a:reflection stA="0" endPos="0" fadeDir="0" sx="0" sy="0"/>
                </a:effectLst>
              </a:rPr>
              <a:t>st</a:t>
            </a:r>
            <a:r>
              <a:rPr lang="en-US" dirty="0">
                <a:effectLst>
                  <a:glow>
                    <a:srgbClr val="000000"/>
                  </a:glow>
                  <a:outerShdw sx="0" sy="0">
                    <a:srgbClr val="000000"/>
                  </a:outerShdw>
                  <a:reflection stA="0" endPos="0" fadeDir="0" sx="0" sy="0"/>
                </a:effectLst>
              </a:rPr>
              <a:t> and 2</a:t>
            </a:r>
            <a:r>
              <a:rPr lang="en-US" baseline="30000" dirty="0">
                <a:effectLst>
                  <a:glow>
                    <a:srgbClr val="000000"/>
                  </a:glow>
                  <a:outerShdw sx="0" sy="0">
                    <a:srgbClr val="000000"/>
                  </a:outerShdw>
                  <a:reflection stA="0" endPos="0" fadeDir="0" sx="0" sy="0"/>
                </a:effectLst>
              </a:rPr>
              <a:t>nd</a:t>
            </a:r>
            <a:r>
              <a:rPr lang="en-US" dirty="0">
                <a:effectLst>
                  <a:glow>
                    <a:srgbClr val="000000"/>
                  </a:glow>
                  <a:outerShdw sx="0" sy="0">
                    <a:srgbClr val="000000"/>
                  </a:outerShdw>
                  <a:reflection stA="0" endPos="0" fadeDir="0" sx="0" sy="0"/>
                </a:effectLst>
              </a:rPr>
              <a:t> Comings of Jesus Christ, Tribulation)</a:t>
            </a:r>
          </a:p>
          <a:p>
            <a:pPr marL="233363" lvl="1" indent="0" fontAlgn="base">
              <a:buNone/>
            </a:pPr>
            <a:endParaRPr lang="en-US" dirty="0">
              <a:effectLst>
                <a:glow>
                  <a:srgbClr val="000000"/>
                </a:glow>
                <a:outerShdw sx="0" sy="0">
                  <a:srgbClr val="000000"/>
                </a:outerShdw>
                <a:reflection stA="0" endPos="0" fadeDir="0" sx="0" sy="0"/>
              </a:effectLst>
            </a:endParaRPr>
          </a:p>
          <a:p>
            <a:pPr lvl="1" fontAlgn="base"/>
            <a:r>
              <a:rPr lang="en-US" dirty="0">
                <a:effectLst>
                  <a:glow>
                    <a:srgbClr val="000000"/>
                  </a:glow>
                  <a:outerShdw sx="0" sy="0">
                    <a:srgbClr val="000000"/>
                  </a:outerShdw>
                  <a:reflection stA="0" endPos="0" fadeDir="0" sx="0" sy="0"/>
                </a:effectLst>
              </a:rPr>
              <a:t>By seeing how OT prophecies have come true…we gain confidence in OT.</a:t>
            </a:r>
          </a:p>
          <a:p>
            <a:pPr lvl="1"/>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pPr/>
              <a:t>25</a:t>
            </a:fld>
            <a:endParaRPr lang="en-US"/>
          </a:p>
        </p:txBody>
      </p:sp>
      <p:sp>
        <p:nvSpPr>
          <p:cNvPr id="7" name="Slide Image Placeholder 6">
            <a:extLst>
              <a:ext uri="{FF2B5EF4-FFF2-40B4-BE49-F238E27FC236}">
                <a16:creationId xmlns:a16="http://schemas.microsoft.com/office/drawing/2014/main" id="{F53AA8FF-5F3B-45EB-BFB2-CF17F1BB3035}"/>
              </a:ext>
            </a:extLst>
          </p:cNvPr>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2200520069"/>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normAutofit/>
          </a:bodyPr>
          <a:lstStyle/>
          <a:p>
            <a:r>
              <a:rPr lang="en-US" dirty="0"/>
              <a:t>Lasted 240 years…s/b 209 years</a:t>
            </a:r>
          </a:p>
          <a:p>
            <a:r>
              <a:rPr lang="en-US" dirty="0"/>
              <a:t>Lasted 395 years…s/b 345 years</a:t>
            </a:r>
          </a:p>
        </p:txBody>
      </p:sp>
      <p:sp>
        <p:nvSpPr>
          <p:cNvPr id="4" name="Slide Number Placeholder 3"/>
          <p:cNvSpPr>
            <a:spLocks noGrp="1"/>
          </p:cNvSpPr>
          <p:nvPr>
            <p:ph type="sldNum" sz="quarter" idx="10"/>
          </p:nvPr>
        </p:nvSpPr>
        <p:spPr/>
        <p:txBody>
          <a:bodyPr/>
          <a:lstStyle/>
          <a:p>
            <a:fld id="{CA5D3BF3-D352-46FC-8343-31F56E6730EA}" type="slidenum">
              <a:rPr lang="en-US" smtClean="0"/>
              <a:pPr/>
              <a:t>253</a:t>
            </a:fld>
            <a:endParaRPr lang="en-US" dirty="0"/>
          </a:p>
        </p:txBody>
      </p:sp>
    </p:spTree>
    <p:extLst>
      <p:ext uri="{BB962C8B-B14F-4D97-AF65-F5344CB8AC3E}">
        <p14:creationId xmlns:p14="http://schemas.microsoft.com/office/powerpoint/2010/main" val="2033505359"/>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eader Placeholder 5"/>
          <p:cNvSpPr>
            <a:spLocks noGrp="1"/>
          </p:cNvSpPr>
          <p:nvPr>
            <p:ph type="hdr" sz="quarter" idx="10"/>
          </p:nvPr>
        </p:nvSpPr>
        <p:spPr/>
        <p:txBody>
          <a:bodyPr/>
          <a:lstStyle/>
          <a:p>
            <a:r>
              <a:rPr lang="en-US"/>
              <a:t>United Monarchy Period</a:t>
            </a:r>
            <a:endParaRPr lang="en-US" dirty="0"/>
          </a:p>
        </p:txBody>
      </p:sp>
      <p:sp>
        <p:nvSpPr>
          <p:cNvPr id="5" name="Notes Placeholder 4"/>
          <p:cNvSpPr>
            <a:spLocks noGrp="1"/>
          </p:cNvSpPr>
          <p:nvPr>
            <p:ph type="body" idx="1"/>
          </p:nvPr>
        </p:nvSpPr>
        <p:spPr/>
        <p:txBody>
          <a:bodyPr/>
          <a:lstStyle/>
          <a:p>
            <a:r>
              <a:rPr lang="en-US" dirty="0"/>
              <a:t>ISRAEL’S 1st TEMPLE</a:t>
            </a:r>
          </a:p>
          <a:p>
            <a:r>
              <a:rPr lang="en-US" dirty="0"/>
              <a:t>Tabernacle to Temple</a:t>
            </a:r>
          </a:p>
          <a:p>
            <a:r>
              <a:rPr lang="en-US" dirty="0"/>
              <a:t>Built by Solomon…God’s design</a:t>
            </a:r>
          </a:p>
          <a:p>
            <a:pPr lvl="1"/>
            <a:r>
              <a:rPr lang="en-US" dirty="0"/>
              <a:t>Seven years to build</a:t>
            </a:r>
          </a:p>
          <a:p>
            <a:pPr lvl="1"/>
            <a:r>
              <a:rPr lang="en-US" dirty="0"/>
              <a:t>180,000 men</a:t>
            </a:r>
          </a:p>
          <a:p>
            <a:pPr lvl="1"/>
            <a:r>
              <a:rPr lang="en-US" dirty="0"/>
              <a:t>Entire interior was overlaid with gold</a:t>
            </a:r>
          </a:p>
          <a:p>
            <a:pPr lvl="1"/>
            <a:r>
              <a:rPr lang="en-US" dirty="0"/>
              <a:t>90’ long x 30’ wide x 45’ high</a:t>
            </a:r>
          </a:p>
          <a:p>
            <a:pPr lvl="1"/>
            <a:r>
              <a:rPr lang="en-US" dirty="0"/>
              <a:t>A house for God rather than a gathering place</a:t>
            </a:r>
          </a:p>
          <a:p>
            <a:pPr lvl="1"/>
            <a:r>
              <a:rPr lang="en-US" dirty="0"/>
              <a:t>Total cost: $5 Billion (David contributed $100 Million)</a:t>
            </a:r>
          </a:p>
          <a:p>
            <a:endParaRPr lang="en-US" dirty="0"/>
          </a:p>
          <a:p>
            <a:r>
              <a:rPr lang="en-US" dirty="0"/>
              <a:t>Destroyed and looted in 586 BC (Nebuchadnezzar)</a:t>
            </a:r>
          </a:p>
          <a:p>
            <a:pPr lvl="1"/>
            <a:r>
              <a:rPr lang="en-US" dirty="0"/>
              <a:t>Nebuchadnezzar took all temple treasures and gold, never to be found again (except in “Raiders of the Lost Ark”)</a:t>
            </a:r>
          </a:p>
          <a:p>
            <a:endParaRPr lang="en-US" dirty="0"/>
          </a:p>
        </p:txBody>
      </p:sp>
      <p:sp>
        <p:nvSpPr>
          <p:cNvPr id="8" name="Slide Image Placeholder 7"/>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1375146135"/>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r>
              <a:rPr lang="en-US" dirty="0"/>
              <a:t>Next week (last class)…we’re going home!</a:t>
            </a:r>
          </a:p>
        </p:txBody>
      </p:sp>
      <p:sp>
        <p:nvSpPr>
          <p:cNvPr id="4" name="Header Placeholder 3"/>
          <p:cNvSpPr>
            <a:spLocks noGrp="1"/>
          </p:cNvSpPr>
          <p:nvPr>
            <p:ph type="hdr" sz="quarter" idx="10"/>
          </p:nvPr>
        </p:nvSpPr>
        <p:spPr/>
        <p:txBody>
          <a:bodyPr/>
          <a:lstStyle/>
          <a:p>
            <a:r>
              <a:rPr lang="en-US"/>
              <a:t>United Monarchy Period</a:t>
            </a:r>
            <a:endParaRPr lang="en-US" dirty="0"/>
          </a:p>
        </p:txBody>
      </p:sp>
    </p:spTree>
    <p:extLst>
      <p:ext uri="{BB962C8B-B14F-4D97-AF65-F5344CB8AC3E}">
        <p14:creationId xmlns:p14="http://schemas.microsoft.com/office/powerpoint/2010/main" val="769933303"/>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82813" y="630238"/>
            <a:ext cx="2492375" cy="1401762"/>
          </a:xfrm>
          <a:prstGeom prst="rect">
            <a:avLst/>
          </a:prstGeom>
        </p:spPr>
      </p:sp>
      <p:sp>
        <p:nvSpPr>
          <p:cNvPr id="3" name="Notes Placeholder 2"/>
          <p:cNvSpPr>
            <a:spLocks noGrp="1"/>
          </p:cNvSpPr>
          <p:nvPr>
            <p:ph type="body" idx="1"/>
          </p:nvPr>
        </p:nvSpPr>
        <p:spPr/>
        <p:txBody>
          <a:bodyPr/>
          <a:lstStyle/>
          <a:p>
            <a:r>
              <a:rPr lang="en-US" dirty="0"/>
              <a:t>PRAYER &amp; PRAISE TIME </a:t>
            </a:r>
          </a:p>
          <a:p>
            <a:endParaRPr lang="en-US" dirty="0"/>
          </a:p>
          <a:p>
            <a:pPr lvl="1"/>
            <a:r>
              <a:rPr lang="en-US" dirty="0"/>
              <a:t>Our nation…seriously divided…much hate at top level.</a:t>
            </a:r>
          </a:p>
          <a:p>
            <a:pPr lvl="1"/>
            <a:endParaRPr lang="en-US" dirty="0"/>
          </a:p>
          <a:p>
            <a:pPr lvl="1"/>
            <a:r>
              <a:rPr lang="en-US" dirty="0"/>
              <a:t>Upcoming elections.</a:t>
            </a:r>
          </a:p>
          <a:p>
            <a:pPr lvl="1"/>
            <a:endParaRPr lang="en-US" dirty="0"/>
          </a:p>
          <a:p>
            <a:pPr lvl="1"/>
            <a:r>
              <a:rPr lang="en-US" dirty="0"/>
              <a:t>Our TLC pastors and staff.</a:t>
            </a:r>
          </a:p>
          <a:p>
            <a:pPr lvl="1"/>
            <a:endParaRPr lang="en-US" dirty="0"/>
          </a:p>
          <a:p>
            <a:pPr lvl="1"/>
            <a:r>
              <a:rPr lang="en-US" dirty="0"/>
              <a:t>Those who developing a vaccine.</a:t>
            </a:r>
          </a:p>
          <a:p>
            <a:pPr lvl="1"/>
            <a:endParaRPr lang="en-US" dirty="0"/>
          </a:p>
          <a:p>
            <a:pPr lvl="1"/>
            <a:r>
              <a:rPr lang="en-US" dirty="0"/>
              <a:t>Others?</a:t>
            </a:r>
          </a:p>
        </p:txBody>
      </p:sp>
      <p:sp>
        <p:nvSpPr>
          <p:cNvPr id="4" name="Slide Number Placeholder 3"/>
          <p:cNvSpPr>
            <a:spLocks noGrp="1"/>
          </p:cNvSpPr>
          <p:nvPr>
            <p:ph type="sldNum" sz="quarter" idx="5"/>
          </p:nvPr>
        </p:nvSpPr>
        <p:spPr/>
        <p:txBody>
          <a:bodyPr/>
          <a:lstStyle/>
          <a:p>
            <a:fld id="{C9056F60-A7D9-46FF-833E-839DD1BDC6EE}" type="slidenum">
              <a:rPr lang="en-US" smtClean="0"/>
              <a:pPr/>
              <a:t>256</a:t>
            </a:fld>
            <a:endParaRPr lang="en-US"/>
          </a:p>
        </p:txBody>
      </p:sp>
    </p:spTree>
    <p:extLst>
      <p:ext uri="{BB962C8B-B14F-4D97-AF65-F5344CB8AC3E}">
        <p14:creationId xmlns:p14="http://schemas.microsoft.com/office/powerpoint/2010/main" val="744293467"/>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United monarchy period</a:t>
            </a:r>
          </a:p>
          <a:p>
            <a:endParaRPr lang="en-US" dirty="0"/>
          </a:p>
          <a:p>
            <a:pPr lvl="1"/>
            <a:r>
              <a:rPr lang="en-US" dirty="0"/>
              <a:t>The United Monarchy period is the name given to the Israelite kingdom of Israel and Judah, during the reigns of Saul, David and Solomon. </a:t>
            </a:r>
          </a:p>
          <a:p>
            <a:pPr lvl="1"/>
            <a:endParaRPr lang="en-US" dirty="0"/>
          </a:p>
          <a:p>
            <a:pPr lvl="1"/>
            <a:r>
              <a:rPr lang="en-US" dirty="0"/>
              <a:t>This is traditionally dated between 1050 </a:t>
            </a:r>
            <a:r>
              <a:rPr lang="en-US" dirty="0" err="1"/>
              <a:t>bc</a:t>
            </a:r>
            <a:r>
              <a:rPr lang="en-US" dirty="0"/>
              <a:t> when Saul is anointed as king until 930 BC when the kingdom divides shortly after Solomon’s death.</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643747-4F18-4CEE-B9DD-781E2F2EBD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Image Placeholder 6">
            <a:extLst>
              <a:ext uri="{FF2B5EF4-FFF2-40B4-BE49-F238E27FC236}">
                <a16:creationId xmlns:a16="http://schemas.microsoft.com/office/drawing/2014/main" id="{4E075B06-64CA-4355-819E-A397D6F2DFA0}"/>
              </a:ext>
            </a:extLst>
          </p:cNvPr>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827919624"/>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643747-4F18-4CEE-B9DD-781E2F2EBDA0}" type="slidenum">
              <a:rPr lang="en-US" smtClean="0"/>
              <a:t>258</a:t>
            </a:fld>
            <a:endParaRPr lang="en-US"/>
          </a:p>
        </p:txBody>
      </p:sp>
    </p:spTree>
    <p:extLst>
      <p:ext uri="{BB962C8B-B14F-4D97-AF65-F5344CB8AC3E}">
        <p14:creationId xmlns:p14="http://schemas.microsoft.com/office/powerpoint/2010/main" val="2038717133"/>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643747-4F18-4CEE-B9DD-781E2F2EBDA0}" type="slidenum">
              <a:rPr lang="en-US" smtClean="0"/>
              <a:t>259</a:t>
            </a:fld>
            <a:endParaRPr lang="en-US"/>
          </a:p>
        </p:txBody>
      </p:sp>
    </p:spTree>
    <p:extLst>
      <p:ext uri="{BB962C8B-B14F-4D97-AF65-F5344CB8AC3E}">
        <p14:creationId xmlns:p14="http://schemas.microsoft.com/office/powerpoint/2010/main" val="3635013421"/>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sym typeface="Wingdings" panose="05000000000000000000" pitchFamily="2" charset="2"/>
              </a:rPr>
              <a:t>Quick Look at the Period</a:t>
            </a:r>
          </a:p>
          <a:p>
            <a:pPr lvl="1"/>
            <a:r>
              <a:rPr lang="en-US" dirty="0">
                <a:sym typeface="Wingdings" panose="05000000000000000000" pitchFamily="2" charset="2"/>
              </a:rPr>
              <a:t>Begins when King Nebuchadnezzar begins raiding Judah in 605 BC</a:t>
            </a:r>
          </a:p>
          <a:p>
            <a:pPr lvl="1"/>
            <a:r>
              <a:rPr lang="en-US" dirty="0">
                <a:sym typeface="Wingdings" panose="05000000000000000000" pitchFamily="2" charset="2"/>
              </a:rPr>
              <a:t>Ends when Persian king Cyrus allows return of Jews to their land</a:t>
            </a:r>
            <a:endParaRPr lang="en-US" dirty="0"/>
          </a:p>
        </p:txBody>
      </p:sp>
      <p:sp>
        <p:nvSpPr>
          <p:cNvPr id="4" name="Slide Number Placeholder 3"/>
          <p:cNvSpPr>
            <a:spLocks noGrp="1"/>
          </p:cNvSpPr>
          <p:nvPr>
            <p:ph type="sldNum" sz="quarter" idx="10"/>
          </p:nvPr>
        </p:nvSpPr>
        <p:spPr/>
        <p:txBody>
          <a:bodyPr/>
          <a:lstStyle/>
          <a:p>
            <a:fld id="{8E1E2D8D-2E7B-4A5A-A792-D2AF154FE9FD}" type="slidenum">
              <a:rPr lang="en-US" smtClean="0"/>
              <a:pPr/>
              <a:t>260</a:t>
            </a:fld>
            <a:endParaRPr lang="en-US"/>
          </a:p>
        </p:txBody>
      </p:sp>
      <p:sp>
        <p:nvSpPr>
          <p:cNvPr id="5" name="Header Placeholder 4"/>
          <p:cNvSpPr>
            <a:spLocks noGrp="1"/>
          </p:cNvSpPr>
          <p:nvPr>
            <p:ph type="hdr" sz="quarter" idx="11"/>
          </p:nvPr>
        </p:nvSpPr>
        <p:spPr/>
        <p:txBody>
          <a:bodyPr/>
          <a:lstStyle/>
          <a:p>
            <a:r>
              <a:rPr lang="en-US"/>
              <a:t>Part 3: Post Flood Period</a:t>
            </a:r>
          </a:p>
        </p:txBody>
      </p:sp>
      <p:sp>
        <p:nvSpPr>
          <p:cNvPr id="8" name="Slide Image Placeholder 7">
            <a:extLst>
              <a:ext uri="{FF2B5EF4-FFF2-40B4-BE49-F238E27FC236}">
                <a16:creationId xmlns:a16="http://schemas.microsoft.com/office/drawing/2014/main" id="{65E3F116-2324-44B9-AF06-9456E4FEF2C6}"/>
              </a:ext>
            </a:extLst>
          </p:cNvPr>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2423436419"/>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r>
              <a:rPr lang="en-US" dirty="0"/>
              <a:t>Israel in deep idolatry at Solomon’s death</a:t>
            </a:r>
          </a:p>
          <a:p>
            <a:pPr lvl="1"/>
            <a:r>
              <a:rPr lang="en-US" dirty="0"/>
              <a:t>They begin to experience the curses of Deut. 28</a:t>
            </a:r>
          </a:p>
          <a:p>
            <a:pPr lvl="1"/>
            <a:r>
              <a:rPr lang="en-US" dirty="0"/>
              <a:t>931 BC, under Rehoboam, Nation of Israel splits into two kingdoms</a:t>
            </a:r>
          </a:p>
          <a:p>
            <a:endParaRPr lang="en-US" sz="1200" dirty="0"/>
          </a:p>
          <a:p>
            <a:r>
              <a:rPr lang="en-US" dirty="0"/>
              <a:t>Northern Kingdom (Israel)</a:t>
            </a:r>
            <a:endParaRPr lang="en-US" sz="1200" dirty="0"/>
          </a:p>
          <a:p>
            <a:pPr lvl="1"/>
            <a:r>
              <a:rPr lang="en-US" dirty="0"/>
              <a:t>For 0ver 200 years…northern kingdom…ruled by corrupt kings, assassinations…became weaker and weaker</a:t>
            </a:r>
            <a:endParaRPr lang="en-US" sz="1200" dirty="0"/>
          </a:p>
          <a:p>
            <a:pPr lvl="1"/>
            <a:r>
              <a:rPr lang="en-US" dirty="0"/>
              <a:t>In 722 B.C. conquered by the Neo-Assyrians</a:t>
            </a:r>
          </a:p>
          <a:p>
            <a:pPr lvl="1"/>
            <a:r>
              <a:rPr lang="en-US" dirty="0"/>
              <a:t>Taken from their homeland </a:t>
            </a:r>
          </a:p>
          <a:p>
            <a:pPr lvl="1"/>
            <a:r>
              <a:rPr lang="en-US" sz="1200" dirty="0"/>
              <a:t>Assimilated into Assyria’s culture</a:t>
            </a:r>
          </a:p>
          <a:p>
            <a:pPr lvl="1"/>
            <a:r>
              <a:rPr lang="en-US" dirty="0"/>
              <a:t>Israel” (10 tribes) effectively disappears</a:t>
            </a:r>
            <a:r>
              <a:rPr lang="en-US" baseline="0" dirty="0"/>
              <a:t> from Scripture</a:t>
            </a:r>
          </a:p>
          <a:p>
            <a:endParaRPr lang="en-US" sz="1200" dirty="0"/>
          </a:p>
          <a:p>
            <a:r>
              <a:rPr lang="en-US" sz="1200" dirty="0"/>
              <a:t>Southern Kingdom (Judah)</a:t>
            </a:r>
          </a:p>
          <a:p>
            <a:pPr lvl="1"/>
            <a:r>
              <a:rPr lang="en-US" dirty="0"/>
              <a:t>For 345 years ruled mostly by corrupt kings</a:t>
            </a:r>
          </a:p>
          <a:p>
            <a:pPr lvl="1"/>
            <a:r>
              <a:rPr lang="en-US" dirty="0"/>
              <a:t>586 B.C. conquered by the Neo-Babylonians</a:t>
            </a:r>
          </a:p>
          <a:p>
            <a:pPr lvl="1"/>
            <a:r>
              <a:rPr lang="en-US" dirty="0"/>
              <a:t>Taken from their homeland</a:t>
            </a:r>
          </a:p>
          <a:p>
            <a:pPr lvl="1"/>
            <a:r>
              <a:rPr lang="en-US" dirty="0"/>
              <a:t>Exiled…taken to Babylon…assimilated into their culture</a:t>
            </a:r>
          </a:p>
          <a:p>
            <a:pPr lvl="1"/>
            <a:r>
              <a:rPr lang="en-US" dirty="0"/>
              <a:t>538 BC…small remnants return to Promised Land</a:t>
            </a:r>
          </a:p>
          <a:p>
            <a:endParaRPr lang="en-US" dirty="0"/>
          </a:p>
        </p:txBody>
      </p:sp>
      <p:sp>
        <p:nvSpPr>
          <p:cNvPr id="4" name="Slide Number Placeholder 3"/>
          <p:cNvSpPr>
            <a:spLocks noGrp="1"/>
          </p:cNvSpPr>
          <p:nvPr>
            <p:ph type="sldNum" sz="quarter" idx="10"/>
          </p:nvPr>
        </p:nvSpPr>
        <p:spPr/>
        <p:txBody>
          <a:bodyPr/>
          <a:lstStyle/>
          <a:p>
            <a:fld id="{FF643747-4F18-4CEE-B9DD-781E2F2EBDA0}" type="slidenum">
              <a:rPr lang="en-US" smtClean="0"/>
              <a:t>261</a:t>
            </a:fld>
            <a:endParaRPr lang="en-US"/>
          </a:p>
        </p:txBody>
      </p:sp>
    </p:spTree>
    <p:extLst>
      <p:ext uri="{BB962C8B-B14F-4D97-AF65-F5344CB8AC3E}">
        <p14:creationId xmlns:p14="http://schemas.microsoft.com/office/powerpoint/2010/main" val="873502694"/>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 Beginning of the Exile Period</a:t>
            </a:r>
          </a:p>
          <a:p>
            <a:pPr lvl="1"/>
            <a:r>
              <a:rPr lang="en-US" dirty="0"/>
              <a:t>Nebuchadnezzar now rules the world (at that time) with his Babylonian Empire</a:t>
            </a:r>
          </a:p>
          <a:p>
            <a:pPr lvl="1"/>
            <a:endParaRPr lang="en-US" dirty="0"/>
          </a:p>
          <a:p>
            <a:pPr lvl="1"/>
            <a:r>
              <a:rPr lang="en-US" dirty="0"/>
              <a:t>King Jehoiakim of Judah (vasal) refuses pay tribute to Nebuchadnezzar (suzerain)</a:t>
            </a:r>
          </a:p>
          <a:p>
            <a:pPr lvl="1"/>
            <a:endParaRPr lang="en-US" dirty="0"/>
          </a:p>
          <a:p>
            <a:pPr lvl="1"/>
            <a:r>
              <a:rPr lang="en-US" dirty="0"/>
              <a:t>605, 597 BC Nebuchadnezzar responds by raiding Jerusalem</a:t>
            </a:r>
          </a:p>
          <a:p>
            <a:pPr lvl="1"/>
            <a:endParaRPr lang="en-US" dirty="0"/>
          </a:p>
          <a:p>
            <a:pPr lvl="1"/>
            <a:r>
              <a:rPr lang="en-US" dirty="0"/>
              <a:t>586 BC Nebuchadnezzar attacks &amp; destroys Jerusalem</a:t>
            </a:r>
          </a:p>
          <a:p>
            <a:pPr lvl="2"/>
            <a:r>
              <a:rPr lang="en-US" dirty="0"/>
              <a:t>destroys the Jewish temple</a:t>
            </a:r>
          </a:p>
          <a:p>
            <a:pPr lvl="2"/>
            <a:r>
              <a:rPr lang="en-US" dirty="0"/>
              <a:t>takes captive many thousands of Jews (leaves only the poorest, oldest and handicapped Jews)</a:t>
            </a:r>
          </a:p>
          <a:p>
            <a:pPr lvl="2"/>
            <a:r>
              <a:rPr lang="en-US" dirty="0"/>
              <a:t>takes the treasures and furnishings of the Temple, including golden vessels dedicated by </a:t>
            </a:r>
            <a:r>
              <a:rPr lang="en-US" dirty="0">
                <a:hlinkClick r:id="rId3" tooltip="Solomon"/>
              </a:rPr>
              <a:t>King Solomon</a:t>
            </a:r>
            <a:r>
              <a:rPr lang="en-US" dirty="0"/>
              <a:t> (</a:t>
            </a:r>
            <a:r>
              <a:rPr lang="en-US" dirty="0">
                <a:hlinkClick r:id="rId4"/>
              </a:rPr>
              <a:t>2 Kings 24:13–14</a:t>
            </a:r>
            <a:r>
              <a:rPr lang="en-US" dirty="0"/>
              <a:t>).</a:t>
            </a:r>
          </a:p>
          <a:p>
            <a:pPr lvl="2"/>
            <a:endParaRPr lang="en-US" dirty="0"/>
          </a:p>
          <a:p>
            <a:pPr lvl="1"/>
            <a:r>
              <a:rPr lang="en-US" dirty="0"/>
              <a:t>God used the Babylonian Empire as his agent of judgment against Judah for their sins of idolatry and rebellion against Him. </a:t>
            </a:r>
          </a:p>
          <a:p>
            <a:pPr marL="114300" lvl="1" indent="0">
              <a:buNone/>
            </a:pPr>
            <a:endParaRPr lang="en-US" dirty="0"/>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pPr/>
              <a:t>262</a:t>
            </a:fld>
            <a:endParaRPr lang="en-US"/>
          </a:p>
        </p:txBody>
      </p:sp>
      <p:sp>
        <p:nvSpPr>
          <p:cNvPr id="7" name="Slide Image Placeholder 6">
            <a:extLst>
              <a:ext uri="{FF2B5EF4-FFF2-40B4-BE49-F238E27FC236}">
                <a16:creationId xmlns:a16="http://schemas.microsoft.com/office/drawing/2014/main" id="{31928DB1-EDDD-430D-8625-6F1417E5C21F}"/>
              </a:ext>
            </a:extLst>
          </p:cNvPr>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35719605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US" dirty="0"/>
              <a:t>Seven Great Reasons to Study the Old Testament</a:t>
            </a:r>
          </a:p>
          <a:p>
            <a:r>
              <a:rPr lang="en-US" dirty="0"/>
              <a:t>7. </a:t>
            </a:r>
            <a:r>
              <a:rPr lang="en-US" dirty="0">
                <a:effectLst>
                  <a:glow>
                    <a:srgbClr val="000000"/>
                  </a:glow>
                  <a:outerShdw sx="0" sy="0">
                    <a:srgbClr val="000000"/>
                  </a:outerShdw>
                  <a:reflection stA="0" endPos="0" fadeDir="0" sx="0" sy="0"/>
                </a:effectLst>
              </a:rPr>
              <a:t>The Old Testament is “God-breathed and profitable” (2 Tim. 3:16)</a:t>
            </a:r>
          </a:p>
          <a:p>
            <a:endParaRPr lang="en-US" dirty="0">
              <a:effectLst>
                <a:glow>
                  <a:srgbClr val="000000"/>
                </a:glow>
                <a:outerShdw sx="0" sy="0">
                  <a:srgbClr val="000000"/>
                </a:outerShdw>
                <a:reflection stA="0" endPos="0" fadeDir="0" sx="0" sy="0"/>
              </a:effectLst>
            </a:endParaRPr>
          </a:p>
          <a:p>
            <a:r>
              <a:rPr lang="en-US" sz="1800" b="0" i="1" u="none" strike="noStrike" baseline="0" dirty="0">
                <a:latin typeface="Arial" panose="020B0604020202020204" pitchFamily="34" charset="0"/>
              </a:rPr>
              <a:t>"All Scripture is God-breathed and is useful for teaching, rebuking, correcting and training in righteousness</a:t>
            </a:r>
            <a:r>
              <a:rPr lang="en-US" sz="1800" b="0" i="0" u="none" strike="noStrike" baseline="0" dirty="0">
                <a:latin typeface="Arial" panose="020B0604020202020204" pitchFamily="34" charset="0"/>
              </a:rPr>
              <a:t>," (2 Tim. 3:16 NIV)</a:t>
            </a:r>
          </a:p>
          <a:p>
            <a:endParaRPr lang="en-US" dirty="0">
              <a:effectLst>
                <a:glow>
                  <a:srgbClr val="000000"/>
                </a:glow>
                <a:outerShdw sx="0" sy="0">
                  <a:srgbClr val="000000"/>
                </a:outerShdw>
                <a:reflection stA="0" endPos="0" fadeDir="0" sx="0" sy="0"/>
              </a:effectLst>
            </a:endParaRPr>
          </a:p>
          <a:p>
            <a:r>
              <a:rPr lang="en-US" dirty="0"/>
              <a:t>Q: </a:t>
            </a:r>
            <a:r>
              <a:rPr lang="en-US" u="sng" dirty="0"/>
              <a:t>God-breathed? = inspired by God.</a:t>
            </a:r>
          </a:p>
          <a:p>
            <a:pPr lvl="1"/>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pPr/>
              <a:t>26</a:t>
            </a:fld>
            <a:endParaRPr lang="en-US"/>
          </a:p>
        </p:txBody>
      </p:sp>
      <p:sp>
        <p:nvSpPr>
          <p:cNvPr id="7" name="Slide Image Placeholder 6">
            <a:extLst>
              <a:ext uri="{FF2B5EF4-FFF2-40B4-BE49-F238E27FC236}">
                <a16:creationId xmlns:a16="http://schemas.microsoft.com/office/drawing/2014/main" id="{F53AA8FF-5F3B-45EB-BFB2-CF17F1BB3035}"/>
              </a:ext>
            </a:extLst>
          </p:cNvPr>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3578453064"/>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Nebuchadnezzar destroys Solomon’s temple (586 BC)</a:t>
            </a:r>
          </a:p>
          <a:p>
            <a:pPr lvl="2"/>
            <a:r>
              <a:rPr lang="en-US" dirty="0"/>
              <a:t>He set fire to the temple of the LORD, the royal palace and all the houses of Jerusalem. </a:t>
            </a:r>
          </a:p>
          <a:p>
            <a:pPr lvl="2"/>
            <a:endParaRPr lang="en-US" dirty="0"/>
          </a:p>
          <a:p>
            <a:pPr lvl="2"/>
            <a:r>
              <a:rPr lang="en-US" dirty="0"/>
              <a:t>Every important building he burned down. </a:t>
            </a:r>
          </a:p>
          <a:p>
            <a:pPr lvl="2"/>
            <a:endParaRPr lang="en-US" dirty="0"/>
          </a:p>
          <a:p>
            <a:pPr lvl="2"/>
            <a:r>
              <a:rPr lang="en-US" dirty="0"/>
              <a:t>The whole Babylonian army under the commander of the imperial guard broke down the walls around Jerusalem (2 Ki. 25:9-10 NIV)</a:t>
            </a:r>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pPr/>
              <a:t>263</a:t>
            </a:fld>
            <a:endParaRPr lang="en-US"/>
          </a:p>
        </p:txBody>
      </p:sp>
      <p:sp>
        <p:nvSpPr>
          <p:cNvPr id="10" name="Slide Image Placeholder 9">
            <a:extLst>
              <a:ext uri="{FF2B5EF4-FFF2-40B4-BE49-F238E27FC236}">
                <a16:creationId xmlns:a16="http://schemas.microsoft.com/office/drawing/2014/main" id="{2718AB7C-6849-4B75-90F8-BE5796DCE08C}"/>
              </a:ext>
            </a:extLst>
          </p:cNvPr>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951690077"/>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r>
              <a:rPr lang="en-US" dirty="0"/>
              <a:t>The Ark was lost forever until discovered by Indiana Jones in Egypt </a:t>
            </a:r>
            <a:r>
              <a:rPr lang="en-US" dirty="0">
                <a:sym typeface="Wingdings" panose="05000000000000000000" pitchFamily="2" charset="2"/>
              </a:rPr>
              <a:t></a:t>
            </a:r>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t>264</a:t>
            </a:fld>
            <a:endParaRPr lang="en-US"/>
          </a:p>
        </p:txBody>
      </p:sp>
    </p:spTree>
    <p:extLst>
      <p:ext uri="{BB962C8B-B14F-4D97-AF65-F5344CB8AC3E}">
        <p14:creationId xmlns:p14="http://schemas.microsoft.com/office/powerpoint/2010/main" val="2307576680"/>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Nebuchadnezzar took all the officers and fighting men, and all the skilled workers and artisans-- a total of ten thousand. </a:t>
            </a:r>
          </a:p>
          <a:p>
            <a:endParaRPr lang="en-US" sz="1200" b="1"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Only the poorest people of the land were left. (2 Ki. 24:14 NIV). </a:t>
            </a:r>
          </a:p>
          <a:p>
            <a:pPr lvl="1"/>
            <a:endParaRPr lang="en-US" sz="1200" b="1"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By taking the leaders, scholars, and promising youth the conquered people were less likely to rebel later on. </a:t>
            </a:r>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t>265</a:t>
            </a:fld>
            <a:endParaRPr lang="en-US"/>
          </a:p>
        </p:txBody>
      </p:sp>
    </p:spTree>
    <p:extLst>
      <p:ext uri="{BB962C8B-B14F-4D97-AF65-F5344CB8AC3E}">
        <p14:creationId xmlns:p14="http://schemas.microsoft.com/office/powerpoint/2010/main" val="3595762510"/>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r>
              <a:rPr lang="en-US" dirty="0"/>
              <a:t>There is some question about the specific 70-year period.</a:t>
            </a:r>
          </a:p>
          <a:p>
            <a:endParaRPr lang="en-US" dirty="0"/>
          </a:p>
          <a:p>
            <a:pPr lvl="1"/>
            <a:r>
              <a:rPr lang="en-US" sz="1800" b="0" i="0" u="none" strike="noStrike" baseline="0" dirty="0">
                <a:latin typeface="Arial" panose="020B0604020202020204" pitchFamily="34" charset="0"/>
              </a:rPr>
              <a:t>"</a:t>
            </a:r>
            <a:r>
              <a:rPr lang="en-US" sz="1800" b="0" i="0" u="none" strike="noStrike" baseline="30000" dirty="0">
                <a:latin typeface="Arial" panose="020B0604020202020204" pitchFamily="34" charset="0"/>
              </a:rPr>
              <a:t>NIV </a:t>
            </a:r>
            <a:r>
              <a:rPr lang="en-US" sz="1800" b="1" i="0" u="none" strike="noStrike" baseline="0" dirty="0">
                <a:latin typeface="Arial" panose="020B0604020202020204" pitchFamily="34" charset="0"/>
              </a:rPr>
              <a:t>Daniel 9:1-2</a:t>
            </a:r>
            <a:r>
              <a:rPr lang="en-US" sz="1800" b="0" i="0" u="none" strike="noStrike" baseline="0" dirty="0">
                <a:latin typeface="Arial" panose="020B0604020202020204" pitchFamily="34" charset="0"/>
              </a:rPr>
              <a:t> In the first year of Darius son of Xerxes (a Mede by descent), who was made ruler over the Babylonian kingdom--  </a:t>
            </a:r>
            <a:r>
              <a:rPr lang="en-US" sz="1800" b="0" i="0" u="none" strike="noStrike" baseline="30000" dirty="0">
                <a:latin typeface="Arial" panose="020B0604020202020204" pitchFamily="34" charset="0"/>
              </a:rPr>
              <a:t>2</a:t>
            </a:r>
            <a:r>
              <a:rPr lang="en-US" sz="1800" b="0" i="0" u="none" strike="noStrike" baseline="0" dirty="0">
                <a:latin typeface="Arial" panose="020B0604020202020204" pitchFamily="34" charset="0"/>
              </a:rPr>
              <a:t> in the first year of his reign, I, Daniel, understood from the Scriptures, according to the word of the LORD given to Jeremiah the prophet, that the desolation of Jerusalem would last </a:t>
            </a:r>
            <a:r>
              <a:rPr lang="en-US" sz="1800" b="0" i="0" u="sng" strike="noStrike" baseline="0" dirty="0">
                <a:latin typeface="Arial" panose="020B0604020202020204" pitchFamily="34" charset="0"/>
              </a:rPr>
              <a:t>seventy years</a:t>
            </a:r>
            <a:r>
              <a:rPr lang="en-US" sz="1800" b="0" i="0" u="none" strike="noStrike" baseline="0" dirty="0">
                <a:latin typeface="Arial" panose="020B0604020202020204" pitchFamily="34" charset="0"/>
              </a:rPr>
              <a:t>."  (Dan. 9:1-2 NIV)</a:t>
            </a:r>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t>266</a:t>
            </a:fld>
            <a:endParaRPr lang="en-US"/>
          </a:p>
        </p:txBody>
      </p:sp>
    </p:spTree>
    <p:extLst>
      <p:ext uri="{BB962C8B-B14F-4D97-AF65-F5344CB8AC3E}">
        <p14:creationId xmlns:p14="http://schemas.microsoft.com/office/powerpoint/2010/main" val="3714166820"/>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643747-4F18-4CEE-B9DD-781E2F2EBDA0}" type="slidenum">
              <a:rPr lang="en-US" smtClean="0"/>
              <a:t>267</a:t>
            </a:fld>
            <a:endParaRPr lang="en-US"/>
          </a:p>
        </p:txBody>
      </p:sp>
    </p:spTree>
    <p:extLst>
      <p:ext uri="{BB962C8B-B14F-4D97-AF65-F5344CB8AC3E}">
        <p14:creationId xmlns:p14="http://schemas.microsoft.com/office/powerpoint/2010/main" val="3293478267"/>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US" dirty="0"/>
              <a:t>Six Reasons Why Judah was Exiled</a:t>
            </a:r>
          </a:p>
          <a:p>
            <a:pPr marL="287338" lvl="1" indent="-228600">
              <a:buFont typeface="+mj-lt"/>
              <a:buAutoNum type="arabicPeriod"/>
            </a:pPr>
            <a:r>
              <a:rPr lang="en-US" dirty="0"/>
              <a:t>They abandoned God and worshipped idols</a:t>
            </a:r>
          </a:p>
          <a:p>
            <a:pPr marL="287338" lvl="1" indent="-228600">
              <a:buFont typeface="+mj-lt"/>
              <a:buAutoNum type="arabicPeriod"/>
            </a:pPr>
            <a:r>
              <a:rPr lang="en-US" dirty="0"/>
              <a:t>They adopted the customs and religions of their heathen nations.</a:t>
            </a:r>
          </a:p>
          <a:p>
            <a:pPr marL="287338" lvl="1" indent="-228600">
              <a:buFont typeface="+mj-lt"/>
              <a:buAutoNum type="arabicPeriod"/>
            </a:pPr>
            <a:r>
              <a:rPr lang="en-US" dirty="0"/>
              <a:t>They practiced the Baal fertility cult.</a:t>
            </a:r>
          </a:p>
          <a:p>
            <a:pPr marL="287338" lvl="1" indent="-228600">
              <a:buFont typeface="+mj-lt"/>
              <a:buAutoNum type="arabicPeriod"/>
            </a:pPr>
            <a:r>
              <a:rPr lang="en-US" dirty="0"/>
              <a:t>They worshipped </a:t>
            </a:r>
            <a:r>
              <a:rPr lang="en-US" dirty="0" err="1"/>
              <a:t>Molech</a:t>
            </a:r>
            <a:r>
              <a:rPr lang="en-US" dirty="0"/>
              <a:t>.</a:t>
            </a:r>
          </a:p>
          <a:p>
            <a:pPr marL="287338" lvl="1" indent="-228600">
              <a:buFont typeface="+mj-lt"/>
              <a:buAutoNum type="arabicPeriod"/>
            </a:pPr>
            <a:r>
              <a:rPr lang="en-US" dirty="0"/>
              <a:t>They refused to pay tribute to Nebuchadnezzar.</a:t>
            </a:r>
          </a:p>
          <a:p>
            <a:pPr marL="287338" lvl="1" indent="-228600">
              <a:buFont typeface="+mj-lt"/>
              <a:buAutoNum type="arabicPeriod"/>
            </a:pPr>
            <a:r>
              <a:rPr lang="en-US" dirty="0"/>
              <a:t>Without God they became defenseless.</a:t>
            </a:r>
          </a:p>
          <a:p>
            <a:endParaRPr lang="en-US" dirty="0"/>
          </a:p>
        </p:txBody>
      </p:sp>
      <p:sp>
        <p:nvSpPr>
          <p:cNvPr id="4" name="Slide Number Placeholder 3"/>
          <p:cNvSpPr>
            <a:spLocks noGrp="1"/>
          </p:cNvSpPr>
          <p:nvPr>
            <p:ph type="sldNum" sz="quarter" idx="10"/>
          </p:nvPr>
        </p:nvSpPr>
        <p:spPr/>
        <p:txBody>
          <a:bodyPr/>
          <a:lstStyle/>
          <a:p>
            <a:fld id="{FF643747-4F18-4CEE-B9DD-781E2F2EBDA0}" type="slidenum">
              <a:rPr lang="en-US" smtClean="0"/>
              <a:pPr/>
              <a:t>268</a:t>
            </a:fld>
            <a:endParaRPr lang="en-US"/>
          </a:p>
        </p:txBody>
      </p:sp>
      <p:sp>
        <p:nvSpPr>
          <p:cNvPr id="7" name="Slide Image Placeholder 6"/>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63587810"/>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643747-4F18-4CEE-B9DD-781E2F2EBDA0}" type="slidenum">
              <a:rPr lang="en-US" smtClean="0"/>
              <a:t>269</a:t>
            </a:fld>
            <a:endParaRPr lang="en-US"/>
          </a:p>
        </p:txBody>
      </p:sp>
    </p:spTree>
    <p:extLst>
      <p:ext uri="{BB962C8B-B14F-4D97-AF65-F5344CB8AC3E}">
        <p14:creationId xmlns:p14="http://schemas.microsoft.com/office/powerpoint/2010/main" val="2592065885"/>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r>
              <a:rPr lang="en-US" b="1" dirty="0"/>
              <a:t>Jews in Babylon</a:t>
            </a:r>
          </a:p>
          <a:p>
            <a:pPr lvl="1"/>
            <a:r>
              <a:rPr lang="en-US" dirty="0"/>
              <a:t>Forced to take on Babylonian culture</a:t>
            </a:r>
          </a:p>
          <a:p>
            <a:pPr lvl="1"/>
            <a:r>
              <a:rPr lang="en-US" dirty="0"/>
              <a:t>Names were changed</a:t>
            </a:r>
          </a:p>
          <a:p>
            <a:pPr lvl="1"/>
            <a:r>
              <a:rPr lang="en-US" dirty="0"/>
              <a:t>Could live in their own houses</a:t>
            </a:r>
          </a:p>
          <a:p>
            <a:pPr lvl="1"/>
            <a:r>
              <a:rPr lang="en-US" dirty="0"/>
              <a:t>Had to speak Aramaic</a:t>
            </a:r>
          </a:p>
          <a:p>
            <a:pPr lvl="1"/>
            <a:r>
              <a:rPr lang="en-US" dirty="0"/>
              <a:t>Genealogies became important</a:t>
            </a:r>
          </a:p>
          <a:p>
            <a:pPr lvl="1"/>
            <a:r>
              <a:rPr lang="en-US" dirty="0"/>
              <a:t>Synagogues replaced Temple worship</a:t>
            </a:r>
          </a:p>
          <a:p>
            <a:endParaRPr lang="en-US" dirty="0"/>
          </a:p>
        </p:txBody>
      </p:sp>
      <p:sp>
        <p:nvSpPr>
          <p:cNvPr id="4" name="Slide Number Placeholder 3"/>
          <p:cNvSpPr>
            <a:spLocks noGrp="1"/>
          </p:cNvSpPr>
          <p:nvPr>
            <p:ph type="sldNum" sz="quarter" idx="10"/>
          </p:nvPr>
        </p:nvSpPr>
        <p:spPr/>
        <p:txBody>
          <a:bodyPr/>
          <a:lstStyle/>
          <a:p>
            <a:fld id="{FF643747-4F18-4CEE-B9DD-781E2F2EBDA0}" type="slidenum">
              <a:rPr lang="en-US" smtClean="0"/>
              <a:t>270</a:t>
            </a:fld>
            <a:endParaRPr lang="en-US"/>
          </a:p>
        </p:txBody>
      </p:sp>
    </p:spTree>
    <p:extLst>
      <p:ext uri="{BB962C8B-B14F-4D97-AF65-F5344CB8AC3E}">
        <p14:creationId xmlns:p14="http://schemas.microsoft.com/office/powerpoint/2010/main" val="3503597606"/>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p:txBody>
          <a:bodyPr/>
          <a:lstStyle/>
          <a:p>
            <a:fld id="{456AA6B7-CDB3-419E-9B21-5AA1CB4E376E}" type="slidenum">
              <a:rPr lang="en-US" smtClean="0"/>
              <a:pPr/>
              <a:t>271</a:t>
            </a:fld>
            <a:endParaRPr lang="en-US" dirty="0"/>
          </a:p>
        </p:txBody>
      </p:sp>
      <p:sp>
        <p:nvSpPr>
          <p:cNvPr id="370691" name="Rectangle 3"/>
          <p:cNvSpPr>
            <a:spLocks noGrp="1" noChangeArrowheads="1"/>
          </p:cNvSpPr>
          <p:nvPr>
            <p:ph type="body" idx="1"/>
          </p:nvPr>
        </p:nvSpPr>
        <p:spPr/>
        <p:txBody>
          <a:bodyPr/>
          <a:lstStyle/>
          <a:p>
            <a:pPr marL="0" indent="0">
              <a:buNone/>
            </a:pPr>
            <a:r>
              <a:rPr lang="en-US" u="sng" dirty="0"/>
              <a:t>CITY OF BABYLON</a:t>
            </a:r>
          </a:p>
          <a:p>
            <a:r>
              <a:rPr lang="en-US" dirty="0"/>
              <a:t>Area of Babylonia was more fertile than Palestine so agriculture was more profitable…many Jews lost all desire to return</a:t>
            </a:r>
          </a:p>
          <a:p>
            <a:endParaRPr lang="en-US" dirty="0"/>
          </a:p>
          <a:p>
            <a:r>
              <a:rPr lang="en-US" dirty="0"/>
              <a:t>Tribal identities were preserved </a:t>
            </a:r>
          </a:p>
          <a:p>
            <a:endParaRPr lang="en-US" dirty="0"/>
          </a:p>
          <a:p>
            <a:r>
              <a:rPr lang="en-US" dirty="0"/>
              <a:t>Some Jews, like Daniel, rose to positions of prominence.</a:t>
            </a:r>
          </a:p>
          <a:p>
            <a:endParaRPr lang="en-US" dirty="0"/>
          </a:p>
          <a:p>
            <a:r>
              <a:rPr lang="en-US" dirty="0"/>
              <a:t>Many Jews became active in commerce and had become very wealthy.</a:t>
            </a:r>
          </a:p>
          <a:p>
            <a:endParaRPr lang="en-US" dirty="0"/>
          </a:p>
          <a:p>
            <a:pPr marL="0" indent="0">
              <a:buNone/>
            </a:pPr>
            <a:r>
              <a:rPr lang="en-US" u="sng" dirty="0">
                <a:solidFill>
                  <a:schemeClr val="tx1">
                    <a:lumMod val="65000"/>
                    <a:lumOff val="35000"/>
                  </a:schemeClr>
                </a:solidFill>
              </a:rPr>
              <a:t>J. Barton Payne, “An Outline of Hebrew History,” 155ff</a:t>
            </a:r>
            <a:endParaRPr lang="en-US" dirty="0">
              <a:solidFill>
                <a:schemeClr val="tx1">
                  <a:lumMod val="65000"/>
                  <a:lumOff val="35000"/>
                </a:schemeClr>
              </a:solidFill>
            </a:endParaRPr>
          </a:p>
        </p:txBody>
      </p:sp>
      <p:sp>
        <p:nvSpPr>
          <p:cNvPr id="5" name="Slide Image Placeholder 4"/>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2983232638"/>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The term “Jew” became prominent during this period because the exiles were mainly from the tribe of Judah.</a:t>
            </a:r>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t>272</a:t>
            </a:fld>
            <a:endParaRPr lang="en-US"/>
          </a:p>
        </p:txBody>
      </p:sp>
    </p:spTree>
    <p:extLst>
      <p:ext uri="{BB962C8B-B14F-4D97-AF65-F5344CB8AC3E}">
        <p14:creationId xmlns:p14="http://schemas.microsoft.com/office/powerpoint/2010/main" val="18814894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US" dirty="0"/>
              <a:t>TRANSFERABLE PRINCIPLES WHICH CAN BE USED TO GIVE US PRACTICES (BEHAVIOR) TODAY.</a:t>
            </a:r>
          </a:p>
          <a:p>
            <a:pPr marL="0" indent="0">
              <a:buNone/>
            </a:pPr>
            <a:endParaRPr lang="en-US" dirty="0"/>
          </a:p>
          <a:p>
            <a:pPr marL="0" indent="0">
              <a:buNone/>
            </a:pPr>
            <a:r>
              <a:rPr lang="en-US" dirty="0"/>
              <a:t>EXAMPLES:</a:t>
            </a:r>
          </a:p>
          <a:p>
            <a:pPr marL="0" indent="0">
              <a:buNone/>
            </a:pPr>
            <a:endParaRPr lang="en-US" dirty="0"/>
          </a:p>
          <a:p>
            <a:r>
              <a:rPr lang="en-US" dirty="0"/>
              <a:t>OT: Do not reap the edges of your field but leave them for the poor (Lev. 19:9).</a:t>
            </a:r>
          </a:p>
          <a:p>
            <a:pPr lvl="1"/>
            <a:r>
              <a:rPr lang="en-US" dirty="0"/>
              <a:t>Transferable Principle: Take a portion of your income and give it to the Lord’s work which is to include caring for the poor (Matt. 19:21. Luke 14:13; 19:8; John 13:29; 2 Cor. 9:7-9; Gal. 2:8).</a:t>
            </a:r>
          </a:p>
          <a:p>
            <a:pPr lvl="1"/>
            <a:endParaRPr lang="en-US" dirty="0"/>
          </a:p>
          <a:p>
            <a:r>
              <a:rPr lang="en-US" dirty="0"/>
              <a:t>OT: Don’t cut the hair at the sides of your head or clip off the edges of your beard (Lev. 19:27).</a:t>
            </a:r>
          </a:p>
          <a:p>
            <a:pPr lvl="1"/>
            <a:r>
              <a:rPr lang="en-US" dirty="0"/>
              <a:t>Cultural Setting: Pagans would cut off part of their beards and offer them to their gods. </a:t>
            </a:r>
          </a:p>
          <a:p>
            <a:pPr lvl="1"/>
            <a:r>
              <a:rPr lang="en-US" dirty="0"/>
              <a:t>Transferable Principle: Keep your personal appearance from being associated with pagan practices or groups (e.g. wearing insignias such as swastikas—white supremacists).</a:t>
            </a:r>
          </a:p>
          <a:p>
            <a:endParaRPr lang="en-US" dirty="0"/>
          </a:p>
        </p:txBody>
      </p:sp>
      <p:sp>
        <p:nvSpPr>
          <p:cNvPr id="4" name="Slide Number Placeholder 3"/>
          <p:cNvSpPr>
            <a:spLocks noGrp="1"/>
          </p:cNvSpPr>
          <p:nvPr>
            <p:ph type="sldNum" sz="quarter" idx="10"/>
          </p:nvPr>
        </p:nvSpPr>
        <p:spPr/>
        <p:txBody>
          <a:bodyPr/>
          <a:lstStyle/>
          <a:p>
            <a:fld id="{FF643747-4F18-4CEE-B9DD-781E2F2EBDA0}" type="slidenum">
              <a:rPr lang="en-US" smtClean="0"/>
              <a:pPr/>
              <a:t>27</a:t>
            </a:fld>
            <a:endParaRPr lang="en-US"/>
          </a:p>
        </p:txBody>
      </p:sp>
      <p:sp>
        <p:nvSpPr>
          <p:cNvPr id="7" name="Slide Image Placeholder 6"/>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3079935265"/>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643747-4F18-4CEE-B9DD-781E2F2EBDA0}" type="slidenum">
              <a:rPr lang="en-US" smtClean="0"/>
              <a:t>273</a:t>
            </a:fld>
            <a:endParaRPr lang="en-US"/>
          </a:p>
        </p:txBody>
      </p:sp>
    </p:spTree>
    <p:extLst>
      <p:ext uri="{BB962C8B-B14F-4D97-AF65-F5344CB8AC3E}">
        <p14:creationId xmlns:p14="http://schemas.microsoft.com/office/powerpoint/2010/main" val="1365121672"/>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r>
              <a:rPr lang="en-US" dirty="0"/>
              <a:t>THE RISE OF SYNAGOGUES</a:t>
            </a:r>
          </a:p>
          <a:p>
            <a:pPr lvl="1"/>
            <a:r>
              <a:rPr lang="en-US" dirty="0"/>
              <a:t>The focus </a:t>
            </a:r>
            <a:r>
              <a:rPr lang="en-US" u="sng" dirty="0"/>
              <a:t>shifted from animal sacrifices</a:t>
            </a:r>
            <a:r>
              <a:rPr lang="en-US" dirty="0"/>
              <a:t>, which could only be properly performed at the Temple, to the </a:t>
            </a:r>
            <a:r>
              <a:rPr lang="en-US" u="sng" dirty="0"/>
              <a:t>study and teaching of the Torah</a:t>
            </a:r>
            <a:r>
              <a:rPr lang="en-US" dirty="0"/>
              <a:t>, which became the focal point of worship in the synagogues. </a:t>
            </a:r>
          </a:p>
          <a:p>
            <a:pPr lvl="1"/>
            <a:endParaRPr lang="en-US" dirty="0"/>
          </a:p>
          <a:p>
            <a:pPr lvl="1"/>
            <a:r>
              <a:rPr lang="en-US" dirty="0"/>
              <a:t>Synagogues were usually buildings set aside for </a:t>
            </a:r>
            <a:r>
              <a:rPr lang="en-US" u="sng" dirty="0"/>
              <a:t>communal prayer</a:t>
            </a:r>
            <a:r>
              <a:rPr lang="en-US" dirty="0"/>
              <a:t>, the </a:t>
            </a:r>
            <a:r>
              <a:rPr lang="en-US" u="sng" dirty="0"/>
              <a:t>reading of scriptures while standing</a:t>
            </a:r>
            <a:r>
              <a:rPr lang="en-US" dirty="0"/>
              <a:t>, and </a:t>
            </a:r>
            <a:r>
              <a:rPr lang="en-US" u="sng" dirty="0"/>
              <a:t>singing</a:t>
            </a:r>
            <a:r>
              <a:rPr lang="en-US" dirty="0"/>
              <a:t>. </a:t>
            </a:r>
          </a:p>
          <a:p>
            <a:pPr lvl="1"/>
            <a:endParaRPr lang="en-US" dirty="0"/>
          </a:p>
          <a:p>
            <a:pPr lvl="1"/>
            <a:r>
              <a:rPr lang="en-US" dirty="0"/>
              <a:t>A synagogue could be established with a </a:t>
            </a:r>
            <a:r>
              <a:rPr lang="en-US" u="sng" dirty="0"/>
              <a:t>minimum of 10 adult Jews </a:t>
            </a:r>
            <a:r>
              <a:rPr lang="en-US" dirty="0"/>
              <a:t>(an adult Jew is any Jewish male who has passed his 13th birthday).</a:t>
            </a:r>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t>274</a:t>
            </a:fld>
            <a:endParaRPr lang="en-US"/>
          </a:p>
        </p:txBody>
      </p:sp>
    </p:spTree>
    <p:extLst>
      <p:ext uri="{BB962C8B-B14F-4D97-AF65-F5344CB8AC3E}">
        <p14:creationId xmlns:p14="http://schemas.microsoft.com/office/powerpoint/2010/main" val="674992"/>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643747-4F18-4CEE-B9DD-781E2F2EBDA0}" type="slidenum">
              <a:rPr lang="en-US" smtClean="0"/>
              <a:t>275</a:t>
            </a:fld>
            <a:endParaRPr lang="en-US"/>
          </a:p>
        </p:txBody>
      </p:sp>
    </p:spTree>
    <p:extLst>
      <p:ext uri="{BB962C8B-B14F-4D97-AF65-F5344CB8AC3E}">
        <p14:creationId xmlns:p14="http://schemas.microsoft.com/office/powerpoint/2010/main" val="591705282"/>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r>
              <a:rPr lang="en-US" dirty="0"/>
              <a:t>THE RISE OF RABBIS</a:t>
            </a:r>
          </a:p>
          <a:p>
            <a:pPr lvl="1"/>
            <a:r>
              <a:rPr lang="en-US" dirty="0"/>
              <a:t>The </a:t>
            </a:r>
            <a:r>
              <a:rPr lang="en-US" u="sng" dirty="0"/>
              <a:t>rabbi was and is both a scholar and a teacher</a:t>
            </a:r>
            <a:r>
              <a:rPr lang="en-US" dirty="0"/>
              <a:t>, a spiritual leader tasked with explaining God's expectations to the common people. </a:t>
            </a:r>
          </a:p>
          <a:p>
            <a:pPr lvl="1"/>
            <a:endParaRPr lang="en-US" dirty="0"/>
          </a:p>
          <a:p>
            <a:pPr lvl="1"/>
            <a:r>
              <a:rPr lang="en-US" dirty="0"/>
              <a:t>According to Jewish tradition the </a:t>
            </a:r>
            <a:r>
              <a:rPr lang="en-US" u="sng" dirty="0"/>
              <a:t>oral law may have developed </a:t>
            </a:r>
            <a:r>
              <a:rPr lang="en-US" dirty="0"/>
              <a:t>during the exile period, or just before it.  </a:t>
            </a:r>
          </a:p>
          <a:p>
            <a:pPr lvl="1"/>
            <a:endParaRPr lang="en-US" dirty="0"/>
          </a:p>
          <a:p>
            <a:pPr lvl="1"/>
            <a:r>
              <a:rPr lang="en-US" u="sng" dirty="0"/>
              <a:t>Jewish tradition </a:t>
            </a:r>
            <a:r>
              <a:rPr lang="en-US" dirty="0"/>
              <a:t>teaches that </a:t>
            </a:r>
            <a:r>
              <a:rPr lang="en-US" u="sng" dirty="0"/>
              <a:t>in addition to the written Mosaic Law </a:t>
            </a:r>
            <a:r>
              <a:rPr lang="en-US" dirty="0"/>
              <a:t>which God gave to Moses, many laws that were to be passed </a:t>
            </a:r>
            <a:r>
              <a:rPr lang="en-US" u="sng" dirty="0"/>
              <a:t>down orally</a:t>
            </a:r>
            <a:r>
              <a:rPr lang="en-US" dirty="0"/>
              <a:t>. </a:t>
            </a:r>
          </a:p>
          <a:p>
            <a:pPr lvl="1"/>
            <a:endParaRPr lang="en-US" dirty="0"/>
          </a:p>
          <a:p>
            <a:pPr lvl="1"/>
            <a:r>
              <a:rPr lang="en-US" dirty="0"/>
              <a:t>Until the fall of Jerusalem in AD 70, it was </a:t>
            </a:r>
            <a:r>
              <a:rPr lang="en-US" u="sng" dirty="0"/>
              <a:t>illegal to put these oral laws into writings.</a:t>
            </a:r>
          </a:p>
          <a:p>
            <a:pPr lvl="1"/>
            <a:endParaRPr lang="en-US" dirty="0"/>
          </a:p>
          <a:p>
            <a:pPr lvl="1"/>
            <a:r>
              <a:rPr lang="en-US" dirty="0"/>
              <a:t>The books of </a:t>
            </a:r>
            <a:r>
              <a:rPr lang="en-US" u="sng" dirty="0"/>
              <a:t>Ezra and Nehemiah </a:t>
            </a:r>
            <a:r>
              <a:rPr lang="en-US" dirty="0"/>
              <a:t>detail the end of the exile. </a:t>
            </a:r>
          </a:p>
          <a:p>
            <a:pPr lvl="1"/>
            <a:endParaRPr lang="en-US" dirty="0"/>
          </a:p>
          <a:p>
            <a:pPr lvl="1"/>
            <a:r>
              <a:rPr lang="en-US" dirty="0"/>
              <a:t>They describe the </a:t>
            </a:r>
            <a:r>
              <a:rPr lang="en-US" u="sng" dirty="0"/>
              <a:t>overthrow of the Babylonian Empire by the Persian Empire</a:t>
            </a:r>
            <a:r>
              <a:rPr lang="en-US" dirty="0"/>
              <a:t>, the subsequent return of many of the Jews to Judea and the rebuilding of the Temple in Jerusalem.</a:t>
            </a:r>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t>276</a:t>
            </a:fld>
            <a:endParaRPr lang="en-US"/>
          </a:p>
        </p:txBody>
      </p:sp>
    </p:spTree>
    <p:extLst>
      <p:ext uri="{BB962C8B-B14F-4D97-AF65-F5344CB8AC3E}">
        <p14:creationId xmlns:p14="http://schemas.microsoft.com/office/powerpoint/2010/main" val="2451643728"/>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r>
              <a:rPr lang="en-US" dirty="0"/>
              <a:t>Jews in Babylon…70 years</a:t>
            </a:r>
          </a:p>
          <a:p>
            <a:r>
              <a:rPr lang="en-US" dirty="0"/>
              <a:t>Now permitted to go home to Israel</a:t>
            </a:r>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t>277</a:t>
            </a:fld>
            <a:endParaRPr lang="en-US"/>
          </a:p>
        </p:txBody>
      </p:sp>
    </p:spTree>
    <p:extLst>
      <p:ext uri="{BB962C8B-B14F-4D97-AF65-F5344CB8AC3E}">
        <p14:creationId xmlns:p14="http://schemas.microsoft.com/office/powerpoint/2010/main" val="1636754091"/>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r>
              <a:rPr lang="en-US" dirty="0"/>
              <a:t>Restoration…we’re going home!</a:t>
            </a:r>
          </a:p>
        </p:txBody>
      </p:sp>
      <p:sp>
        <p:nvSpPr>
          <p:cNvPr id="4" name="Header Placeholder 3"/>
          <p:cNvSpPr>
            <a:spLocks noGrp="1"/>
          </p:cNvSpPr>
          <p:nvPr>
            <p:ph type="hdr" sz="quarter" idx="10"/>
          </p:nvPr>
        </p:nvSpPr>
        <p:spPr/>
        <p:txBody>
          <a:bodyPr/>
          <a:lstStyle/>
          <a:p>
            <a:r>
              <a:rPr lang="en-US"/>
              <a:t>United Monarchy Period</a:t>
            </a:r>
            <a:endParaRPr lang="en-US" dirty="0"/>
          </a:p>
        </p:txBody>
      </p:sp>
    </p:spTree>
    <p:extLst>
      <p:ext uri="{BB962C8B-B14F-4D97-AF65-F5344CB8AC3E}">
        <p14:creationId xmlns:p14="http://schemas.microsoft.com/office/powerpoint/2010/main" val="2399607561"/>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643747-4F18-4CEE-B9DD-781E2F2EBDA0}" type="slidenum">
              <a:rPr lang="en-US" smtClean="0"/>
              <a:t>279</a:t>
            </a:fld>
            <a:endParaRPr lang="en-US"/>
          </a:p>
        </p:txBody>
      </p:sp>
    </p:spTree>
    <p:extLst>
      <p:ext uri="{BB962C8B-B14F-4D97-AF65-F5344CB8AC3E}">
        <p14:creationId xmlns:p14="http://schemas.microsoft.com/office/powerpoint/2010/main" val="941064770"/>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Israel was to let the land fallow every seven years (Lev. 25:1-7)…they ignored this commandment for 490 years’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A5D3BF3-D352-46FC-8343-31F56E6730EA}" type="slidenum">
              <a:rPr lang="en-US" smtClean="0"/>
              <a:pPr/>
              <a:t>280</a:t>
            </a:fld>
            <a:endParaRPr lang="en-US" dirty="0"/>
          </a:p>
        </p:txBody>
      </p:sp>
      <p:sp>
        <p:nvSpPr>
          <p:cNvPr id="7" name="Slide Image Placeholder 6"/>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2670178923"/>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r>
              <a:rPr lang="en-US" dirty="0"/>
              <a:t>Nice to come home.</a:t>
            </a:r>
          </a:p>
          <a:p>
            <a:r>
              <a:rPr lang="en-US" dirty="0"/>
              <a:t>Your own bed</a:t>
            </a:r>
          </a:p>
          <a:p>
            <a:endParaRPr lang="en-US" dirty="0"/>
          </a:p>
          <a:p>
            <a:r>
              <a:rPr lang="en-US" dirty="0"/>
              <a:t>Your own neighborhood</a:t>
            </a:r>
          </a:p>
          <a:p>
            <a:endParaRPr lang="en-US" dirty="0"/>
          </a:p>
          <a:p>
            <a:r>
              <a:rPr lang="en-US" dirty="0"/>
              <a:t>Many returnees were born in Babylon</a:t>
            </a:r>
          </a:p>
          <a:p>
            <a:endParaRPr lang="en-US" dirty="0"/>
          </a:p>
          <a:p>
            <a:r>
              <a:rPr lang="en-US" dirty="0"/>
              <a:t>But they knew their roots…Israel was their true home</a:t>
            </a:r>
          </a:p>
        </p:txBody>
      </p:sp>
      <p:sp>
        <p:nvSpPr>
          <p:cNvPr id="4" name="Slide Number Placeholder 3"/>
          <p:cNvSpPr>
            <a:spLocks noGrp="1"/>
          </p:cNvSpPr>
          <p:nvPr>
            <p:ph type="sldNum" sz="quarter" idx="5"/>
          </p:nvPr>
        </p:nvSpPr>
        <p:spPr/>
        <p:txBody>
          <a:bodyPr/>
          <a:lstStyle/>
          <a:p>
            <a:fld id="{FF643747-4F18-4CEE-B9DD-781E2F2EBDA0}" type="slidenum">
              <a:rPr lang="en-US" smtClean="0"/>
              <a:t>281</a:t>
            </a:fld>
            <a:endParaRPr lang="en-US"/>
          </a:p>
        </p:txBody>
      </p:sp>
    </p:spTree>
    <p:extLst>
      <p:ext uri="{BB962C8B-B14F-4D97-AF65-F5344CB8AC3E}">
        <p14:creationId xmlns:p14="http://schemas.microsoft.com/office/powerpoint/2010/main" val="1218280058"/>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The decree of King Cyrus (538 BC)</a:t>
            </a:r>
          </a:p>
          <a:p>
            <a:pPr lvl="0"/>
            <a:r>
              <a:rPr lang="en-US" dirty="0"/>
              <a:t>The three waves of Jewish returnees to the Promised Land</a:t>
            </a:r>
          </a:p>
          <a:p>
            <a:pPr lvl="1"/>
            <a:r>
              <a:rPr lang="en-US" dirty="0"/>
              <a:t>Zerubbabel 537 BC…50,000 (out of about 1 million)</a:t>
            </a:r>
          </a:p>
          <a:p>
            <a:pPr lvl="1"/>
            <a:r>
              <a:rPr lang="en-US" dirty="0"/>
              <a:t>Ezra 458 BC</a:t>
            </a:r>
          </a:p>
          <a:p>
            <a:pPr lvl="1"/>
            <a:r>
              <a:rPr lang="en-US" dirty="0"/>
              <a:t>Nehemiah 445 BC</a:t>
            </a:r>
          </a:p>
          <a:p>
            <a:pPr lvl="1"/>
            <a:endParaRPr lang="en-US" dirty="0"/>
          </a:p>
          <a:p>
            <a:pPr lvl="0"/>
            <a:r>
              <a:rPr lang="en-US" dirty="0"/>
              <a:t>The rebuilding of the Temple, the walls of Jerusalem (completed 516 BC)</a:t>
            </a:r>
          </a:p>
          <a:p>
            <a:pPr lvl="0"/>
            <a:endParaRPr lang="en-US" dirty="0"/>
          </a:p>
          <a:p>
            <a:pPr lvl="0"/>
            <a:r>
              <a:rPr lang="en-US" dirty="0"/>
              <a:t>Rekindled obedience to the Law </a:t>
            </a:r>
          </a:p>
          <a:p>
            <a:pPr lvl="0"/>
            <a:endParaRPr lang="en-US" dirty="0"/>
          </a:p>
          <a:p>
            <a:pPr lvl="0"/>
            <a:r>
              <a:rPr lang="en-US" dirty="0"/>
              <a:t>Malachi…end of OT (~430 BC)</a:t>
            </a:r>
          </a:p>
          <a:p>
            <a:endParaRPr lang="en-US" dirty="0"/>
          </a:p>
        </p:txBody>
      </p:sp>
      <p:sp>
        <p:nvSpPr>
          <p:cNvPr id="4" name="Slide Number Placeholder 3"/>
          <p:cNvSpPr>
            <a:spLocks noGrp="1"/>
          </p:cNvSpPr>
          <p:nvPr>
            <p:ph type="sldNum" sz="quarter" idx="10"/>
          </p:nvPr>
        </p:nvSpPr>
        <p:spPr/>
        <p:txBody>
          <a:bodyPr/>
          <a:lstStyle/>
          <a:p>
            <a:fld id="{8E1E2D8D-2E7B-4A5A-A792-D2AF154FE9FD}" type="slidenum">
              <a:rPr lang="en-US" smtClean="0"/>
              <a:pPr/>
              <a:t>282</a:t>
            </a:fld>
            <a:endParaRPr lang="en-US"/>
          </a:p>
        </p:txBody>
      </p:sp>
      <p:sp>
        <p:nvSpPr>
          <p:cNvPr id="5" name="Header Placeholder 4"/>
          <p:cNvSpPr>
            <a:spLocks noGrp="1"/>
          </p:cNvSpPr>
          <p:nvPr>
            <p:ph type="hdr" sz="quarter" idx="11"/>
          </p:nvPr>
        </p:nvSpPr>
        <p:spPr/>
        <p:txBody>
          <a:bodyPr/>
          <a:lstStyle/>
          <a:p>
            <a:r>
              <a:rPr lang="en-US"/>
              <a:t>Part 3: Post Flood Period</a:t>
            </a:r>
          </a:p>
        </p:txBody>
      </p:sp>
      <p:sp>
        <p:nvSpPr>
          <p:cNvPr id="8" name="Slide Image Placeholder 7">
            <a:extLst>
              <a:ext uri="{FF2B5EF4-FFF2-40B4-BE49-F238E27FC236}">
                <a16:creationId xmlns:a16="http://schemas.microsoft.com/office/drawing/2014/main" id="{6A31AE95-4507-447C-A291-3EF9DF7B613A}"/>
              </a:ext>
            </a:extLst>
          </p:cNvPr>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4117566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Need for a Redeemer</a:t>
            </a:r>
          </a:p>
          <a:p>
            <a:endParaRPr lang="en-US" dirty="0"/>
          </a:p>
          <a:p>
            <a:r>
              <a:rPr lang="en-US" dirty="0"/>
              <a:t>Man’s first sin in Garden of Eden shows he needs a Savior.</a:t>
            </a:r>
          </a:p>
          <a:p>
            <a:pPr lvl="1"/>
            <a:r>
              <a:rPr lang="en-US" dirty="0"/>
              <a:t>Genesis 3:15  “</a:t>
            </a:r>
            <a:r>
              <a:rPr lang="en-US" i="1" dirty="0"/>
              <a:t>And I will put enmity between you (Satan) and the woman, and between your offspring {15 Or seed} and hers; he (Redeemer/Messiah) will crush {15 Or strike} your head, and you will strike his heel</a:t>
            </a:r>
            <a:r>
              <a:rPr lang="en-US" dirty="0"/>
              <a:t>." </a:t>
            </a:r>
          </a:p>
          <a:p>
            <a:pPr lvl="1"/>
            <a:endParaRPr lang="en-US" dirty="0"/>
          </a:p>
          <a:p>
            <a:pPr lvl="1"/>
            <a:r>
              <a:rPr lang="en-US" dirty="0"/>
              <a:t>No human is capable of living a sinless life.</a:t>
            </a:r>
          </a:p>
          <a:p>
            <a:endParaRPr lang="en-US" dirty="0"/>
          </a:p>
          <a:p>
            <a:r>
              <a:rPr lang="en-US" dirty="0"/>
              <a:t>Man needs a sinless human to take God’s wrath for sin – man needs a Redeemer</a:t>
            </a:r>
          </a:p>
          <a:p>
            <a:endParaRPr lang="en-US" dirty="0"/>
          </a:p>
          <a:p>
            <a:pPr lvl="1"/>
            <a:r>
              <a:rPr lang="en-US" dirty="0"/>
              <a:t>Hebrews 4:15-16 For we do not have a high priest who is unable to sympathize with our weaknesses, but we have one who has been tempted in every way, just as we are-- </a:t>
            </a:r>
            <a:r>
              <a:rPr lang="en-US" u="sng" dirty="0"/>
              <a:t>yet was without sin</a:t>
            </a:r>
            <a:r>
              <a:rPr lang="en-US" dirty="0"/>
              <a:t>. Let us then approach the throne of grace with confidence, so that we may receive mercy and find grace to help us in our time of need. </a:t>
            </a:r>
          </a:p>
        </p:txBody>
      </p:sp>
      <p:sp>
        <p:nvSpPr>
          <p:cNvPr id="4" name="Slide Number Placeholder 3"/>
          <p:cNvSpPr>
            <a:spLocks noGrp="1"/>
          </p:cNvSpPr>
          <p:nvPr>
            <p:ph type="sldNum" sz="quarter" idx="10"/>
          </p:nvPr>
        </p:nvSpPr>
        <p:spPr/>
        <p:txBody>
          <a:bodyPr/>
          <a:lstStyle/>
          <a:p>
            <a:fld id="{FF643747-4F18-4CEE-B9DD-781E2F2EBDA0}" type="slidenum">
              <a:rPr lang="en-US" smtClean="0"/>
              <a:pPr/>
              <a:t>28</a:t>
            </a:fld>
            <a:endParaRPr lang="en-US"/>
          </a:p>
        </p:txBody>
      </p:sp>
      <p:sp>
        <p:nvSpPr>
          <p:cNvPr id="7" name="Slide Image Placeholder 6"/>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2022127244"/>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643747-4F18-4CEE-B9DD-781E2F2EBDA0}" type="slidenum">
              <a:rPr lang="en-US" smtClean="0"/>
              <a:t>283</a:t>
            </a:fld>
            <a:endParaRPr lang="en-US"/>
          </a:p>
        </p:txBody>
      </p:sp>
    </p:spTree>
    <p:extLst>
      <p:ext uri="{BB962C8B-B14F-4D97-AF65-F5344CB8AC3E}">
        <p14:creationId xmlns:p14="http://schemas.microsoft.com/office/powerpoint/2010/main" val="3614062278"/>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normAutofit/>
          </a:bodyPr>
          <a:lstStyle/>
          <a:p>
            <a:r>
              <a:rPr lang="en-US" dirty="0"/>
              <a:t>Nebuchadnezzar</a:t>
            </a:r>
            <a:r>
              <a:rPr lang="en-US" dirty="0">
                <a:sym typeface="Wingdings" panose="05000000000000000000" pitchFamily="2" charset="2"/>
              </a:rPr>
              <a:t> remove from land/gods…can’t fight</a:t>
            </a:r>
          </a:p>
          <a:p>
            <a:r>
              <a:rPr lang="en-US" dirty="0">
                <a:sym typeface="Wingdings" panose="05000000000000000000" pitchFamily="2" charset="2"/>
              </a:rPr>
              <a:t>King Cyrus (Persian)  restore</a:t>
            </a:r>
            <a:r>
              <a:rPr lang="en-US" baseline="0" dirty="0">
                <a:sym typeface="Wingdings" panose="05000000000000000000" pitchFamily="2" charset="2"/>
              </a:rPr>
              <a:t> to land/gods…won’t fight</a:t>
            </a:r>
            <a:endParaRPr lang="en-US" dirty="0"/>
          </a:p>
        </p:txBody>
      </p:sp>
      <p:sp>
        <p:nvSpPr>
          <p:cNvPr id="4" name="Slide Number Placeholder 3"/>
          <p:cNvSpPr>
            <a:spLocks noGrp="1"/>
          </p:cNvSpPr>
          <p:nvPr>
            <p:ph type="sldNum" sz="quarter" idx="10"/>
          </p:nvPr>
        </p:nvSpPr>
        <p:spPr/>
        <p:txBody>
          <a:bodyPr/>
          <a:lstStyle/>
          <a:p>
            <a:fld id="{CA5D3BF3-D352-46FC-8343-31F56E6730EA}" type="slidenum">
              <a:rPr lang="en-US" smtClean="0"/>
              <a:pPr/>
              <a:t>284</a:t>
            </a:fld>
            <a:endParaRPr lang="en-US" dirty="0"/>
          </a:p>
        </p:txBody>
      </p:sp>
    </p:spTree>
    <p:extLst>
      <p:ext uri="{BB962C8B-B14F-4D97-AF65-F5344CB8AC3E}">
        <p14:creationId xmlns:p14="http://schemas.microsoft.com/office/powerpoint/2010/main" val="409795129"/>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p:txBody>
          <a:bodyPr/>
          <a:lstStyle/>
          <a:p>
            <a:fld id="{CBAFEFA2-1503-42AB-9D51-85C52F3B8D9D}" type="slidenum">
              <a:rPr lang="en-US" smtClean="0"/>
              <a:pPr/>
              <a:t>285</a:t>
            </a:fld>
            <a:endParaRPr lang="en-US"/>
          </a:p>
        </p:txBody>
      </p:sp>
      <p:sp>
        <p:nvSpPr>
          <p:cNvPr id="235523"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After the Jews had been in exile for seventy years, God moved the heart of Cyrus, king of Persia, to let his people return to Jerusalem.</a:t>
            </a:r>
          </a:p>
          <a:p>
            <a:endParaRPr lang="en-US" dirty="0"/>
          </a:p>
          <a:p>
            <a:r>
              <a:rPr lang="en-US" dirty="0"/>
              <a:t>Cyrus cylinder records decree of King Cyrus…in British Museum</a:t>
            </a:r>
          </a:p>
          <a:p>
            <a:r>
              <a:rPr lang="en-US" dirty="0"/>
              <a:t> </a:t>
            </a:r>
          </a:p>
          <a:p>
            <a:pPr lvl="1"/>
            <a:r>
              <a:rPr lang="en-US" b="1" dirty="0"/>
              <a:t>Read Ezra 1:1 </a:t>
            </a:r>
            <a:r>
              <a:rPr lang="en-US" dirty="0"/>
              <a:t>“In the first year of Cyrus king of Persia, in order to fulfill the word of the LORD spoken by Jeremiah (prophesied in 626 BC), </a:t>
            </a:r>
            <a:r>
              <a:rPr lang="en-US" u="sng" dirty="0"/>
              <a:t>the LORD moved the heart of Cyrus king of Persia </a:t>
            </a:r>
            <a:r>
              <a:rPr lang="en-US" dirty="0"/>
              <a:t>to make a proclamation throughout his realm and to put it in writing”</a:t>
            </a:r>
          </a:p>
          <a:p>
            <a:pPr lvl="1"/>
            <a:endParaRPr lang="en-US" dirty="0"/>
          </a:p>
          <a:p>
            <a:r>
              <a:rPr lang="en-US" dirty="0"/>
              <a:t>This was done to fulfill the word of the Lord spoken by Jeremiah (Ezra 1:1-4). </a:t>
            </a:r>
          </a:p>
          <a:p>
            <a:endParaRPr lang="en-US" dirty="0"/>
          </a:p>
          <a:p>
            <a:endParaRPr lang="en-US" dirty="0"/>
          </a:p>
          <a:p>
            <a:endParaRPr lang="en-US" dirty="0"/>
          </a:p>
          <a:p>
            <a:endParaRPr lang="en-US" dirty="0"/>
          </a:p>
        </p:txBody>
      </p:sp>
      <p:sp>
        <p:nvSpPr>
          <p:cNvPr id="5" name="Slide Image Placeholder 4"/>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1309002495"/>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r>
              <a:rPr lang="en-US" dirty="0"/>
              <a:t>9 inches long x 4 inches wide</a:t>
            </a:r>
          </a:p>
          <a:p>
            <a:r>
              <a:rPr lang="en-US" dirty="0"/>
              <a:t>Cuneiform script</a:t>
            </a:r>
          </a:p>
        </p:txBody>
      </p:sp>
      <p:sp>
        <p:nvSpPr>
          <p:cNvPr id="4" name="Slide Number Placeholder 3"/>
          <p:cNvSpPr>
            <a:spLocks noGrp="1"/>
          </p:cNvSpPr>
          <p:nvPr>
            <p:ph type="sldNum" sz="quarter" idx="5"/>
          </p:nvPr>
        </p:nvSpPr>
        <p:spPr/>
        <p:txBody>
          <a:bodyPr/>
          <a:lstStyle/>
          <a:p>
            <a:fld id="{FF643747-4F18-4CEE-B9DD-781E2F2EBDA0}" type="slidenum">
              <a:rPr lang="en-US" smtClean="0"/>
              <a:t>286</a:t>
            </a:fld>
            <a:endParaRPr lang="en-US"/>
          </a:p>
        </p:txBody>
      </p:sp>
    </p:spTree>
    <p:extLst>
      <p:ext uri="{BB962C8B-B14F-4D97-AF65-F5344CB8AC3E}">
        <p14:creationId xmlns:p14="http://schemas.microsoft.com/office/powerpoint/2010/main" val="3529615381"/>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FOUR POST-EXILIC ISSUES</a:t>
            </a:r>
          </a:p>
          <a:p>
            <a:pPr lvl="0"/>
            <a:endParaRPr lang="en-US" dirty="0"/>
          </a:p>
          <a:p>
            <a:pPr lvl="0"/>
            <a:r>
              <a:rPr lang="en-US" dirty="0"/>
              <a:t>Locals vs. Returnees</a:t>
            </a:r>
          </a:p>
          <a:p>
            <a:pPr lvl="1"/>
            <a:r>
              <a:rPr lang="en-US" dirty="0"/>
              <a:t>There was tension between the returnees and the local Israelites who resided in the areas of Judea, Samaria and Benjamin.</a:t>
            </a:r>
          </a:p>
          <a:p>
            <a:pPr lvl="1"/>
            <a:r>
              <a:rPr lang="en-US" dirty="0"/>
              <a:t>Whose property is it?</a:t>
            </a:r>
          </a:p>
          <a:p>
            <a:pPr lvl="0"/>
            <a:endParaRPr lang="en-US" dirty="0"/>
          </a:p>
          <a:p>
            <a:pPr lvl="0"/>
            <a:r>
              <a:rPr lang="en-US" dirty="0"/>
              <a:t>Samaritans (goyim)</a:t>
            </a:r>
          </a:p>
          <a:p>
            <a:pPr lvl="1"/>
            <a:r>
              <a:rPr lang="en-US" dirty="0"/>
              <a:t>Additional religious tension was created between them and the Samaritans who perceived themselves as Jews on every count, whereas the returnees treated them as goyim (non-Jews, gentiles).</a:t>
            </a:r>
          </a:p>
          <a:p>
            <a:pPr lvl="1"/>
            <a:r>
              <a:rPr lang="en-US" dirty="0"/>
              <a:t>Later…intermarriage problem </a:t>
            </a:r>
            <a:r>
              <a:rPr lang="en-US" dirty="0">
                <a:sym typeface="Wingdings" panose="05000000000000000000" pitchFamily="2" charset="2"/>
              </a:rPr>
              <a:t> Ezra</a:t>
            </a:r>
            <a:endParaRPr lang="en-US" dirty="0"/>
          </a:p>
          <a:p>
            <a:pPr lvl="0"/>
            <a:endParaRPr lang="en-US" dirty="0"/>
          </a:p>
          <a:p>
            <a:pPr lvl="0"/>
            <a:r>
              <a:rPr lang="en-US" dirty="0"/>
              <a:t>Drought</a:t>
            </a:r>
          </a:p>
          <a:p>
            <a:pPr lvl="1"/>
            <a:r>
              <a:rPr lang="en-US" dirty="0"/>
              <a:t>Consecutive years of a harsh drought in the Land of Israel shortly after the return to Israel.</a:t>
            </a:r>
          </a:p>
          <a:p>
            <a:pPr lvl="0"/>
            <a:endParaRPr lang="en-US" dirty="0"/>
          </a:p>
          <a:p>
            <a:pPr lvl="0"/>
            <a:r>
              <a:rPr lang="en-US" dirty="0"/>
              <a:t>Security – no wall</a:t>
            </a:r>
          </a:p>
          <a:p>
            <a:pPr lvl="1"/>
            <a:r>
              <a:rPr lang="en-US" dirty="0"/>
              <a:t>Jerusalem had no wall and no defense. (Later…Nehemiah to the rescue)</a:t>
            </a:r>
          </a:p>
        </p:txBody>
      </p:sp>
      <p:sp>
        <p:nvSpPr>
          <p:cNvPr id="4" name="Header Placeholder 3"/>
          <p:cNvSpPr>
            <a:spLocks noGrp="1"/>
          </p:cNvSpPr>
          <p:nvPr>
            <p:ph type="hdr" sz="quarter" idx="10"/>
          </p:nvPr>
        </p:nvSpPr>
        <p:spPr/>
        <p:txBody>
          <a:bodyPr/>
          <a:lstStyle/>
          <a:p>
            <a:r>
              <a:rPr lang="en-US"/>
              <a:t>Part 8: Division/Exile/Restoration</a:t>
            </a:r>
            <a:endParaRPr lang="en-US" dirty="0"/>
          </a:p>
        </p:txBody>
      </p:sp>
      <p:sp>
        <p:nvSpPr>
          <p:cNvPr id="5" name="Slide Number Placeholder 4"/>
          <p:cNvSpPr>
            <a:spLocks noGrp="1"/>
          </p:cNvSpPr>
          <p:nvPr>
            <p:ph type="sldNum" sz="quarter" idx="11"/>
          </p:nvPr>
        </p:nvSpPr>
        <p:spPr/>
        <p:txBody>
          <a:bodyPr/>
          <a:lstStyle/>
          <a:p>
            <a:fld id="{CA5D3BF3-D352-46FC-8343-31F56E6730EA}" type="slidenum">
              <a:rPr lang="en-US" smtClean="0"/>
              <a:pPr/>
              <a:t>287</a:t>
            </a:fld>
            <a:endParaRPr lang="en-US" dirty="0"/>
          </a:p>
        </p:txBody>
      </p:sp>
      <p:sp>
        <p:nvSpPr>
          <p:cNvPr id="9" name="Slide Image Placeholder 8">
            <a:extLst>
              <a:ext uri="{FF2B5EF4-FFF2-40B4-BE49-F238E27FC236}">
                <a16:creationId xmlns:a16="http://schemas.microsoft.com/office/drawing/2014/main" id="{49C5A2D8-7117-431D-ABC1-3EA397CA49DA}"/>
              </a:ext>
            </a:extLst>
          </p:cNvPr>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3449489693"/>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t>288</a:t>
            </a:fld>
            <a:endParaRPr lang="en-US"/>
          </a:p>
        </p:txBody>
      </p:sp>
    </p:spTree>
    <p:extLst>
      <p:ext uri="{BB962C8B-B14F-4D97-AF65-F5344CB8AC3E}">
        <p14:creationId xmlns:p14="http://schemas.microsoft.com/office/powerpoint/2010/main" val="3175072655"/>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r>
              <a:rPr lang="en-US" dirty="0"/>
              <a:t>EXRA</a:t>
            </a:r>
          </a:p>
          <a:p>
            <a:pPr lvl="1"/>
            <a:r>
              <a:rPr lang="en-US" b="0" dirty="0"/>
              <a:t>Priest and scribe</a:t>
            </a:r>
          </a:p>
          <a:p>
            <a:pPr lvl="1"/>
            <a:r>
              <a:rPr lang="en-US" b="0" dirty="0"/>
              <a:t>Condemned mixed marriages  </a:t>
            </a:r>
          </a:p>
          <a:p>
            <a:pPr lvl="1"/>
            <a:r>
              <a:rPr lang="en-US" b="0" dirty="0"/>
              <a:t>He read and interpreted the law  </a:t>
            </a:r>
          </a:p>
          <a:p>
            <a:pPr lvl="1"/>
            <a:r>
              <a:rPr lang="en-US" b="0" dirty="0"/>
              <a:t>Renewed the celebration of festivals</a:t>
            </a:r>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t>289</a:t>
            </a:fld>
            <a:endParaRPr lang="en-US"/>
          </a:p>
        </p:txBody>
      </p:sp>
    </p:spTree>
    <p:extLst>
      <p:ext uri="{BB962C8B-B14F-4D97-AF65-F5344CB8AC3E}">
        <p14:creationId xmlns:p14="http://schemas.microsoft.com/office/powerpoint/2010/main" val="1743241788"/>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r>
              <a:rPr lang="en-US" dirty="0"/>
              <a:t>NEHEMIAH</a:t>
            </a:r>
          </a:p>
          <a:p>
            <a:pPr lvl="1"/>
            <a:r>
              <a:rPr lang="en-US" sz="1100" b="0" dirty="0"/>
              <a:t>A cup-bearer to king Artaxerxes (~445 BC)</a:t>
            </a:r>
          </a:p>
          <a:p>
            <a:pPr lvl="1"/>
            <a:r>
              <a:rPr lang="en-US" sz="1100" b="0" dirty="0"/>
              <a:t>Oversaw the rebuilding of the wall around Jerusalem in spite of opposition…in 52 days</a:t>
            </a:r>
          </a:p>
          <a:p>
            <a:pPr lvl="1"/>
            <a:r>
              <a:rPr lang="en-US" sz="1100" b="0" dirty="0"/>
              <a:t>Responsible for a series of social and religious reforms (rich vs poor)</a:t>
            </a:r>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t>290</a:t>
            </a:fld>
            <a:endParaRPr lang="en-US"/>
          </a:p>
        </p:txBody>
      </p:sp>
    </p:spTree>
    <p:extLst>
      <p:ext uri="{BB962C8B-B14F-4D97-AF65-F5344CB8AC3E}">
        <p14:creationId xmlns:p14="http://schemas.microsoft.com/office/powerpoint/2010/main" val="1908981224"/>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r>
              <a:rPr lang="en-US" dirty="0"/>
              <a:t>Return routes of Ezra and Nehemiah</a:t>
            </a:r>
          </a:p>
          <a:p>
            <a:endParaRPr lang="en-US" dirty="0"/>
          </a:p>
          <a:p>
            <a:pPr lvl="1"/>
            <a:r>
              <a:rPr lang="en-US" dirty="0"/>
              <a:t>Zerubbabel served under Nebuchadnezzar (Babylon)</a:t>
            </a:r>
          </a:p>
          <a:p>
            <a:pPr lvl="1"/>
            <a:endParaRPr lang="en-US" dirty="0"/>
          </a:p>
          <a:p>
            <a:pPr lvl="1"/>
            <a:r>
              <a:rPr lang="en-US" dirty="0"/>
              <a:t>Ezra &amp; Nehemiah served later under </a:t>
            </a:r>
            <a:r>
              <a:rPr lang="en-US" sz="1800" b="0" i="0" u="none" strike="noStrike" baseline="0" dirty="0">
                <a:latin typeface="Arial" panose="020B0604020202020204" pitchFamily="34" charset="0"/>
              </a:rPr>
              <a:t>"King Artaxerxes" (Neh. 2:1 NIV) whose capital was Shushan</a:t>
            </a:r>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t>291</a:t>
            </a:fld>
            <a:endParaRPr lang="en-US"/>
          </a:p>
        </p:txBody>
      </p:sp>
    </p:spTree>
    <p:extLst>
      <p:ext uri="{BB962C8B-B14F-4D97-AF65-F5344CB8AC3E}">
        <p14:creationId xmlns:p14="http://schemas.microsoft.com/office/powerpoint/2010/main" val="1533975999"/>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643747-4F18-4CEE-B9DD-781E2F2EBDA0}" type="slidenum">
              <a:rPr lang="en-US" smtClean="0"/>
              <a:t>292</a:t>
            </a:fld>
            <a:endParaRPr lang="en-US"/>
          </a:p>
        </p:txBody>
      </p:sp>
    </p:spTree>
    <p:extLst>
      <p:ext uri="{BB962C8B-B14F-4D97-AF65-F5344CB8AC3E}">
        <p14:creationId xmlns:p14="http://schemas.microsoft.com/office/powerpoint/2010/main" val="7005013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r>
              <a:rPr lang="en-US" dirty="0"/>
              <a:t>Prophecies/Unfulfilled Prophecies </a:t>
            </a:r>
            <a:r>
              <a:rPr lang="en-US" dirty="0">
                <a:sym typeface="Wingdings" panose="05000000000000000000" pitchFamily="2" charset="2"/>
              </a:rPr>
              <a:t> Our Future</a:t>
            </a:r>
          </a:p>
          <a:p>
            <a:endParaRPr lang="en-US" dirty="0">
              <a:sym typeface="Wingdings" panose="05000000000000000000" pitchFamily="2" charset="2"/>
            </a:endParaRPr>
          </a:p>
          <a:p>
            <a:pPr lvl="1"/>
            <a:r>
              <a:rPr lang="en-US" dirty="0">
                <a:sym typeface="Wingdings" panose="05000000000000000000" pitchFamily="2" charset="2"/>
              </a:rPr>
              <a:t>Jesus’ 1</a:t>
            </a:r>
            <a:r>
              <a:rPr lang="en-US" baseline="30000" dirty="0">
                <a:sym typeface="Wingdings" panose="05000000000000000000" pitchFamily="2" charset="2"/>
              </a:rPr>
              <a:t>st</a:t>
            </a:r>
            <a:r>
              <a:rPr lang="en-US" dirty="0">
                <a:sym typeface="Wingdings" panose="05000000000000000000" pitchFamily="2" charset="2"/>
              </a:rPr>
              <a:t> and 2</a:t>
            </a:r>
            <a:r>
              <a:rPr lang="en-US" baseline="30000" dirty="0">
                <a:sym typeface="Wingdings" panose="05000000000000000000" pitchFamily="2" charset="2"/>
              </a:rPr>
              <a:t>nd</a:t>
            </a:r>
            <a:r>
              <a:rPr lang="en-US" dirty="0">
                <a:sym typeface="Wingdings" panose="05000000000000000000" pitchFamily="2" charset="2"/>
              </a:rPr>
              <a:t> Coming, how God will ultimately bring his Kingdom which will last forever.</a:t>
            </a:r>
            <a:endParaRPr lang="en-US" dirty="0"/>
          </a:p>
        </p:txBody>
      </p:sp>
      <p:sp>
        <p:nvSpPr>
          <p:cNvPr id="4" name="Slide Number Placeholder 3"/>
          <p:cNvSpPr>
            <a:spLocks noGrp="1"/>
          </p:cNvSpPr>
          <p:nvPr>
            <p:ph type="sldNum" sz="quarter" idx="10"/>
          </p:nvPr>
        </p:nvSpPr>
        <p:spPr/>
        <p:txBody>
          <a:bodyPr/>
          <a:lstStyle/>
          <a:p>
            <a:fld id="{FF643747-4F18-4CEE-B9DD-781E2F2EBDA0}" type="slidenum">
              <a:rPr lang="en-US" smtClean="0"/>
              <a:t>29</a:t>
            </a:fld>
            <a:endParaRPr lang="en-US"/>
          </a:p>
        </p:txBody>
      </p:sp>
    </p:spTree>
    <p:extLst>
      <p:ext uri="{BB962C8B-B14F-4D97-AF65-F5344CB8AC3E}">
        <p14:creationId xmlns:p14="http://schemas.microsoft.com/office/powerpoint/2010/main" val="88325196"/>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2E24CE25-FB7E-4062-BED5-3555DD37FD4B}" type="slidenum">
              <a:rPr lang="en-US"/>
              <a:pPr/>
              <a:t>293</a:t>
            </a:fld>
            <a:endParaRPr lang="en-US"/>
          </a:p>
        </p:txBody>
      </p:sp>
      <p:sp>
        <p:nvSpPr>
          <p:cNvPr id="233474" name="Rectangle 2"/>
          <p:cNvSpPr>
            <a:spLocks noGrp="1" noRot="1" noChangeAspect="1" noChangeArrowheads="1" noTextEdit="1"/>
          </p:cNvSpPr>
          <p:nvPr>
            <p:ph type="sldImg"/>
          </p:nvPr>
        </p:nvSpPr>
        <p:spPr>
          <a:xfrm>
            <a:off x="2132013" y="704850"/>
            <a:ext cx="2967037" cy="1668463"/>
          </a:xfrm>
          <a:ln/>
        </p:spPr>
      </p:sp>
      <p:sp>
        <p:nvSpPr>
          <p:cNvPr id="233475" name="Rectangle 3"/>
          <p:cNvSpPr>
            <a:spLocks noGrp="1" noChangeArrowheads="1"/>
          </p:cNvSpPr>
          <p:nvPr>
            <p:ph type="body" idx="1"/>
          </p:nvPr>
        </p:nvSpPr>
        <p:spPr>
          <a:xfrm>
            <a:off x="473498" y="2620950"/>
            <a:ext cx="6234395" cy="6063390"/>
          </a:xfrm>
        </p:spPr>
        <p:txBody>
          <a:bodyPr/>
          <a:lstStyle/>
          <a:p>
            <a:r>
              <a:rPr lang="en-US" b="1" dirty="0"/>
              <a:t>Wave No. 1 </a:t>
            </a:r>
          </a:p>
          <a:p>
            <a:pPr lvl="1"/>
            <a:r>
              <a:rPr lang="en-US" dirty="0"/>
              <a:t>Led by </a:t>
            </a:r>
            <a:r>
              <a:rPr lang="en-US" u="sng" dirty="0"/>
              <a:t>Zerubbabel</a:t>
            </a:r>
            <a:r>
              <a:rPr lang="en-US" dirty="0"/>
              <a:t>: governor of Judah, descendant of King David (Haggai 1:1; 1 Chron. 3) </a:t>
            </a:r>
          </a:p>
          <a:p>
            <a:pPr lvl="1"/>
            <a:r>
              <a:rPr lang="en-US" dirty="0"/>
              <a:t>About 50,000 returnees (Ezra 2:1-70; Neh. 7:4-69)</a:t>
            </a:r>
          </a:p>
          <a:p>
            <a:r>
              <a:rPr lang="en-US" b="1" dirty="0"/>
              <a:t>Esther Queen of Persia</a:t>
            </a:r>
          </a:p>
          <a:p>
            <a:pPr lvl="1"/>
            <a:r>
              <a:rPr lang="en-US" dirty="0"/>
              <a:t>Jew who remained in Babylon</a:t>
            </a:r>
          </a:p>
          <a:p>
            <a:pPr lvl="1"/>
            <a:r>
              <a:rPr lang="en-US" dirty="0"/>
              <a:t>No mention of God in book of Esther</a:t>
            </a:r>
          </a:p>
          <a:p>
            <a:pPr lvl="1"/>
            <a:r>
              <a:rPr lang="en-US" dirty="0"/>
              <a:t>But the book of Esther shows how God can accomplish his purposes through what we call “coincidences”</a:t>
            </a:r>
          </a:p>
          <a:p>
            <a:r>
              <a:rPr lang="en-US" b="1" dirty="0"/>
              <a:t>Wave No. 2 </a:t>
            </a:r>
          </a:p>
          <a:p>
            <a:pPr lvl="1"/>
            <a:r>
              <a:rPr lang="en-US" dirty="0"/>
              <a:t>Led by </a:t>
            </a:r>
            <a:r>
              <a:rPr lang="en-US" u="sng" dirty="0"/>
              <a:t>Ezra</a:t>
            </a:r>
            <a:r>
              <a:rPr lang="en-US" dirty="0"/>
              <a:t> the scribe/priest</a:t>
            </a:r>
          </a:p>
          <a:p>
            <a:pPr lvl="1"/>
            <a:r>
              <a:rPr lang="en-US" dirty="0"/>
              <a:t>About 2,000 Jews returned to Palestine with Ezra (Ezra 8:1-14)</a:t>
            </a:r>
          </a:p>
          <a:p>
            <a:pPr lvl="1"/>
            <a:r>
              <a:rPr lang="en-US" dirty="0"/>
              <a:t>Upon arriving in Jerusalem Ezra was shocked at the intermarriages</a:t>
            </a:r>
          </a:p>
          <a:p>
            <a:pPr lvl="1"/>
            <a:r>
              <a:rPr lang="en-US" dirty="0"/>
              <a:t>A great reform took place under Ezra’s leadership (Ezra 9)</a:t>
            </a:r>
          </a:p>
          <a:p>
            <a:r>
              <a:rPr lang="en-US" b="1" dirty="0"/>
              <a:t>Wave No. 3</a:t>
            </a:r>
          </a:p>
          <a:p>
            <a:pPr lvl="1"/>
            <a:r>
              <a:rPr lang="en-US" dirty="0"/>
              <a:t>Led by </a:t>
            </a:r>
            <a:r>
              <a:rPr lang="en-US" u="sng" dirty="0"/>
              <a:t>Nehemiah</a:t>
            </a:r>
            <a:r>
              <a:rPr lang="en-US" dirty="0"/>
              <a:t>, cup bearer to King Artaxerxes</a:t>
            </a:r>
          </a:p>
          <a:p>
            <a:pPr lvl="1"/>
            <a:r>
              <a:rPr lang="en-US" dirty="0"/>
              <a:t>Nehemiah was greatly saddened when he learned about his fellow Jews in Jerusalem which had no protective wall around it</a:t>
            </a:r>
          </a:p>
          <a:p>
            <a:pPr lvl="1"/>
            <a:r>
              <a:rPr lang="en-US" dirty="0"/>
              <a:t>King Artaxerxes permitted Nehemiah to return to Jerusalem</a:t>
            </a:r>
          </a:p>
          <a:p>
            <a:pPr lvl="1"/>
            <a:r>
              <a:rPr lang="en-US" dirty="0"/>
              <a:t>Only a few went with him</a:t>
            </a:r>
          </a:p>
          <a:p>
            <a:pPr lvl="1"/>
            <a:r>
              <a:rPr lang="en-US" dirty="0"/>
              <a:t>He organized the Jews in Jerusalem to rebuild the wall, which was completed in 52 days</a:t>
            </a:r>
          </a:p>
          <a:p>
            <a:pPr lvl="1"/>
            <a:endParaRPr lang="en-US" dirty="0"/>
          </a:p>
          <a:p>
            <a:pPr marL="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About 1 million Jews stayed in Babylon</a:t>
            </a:r>
          </a:p>
          <a:p>
            <a:pPr lvl="1"/>
            <a:endParaRPr lang="en-US" dirty="0"/>
          </a:p>
          <a:p>
            <a:br>
              <a:rPr lang="en-US" dirty="0"/>
            </a:br>
            <a:endParaRPr lang="en-US" dirty="0"/>
          </a:p>
        </p:txBody>
      </p:sp>
    </p:spTree>
    <p:extLst>
      <p:ext uri="{BB962C8B-B14F-4D97-AF65-F5344CB8AC3E}">
        <p14:creationId xmlns:p14="http://schemas.microsoft.com/office/powerpoint/2010/main" val="419584439"/>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643747-4F18-4CEE-B9DD-781E2F2EBDA0}" type="slidenum">
              <a:rPr lang="en-US" smtClean="0"/>
              <a:t>294</a:t>
            </a:fld>
            <a:endParaRPr lang="en-US"/>
          </a:p>
        </p:txBody>
      </p:sp>
    </p:spTree>
    <p:extLst>
      <p:ext uri="{BB962C8B-B14F-4D97-AF65-F5344CB8AC3E}">
        <p14:creationId xmlns:p14="http://schemas.microsoft.com/office/powerpoint/2010/main" val="4253641600"/>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r>
              <a:rPr lang="en-US" dirty="0"/>
              <a:t>The 2</a:t>
            </a:r>
            <a:r>
              <a:rPr lang="en-US" baseline="30000" dirty="0"/>
              <a:t>nd</a:t>
            </a:r>
            <a:r>
              <a:rPr lang="en-US" dirty="0"/>
              <a:t> Temple</a:t>
            </a:r>
          </a:p>
          <a:p>
            <a:pPr lvl="1"/>
            <a:r>
              <a:rPr lang="en-US" dirty="0"/>
              <a:t>Took </a:t>
            </a:r>
            <a:r>
              <a:rPr lang="en-US" u="sng" dirty="0"/>
              <a:t>Zerubbabel 2 years </a:t>
            </a:r>
            <a:r>
              <a:rPr lang="en-US" dirty="0"/>
              <a:t>to rebuild the </a:t>
            </a:r>
            <a:r>
              <a:rPr lang="en-US" u="sng" dirty="0"/>
              <a:t>foundation</a:t>
            </a:r>
            <a:r>
              <a:rPr lang="en-US" dirty="0"/>
              <a:t> of the temple.</a:t>
            </a:r>
          </a:p>
          <a:p>
            <a:pPr marL="58738" lvl="1" indent="0">
              <a:buNone/>
            </a:pPr>
            <a:r>
              <a:rPr lang="en-US" dirty="0"/>
              <a:t> </a:t>
            </a:r>
          </a:p>
          <a:p>
            <a:pPr lvl="1"/>
            <a:r>
              <a:rPr lang="en-US" dirty="0"/>
              <a:t>Construction was </a:t>
            </a:r>
            <a:r>
              <a:rPr lang="en-US" u="sng" dirty="0"/>
              <a:t>delayed by Samaritan settlers </a:t>
            </a:r>
            <a:r>
              <a:rPr lang="en-US" dirty="0"/>
              <a:t>whose friendly overtures masked a hidden hostility </a:t>
            </a:r>
          </a:p>
          <a:p>
            <a:pPr lvl="1"/>
            <a:endParaRPr lang="en-US" dirty="0"/>
          </a:p>
          <a:p>
            <a:pPr lvl="1"/>
            <a:r>
              <a:rPr lang="en-US" dirty="0"/>
              <a:t>As a result of the opposition to the temple construction, </a:t>
            </a:r>
            <a:r>
              <a:rPr lang="en-US" u="sng" dirty="0"/>
              <a:t>Persia withdrew support </a:t>
            </a:r>
            <a:r>
              <a:rPr lang="en-US" dirty="0"/>
              <a:t>for the project, and for 17 years the temple </a:t>
            </a:r>
            <a:r>
              <a:rPr lang="en-US" u="sng" dirty="0"/>
              <a:t>sat unfinished.</a:t>
            </a:r>
          </a:p>
          <a:p>
            <a:pPr marL="58738" lvl="1" indent="0">
              <a:buNone/>
            </a:pPr>
            <a:r>
              <a:rPr lang="en-US" dirty="0"/>
              <a:t> </a:t>
            </a:r>
          </a:p>
          <a:p>
            <a:pPr lvl="1"/>
            <a:r>
              <a:rPr lang="en-US" dirty="0"/>
              <a:t>Finally, God sent the prophets </a:t>
            </a:r>
            <a:r>
              <a:rPr lang="en-US" u="sng" dirty="0"/>
              <a:t>Haggai and Zechariah </a:t>
            </a:r>
            <a:r>
              <a:rPr lang="en-US" dirty="0"/>
              <a:t>to </a:t>
            </a:r>
            <a:r>
              <a:rPr lang="en-US" u="sng" dirty="0"/>
              <a:t>encourage</a:t>
            </a:r>
            <a:r>
              <a:rPr lang="en-US" dirty="0"/>
              <a:t> and support Zerubbabel, and the work on the second temple resumed. </a:t>
            </a:r>
          </a:p>
          <a:p>
            <a:pPr lvl="1"/>
            <a:endParaRPr lang="en-US" dirty="0"/>
          </a:p>
          <a:p>
            <a:pPr lvl="1"/>
            <a:r>
              <a:rPr lang="en-US" dirty="0"/>
              <a:t>For this reason, Zerubbabel’s temple is often referred to simply as the “</a:t>
            </a:r>
            <a:r>
              <a:rPr lang="en-US" u="sng" dirty="0"/>
              <a:t>second temple</a:t>
            </a:r>
            <a:r>
              <a:rPr lang="en-US" dirty="0"/>
              <a:t>.”</a:t>
            </a:r>
          </a:p>
        </p:txBody>
      </p:sp>
      <p:sp>
        <p:nvSpPr>
          <p:cNvPr id="4" name="Slide Number Placeholder 3"/>
          <p:cNvSpPr>
            <a:spLocks noGrp="1"/>
          </p:cNvSpPr>
          <p:nvPr>
            <p:ph type="sldNum" sz="quarter" idx="5"/>
          </p:nvPr>
        </p:nvSpPr>
        <p:spPr/>
        <p:txBody>
          <a:bodyPr/>
          <a:lstStyle/>
          <a:p>
            <a:fld id="{FF643747-4F18-4CEE-B9DD-781E2F2EBDA0}" type="slidenum">
              <a:rPr lang="en-US" smtClean="0"/>
              <a:t>295</a:t>
            </a:fld>
            <a:endParaRPr lang="en-US"/>
          </a:p>
        </p:txBody>
      </p:sp>
    </p:spTree>
    <p:extLst>
      <p:ext uri="{BB962C8B-B14F-4D97-AF65-F5344CB8AC3E}">
        <p14:creationId xmlns:p14="http://schemas.microsoft.com/office/powerpoint/2010/main" val="2144260097"/>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r>
              <a:rPr lang="en-US" dirty="0"/>
              <a:t>Older Jews who recalled the </a:t>
            </a:r>
            <a:r>
              <a:rPr lang="en-US" u="sng" dirty="0"/>
              <a:t>size and grandeur of the first temple </a:t>
            </a:r>
            <a:r>
              <a:rPr lang="en-US" dirty="0"/>
              <a:t>regarded Zerubbabel’s temple as a poor substitute for the original. </a:t>
            </a:r>
          </a:p>
          <a:p>
            <a:endParaRPr lang="en-US" dirty="0"/>
          </a:p>
          <a:p>
            <a:r>
              <a:rPr lang="en-US" dirty="0"/>
              <a:t>To their minds, it </a:t>
            </a:r>
            <a:r>
              <a:rPr lang="en-US" u="sng" dirty="0"/>
              <a:t>did not even begin to compare </a:t>
            </a:r>
            <a:r>
              <a:rPr lang="en-US" dirty="0"/>
              <a:t>with the splendor of Solomon’s temple. </a:t>
            </a:r>
          </a:p>
          <a:p>
            <a:endParaRPr lang="en-US" dirty="0"/>
          </a:p>
          <a:p>
            <a:r>
              <a:rPr lang="en-US" dirty="0"/>
              <a:t>Zerubbabel’s temple was built on a </a:t>
            </a:r>
            <a:r>
              <a:rPr lang="en-US" u="sng" dirty="0"/>
              <a:t>smaller scale </a:t>
            </a:r>
            <a:r>
              <a:rPr lang="en-US" dirty="0"/>
              <a:t>and with much </a:t>
            </a:r>
            <a:r>
              <a:rPr lang="en-US" u="sng" dirty="0"/>
              <a:t>fewer resources</a:t>
            </a:r>
            <a:r>
              <a:rPr lang="en-US" dirty="0"/>
              <a:t>. </a:t>
            </a:r>
          </a:p>
          <a:p>
            <a:endParaRPr lang="en-US" dirty="0"/>
          </a:p>
          <a:p>
            <a:r>
              <a:rPr lang="en-US" dirty="0"/>
              <a:t>Also, Solomon’s temple had housed the </a:t>
            </a:r>
            <a:r>
              <a:rPr lang="en-US" u="sng" dirty="0"/>
              <a:t>Ark of the Covenant</a:t>
            </a:r>
            <a:r>
              <a:rPr lang="en-US" dirty="0"/>
              <a:t>, which was no longer in Israel’s possession. </a:t>
            </a:r>
          </a:p>
          <a:p>
            <a:endParaRPr lang="en-US" dirty="0"/>
          </a:p>
          <a:p>
            <a:r>
              <a:rPr lang="en-US" dirty="0"/>
              <a:t>God’s presence (shekinah glory) not there.</a:t>
            </a:r>
          </a:p>
        </p:txBody>
      </p:sp>
      <p:sp>
        <p:nvSpPr>
          <p:cNvPr id="4" name="Slide Number Placeholder 3"/>
          <p:cNvSpPr>
            <a:spLocks noGrp="1"/>
          </p:cNvSpPr>
          <p:nvPr>
            <p:ph type="sldNum" sz="quarter" idx="5"/>
          </p:nvPr>
        </p:nvSpPr>
        <p:spPr/>
        <p:txBody>
          <a:bodyPr/>
          <a:lstStyle/>
          <a:p>
            <a:fld id="{FF643747-4F18-4CEE-B9DD-781E2F2EBDA0}" type="slidenum">
              <a:rPr lang="en-US" smtClean="0"/>
              <a:t>296</a:t>
            </a:fld>
            <a:endParaRPr lang="en-US"/>
          </a:p>
        </p:txBody>
      </p:sp>
    </p:spTree>
    <p:extLst>
      <p:ext uri="{BB962C8B-B14F-4D97-AF65-F5344CB8AC3E}">
        <p14:creationId xmlns:p14="http://schemas.microsoft.com/office/powerpoint/2010/main" val="2486232133"/>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643747-4F18-4CEE-B9DD-781E2F2EBDA0}" type="slidenum">
              <a:rPr lang="en-US" smtClean="0"/>
              <a:t>297</a:t>
            </a:fld>
            <a:endParaRPr lang="en-US"/>
          </a:p>
        </p:txBody>
      </p:sp>
    </p:spTree>
    <p:extLst>
      <p:ext uri="{BB962C8B-B14F-4D97-AF65-F5344CB8AC3E}">
        <p14:creationId xmlns:p14="http://schemas.microsoft.com/office/powerpoint/2010/main" val="2907651767"/>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pPr marL="0" indent="0">
              <a:buNone/>
            </a:pPr>
            <a:r>
              <a:rPr lang="en-US" b="0" dirty="0"/>
              <a:t>INTERTESTAMENTAL PERIOD: </a:t>
            </a:r>
          </a:p>
          <a:p>
            <a:pPr lvl="1" indent="0">
              <a:buNone/>
            </a:pPr>
            <a:r>
              <a:rPr lang="en-US" b="0" dirty="0"/>
              <a:t>Malachi (430 BC – Birth of Jesus) ~ 400 years…no prophets</a:t>
            </a:r>
          </a:p>
          <a:p>
            <a:pPr lvl="1" indent="0">
              <a:buNone/>
            </a:pPr>
            <a:r>
              <a:rPr lang="en-US" b="0" dirty="0"/>
              <a:t>God is silent</a:t>
            </a:r>
          </a:p>
          <a:p>
            <a:endParaRPr lang="en-US" b="0" dirty="0"/>
          </a:p>
          <a:p>
            <a:r>
              <a:rPr lang="en-US" b="0" dirty="0"/>
              <a:t>PERSIAN PERIOD (400-334 BC)</a:t>
            </a:r>
          </a:p>
          <a:p>
            <a:pPr lvl="1"/>
            <a:r>
              <a:rPr lang="en-US" b="0" dirty="0"/>
              <a:t>Esther</a:t>
            </a:r>
          </a:p>
          <a:p>
            <a:pPr lvl="1"/>
            <a:r>
              <a:rPr lang="en-US" dirty="0"/>
              <a:t>Palestine was under the rule of the Jewish high priests, who were responsible to the governor of Syria, a province of Persia. </a:t>
            </a:r>
          </a:p>
          <a:p>
            <a:pPr lvl="1"/>
            <a:r>
              <a:rPr lang="en-US" dirty="0"/>
              <a:t>Even though Israel had no king or singular leader, the period was mild and uneventful in Israel’s history</a:t>
            </a:r>
          </a:p>
          <a:p>
            <a:pPr lvl="1"/>
            <a:r>
              <a:rPr lang="en-US" b="0" dirty="0"/>
              <a:t>Worship in temple was “without heart”</a:t>
            </a:r>
          </a:p>
          <a:p>
            <a:endParaRPr lang="en-US" b="0" dirty="0"/>
          </a:p>
          <a:p>
            <a:r>
              <a:rPr lang="en-US" b="0" dirty="0"/>
              <a:t>GREEK PERIOD (334-63 BC…includes sub-periods)</a:t>
            </a:r>
          </a:p>
          <a:p>
            <a:pPr lvl="1"/>
            <a:r>
              <a:rPr lang="en-US" b="0" dirty="0"/>
              <a:t>Alexander the Great died in 323 BC (32 years old) in Babylon</a:t>
            </a:r>
          </a:p>
          <a:p>
            <a:pPr lvl="1"/>
            <a:r>
              <a:rPr lang="en-US" b="0" dirty="0"/>
              <a:t>Four generals: Lysimachus (Asia Minor)—Cassander (Greece)—Seleucas (Israel)—Ptolemy (Egypt)</a:t>
            </a:r>
          </a:p>
          <a:p>
            <a:pPr lvl="1"/>
            <a:r>
              <a:rPr lang="en-US" dirty="0"/>
              <a:t>Greek (koine)</a:t>
            </a:r>
          </a:p>
          <a:p>
            <a:pPr lvl="1"/>
            <a:r>
              <a:rPr lang="en-US" b="0" dirty="0"/>
              <a:t>Pharisees may have originated during this period</a:t>
            </a:r>
          </a:p>
          <a:p>
            <a:endParaRPr lang="en-US" b="0" dirty="0"/>
          </a:p>
          <a:p>
            <a:r>
              <a:rPr lang="en-US" b="0" dirty="0"/>
              <a:t>ROMAN PERIOD (63 BC- AD 5+)</a:t>
            </a:r>
          </a:p>
          <a:p>
            <a:pPr lvl="1"/>
            <a:r>
              <a:rPr lang="en-US" b="0" dirty="0"/>
              <a:t>When Jesus was born (</a:t>
            </a:r>
            <a:r>
              <a:rPr lang="en-US" b="0" i="1" dirty="0"/>
              <a:t>ca.</a:t>
            </a:r>
            <a:r>
              <a:rPr lang="en-US" b="0" dirty="0"/>
              <a:t> 5 BC) the political situation was generally stable, </a:t>
            </a:r>
          </a:p>
          <a:p>
            <a:pPr lvl="1"/>
            <a:r>
              <a:rPr lang="en-US" dirty="0"/>
              <a:t>…</a:t>
            </a:r>
            <a:r>
              <a:rPr lang="en-US" b="0" dirty="0"/>
              <a:t>but opposition to the Messiah's coming was quickly demonstrated by King Herod's reactions end decree.</a:t>
            </a:r>
          </a:p>
          <a:p>
            <a:pPr lvl="1"/>
            <a:r>
              <a:rPr lang="en-US" b="0" dirty="0"/>
              <a:t> It is here that the incarnation of Christ takes place bringing a whole new covenant. </a:t>
            </a:r>
            <a:endParaRPr lang="en-US" dirty="0"/>
          </a:p>
          <a:p>
            <a:pPr lvl="1"/>
            <a:r>
              <a:rPr lang="en-US" b="0" dirty="0"/>
              <a:t>It must be remembered that the Roman Empire continued its dominance until the year A.D. 476.</a:t>
            </a:r>
          </a:p>
          <a:p>
            <a:endParaRPr lang="en-US" dirty="0"/>
          </a:p>
        </p:txBody>
      </p:sp>
      <p:sp>
        <p:nvSpPr>
          <p:cNvPr id="4" name="Slide Number Placeholder 3"/>
          <p:cNvSpPr>
            <a:spLocks noGrp="1"/>
          </p:cNvSpPr>
          <p:nvPr>
            <p:ph type="sldNum" sz="quarter" idx="10"/>
          </p:nvPr>
        </p:nvSpPr>
        <p:spPr/>
        <p:txBody>
          <a:bodyPr/>
          <a:lstStyle/>
          <a:p>
            <a:fld id="{FF643747-4F18-4CEE-B9DD-781E2F2EBDA0}" type="slidenum">
              <a:rPr lang="en-US" smtClean="0"/>
              <a:t>298</a:t>
            </a:fld>
            <a:endParaRPr lang="en-US"/>
          </a:p>
        </p:txBody>
      </p:sp>
    </p:spTree>
    <p:extLst>
      <p:ext uri="{BB962C8B-B14F-4D97-AF65-F5344CB8AC3E}">
        <p14:creationId xmlns:p14="http://schemas.microsoft.com/office/powerpoint/2010/main" val="3472810741"/>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r>
              <a:rPr lang="en-US" dirty="0"/>
              <a:t>The Spiritual State of Israel toward end of OT</a:t>
            </a:r>
          </a:p>
          <a:p>
            <a:endParaRPr lang="en-US" dirty="0"/>
          </a:p>
          <a:p>
            <a:r>
              <a:rPr lang="en-US" dirty="0"/>
              <a:t>At the time of Jesus Christ</a:t>
            </a:r>
          </a:p>
          <a:p>
            <a:pPr lvl="1"/>
            <a:r>
              <a:rPr lang="en-US" dirty="0"/>
              <a:t>Israel was in a back-slidden state</a:t>
            </a:r>
          </a:p>
          <a:p>
            <a:pPr lvl="1"/>
            <a:r>
              <a:rPr lang="en-US" dirty="0"/>
              <a:t>More emphasis on oral law than written law</a:t>
            </a:r>
          </a:p>
          <a:p>
            <a:pPr lvl="1"/>
            <a:r>
              <a:rPr lang="en-US" dirty="0"/>
              <a:t>Pharisees</a:t>
            </a:r>
          </a:p>
          <a:p>
            <a:pPr lvl="1"/>
            <a:r>
              <a:rPr lang="en-US" dirty="0"/>
              <a:t>Sadducees</a:t>
            </a:r>
          </a:p>
          <a:p>
            <a:pPr lvl="1"/>
            <a:r>
              <a:rPr lang="en-US" dirty="0"/>
              <a:t>Scribes</a:t>
            </a:r>
          </a:p>
          <a:p>
            <a:pPr lvl="1"/>
            <a:r>
              <a:rPr lang="en-US" dirty="0"/>
              <a:t>Under Roman Law, peace</a:t>
            </a:r>
          </a:p>
          <a:p>
            <a:pPr lvl="1"/>
            <a:endParaRPr lang="en-US" dirty="0"/>
          </a:p>
          <a:p>
            <a:pPr lvl="1"/>
            <a:r>
              <a:rPr lang="en-US" dirty="0">
                <a:sym typeface="Wingdings" panose="05000000000000000000" pitchFamily="2" charset="2"/>
              </a:rPr>
              <a:t> Next slide</a:t>
            </a:r>
            <a:endParaRPr lang="en-US" dirty="0"/>
          </a:p>
          <a:p>
            <a:pPr lvl="1"/>
            <a:endParaRPr lang="en-US" dirty="0"/>
          </a:p>
          <a:p>
            <a:pPr lvl="1"/>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t>299</a:t>
            </a:fld>
            <a:endParaRPr lang="en-US"/>
          </a:p>
        </p:txBody>
      </p:sp>
    </p:spTree>
    <p:extLst>
      <p:ext uri="{BB962C8B-B14F-4D97-AF65-F5344CB8AC3E}">
        <p14:creationId xmlns:p14="http://schemas.microsoft.com/office/powerpoint/2010/main" val="211901859"/>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643747-4F18-4CEE-B9DD-781E2F2EBDA0}" type="slidenum">
              <a:rPr lang="en-US" smtClean="0"/>
              <a:t>300</a:t>
            </a:fld>
            <a:endParaRPr lang="en-US"/>
          </a:p>
        </p:txBody>
      </p:sp>
    </p:spTree>
    <p:extLst>
      <p:ext uri="{BB962C8B-B14F-4D97-AF65-F5344CB8AC3E}">
        <p14:creationId xmlns:p14="http://schemas.microsoft.com/office/powerpoint/2010/main" val="752449478"/>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A5D3BF3-D352-46FC-8343-31F56E6730EA}" type="slidenum">
              <a:rPr lang="en-US" smtClean="0"/>
              <a:pPr/>
              <a:t>301</a:t>
            </a:fld>
            <a:endParaRPr lang="en-US" dirty="0"/>
          </a:p>
        </p:txBody>
      </p:sp>
    </p:spTree>
    <p:extLst>
      <p:ext uri="{BB962C8B-B14F-4D97-AF65-F5344CB8AC3E}">
        <p14:creationId xmlns:p14="http://schemas.microsoft.com/office/powerpoint/2010/main" val="329037518"/>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82813" y="630238"/>
            <a:ext cx="2492375" cy="1401762"/>
          </a:xfrm>
          <a:prstGeom prst="rect">
            <a:avLst/>
          </a:prstGeom>
        </p:spPr>
      </p:sp>
      <p:sp>
        <p:nvSpPr>
          <p:cNvPr id="3" name="Notes Placeholder 2"/>
          <p:cNvSpPr>
            <a:spLocks noGrp="1"/>
          </p:cNvSpPr>
          <p:nvPr>
            <p:ph type="body" idx="1"/>
          </p:nvPr>
        </p:nvSpPr>
        <p:spPr/>
        <p:txBody>
          <a:bodyPr/>
          <a:lstStyle/>
          <a:p>
            <a:r>
              <a:rPr lang="en-US" dirty="0"/>
              <a:t>PRAYER &amp; PRAISE TIME </a:t>
            </a:r>
          </a:p>
          <a:p>
            <a:endParaRPr lang="en-US" dirty="0"/>
          </a:p>
          <a:p>
            <a:pPr lvl="1"/>
            <a:r>
              <a:rPr lang="en-US" dirty="0"/>
              <a:t>Our nation…seriously divided…much hate at top level.</a:t>
            </a:r>
          </a:p>
          <a:p>
            <a:pPr lvl="1"/>
            <a:endParaRPr lang="en-US" dirty="0"/>
          </a:p>
          <a:p>
            <a:pPr lvl="1"/>
            <a:r>
              <a:rPr lang="en-US" dirty="0"/>
              <a:t>Upcoming elections.</a:t>
            </a:r>
          </a:p>
          <a:p>
            <a:pPr lvl="1"/>
            <a:endParaRPr lang="en-US" dirty="0"/>
          </a:p>
          <a:p>
            <a:pPr lvl="1"/>
            <a:r>
              <a:rPr lang="en-US" dirty="0"/>
              <a:t>Our TLC pastors and staff.</a:t>
            </a:r>
          </a:p>
          <a:p>
            <a:pPr lvl="1"/>
            <a:endParaRPr lang="en-US" dirty="0"/>
          </a:p>
          <a:p>
            <a:pPr lvl="1"/>
            <a:r>
              <a:rPr lang="en-US" dirty="0"/>
              <a:t>Those who developing a vaccine.</a:t>
            </a:r>
          </a:p>
          <a:p>
            <a:pPr lvl="1"/>
            <a:endParaRPr lang="en-US" dirty="0"/>
          </a:p>
          <a:p>
            <a:pPr lvl="1"/>
            <a:r>
              <a:rPr lang="en-US" dirty="0"/>
              <a:t>Others?</a:t>
            </a:r>
          </a:p>
        </p:txBody>
      </p:sp>
      <p:sp>
        <p:nvSpPr>
          <p:cNvPr id="4" name="Slide Number Placeholder 3"/>
          <p:cNvSpPr>
            <a:spLocks noGrp="1"/>
          </p:cNvSpPr>
          <p:nvPr>
            <p:ph type="sldNum" sz="quarter" idx="5"/>
          </p:nvPr>
        </p:nvSpPr>
        <p:spPr/>
        <p:txBody>
          <a:bodyPr/>
          <a:lstStyle/>
          <a:p>
            <a:fld id="{C9056F60-A7D9-46FF-833E-839DD1BDC6EE}" type="slidenum">
              <a:rPr lang="en-US" smtClean="0"/>
              <a:pPr/>
              <a:t>302</a:t>
            </a:fld>
            <a:endParaRPr lang="en-US"/>
          </a:p>
        </p:txBody>
      </p:sp>
    </p:spTree>
    <p:extLst>
      <p:ext uri="{BB962C8B-B14F-4D97-AF65-F5344CB8AC3E}">
        <p14:creationId xmlns:p14="http://schemas.microsoft.com/office/powerpoint/2010/main" val="3027396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Thanks for muting yourself…to speak, press and hold the space bar</a:t>
            </a:r>
          </a:p>
        </p:txBody>
      </p:sp>
      <p:sp>
        <p:nvSpPr>
          <p:cNvPr id="4" name="Header Placeholder 3"/>
          <p:cNvSpPr>
            <a:spLocks noGrp="1"/>
          </p:cNvSpPr>
          <p:nvPr>
            <p:ph type="hdr" sz="quarter"/>
          </p:nvPr>
        </p:nvSpPr>
        <p:spPr/>
        <p:txBody>
          <a:bodyPr/>
          <a:lstStyle/>
          <a:p>
            <a:r>
              <a:rPr lang="en-US"/>
              <a:t>HOW TO READ THE PSALMS</a:t>
            </a:r>
          </a:p>
        </p:txBody>
      </p:sp>
      <p:sp>
        <p:nvSpPr>
          <p:cNvPr id="7" name="Slide Image Placeholder 6">
            <a:extLst>
              <a:ext uri="{FF2B5EF4-FFF2-40B4-BE49-F238E27FC236}">
                <a16:creationId xmlns:a16="http://schemas.microsoft.com/office/drawing/2014/main" id="{45B25D70-3F27-4C3D-92EE-6C384BC92978}"/>
              </a:ext>
            </a:extLst>
          </p:cNvPr>
          <p:cNvSpPr>
            <a:spLocks noGrp="1" noRot="1" noChangeAspect="1"/>
          </p:cNvSpPr>
          <p:nvPr>
            <p:ph type="sldImg"/>
          </p:nvPr>
        </p:nvSpPr>
        <p:spPr>
          <a:xfrm>
            <a:off x="1692275" y="617538"/>
            <a:ext cx="3519488" cy="1979612"/>
          </a:xfrm>
        </p:spPr>
      </p:sp>
    </p:spTree>
    <p:extLst>
      <p:ext uri="{BB962C8B-B14F-4D97-AF65-F5344CB8AC3E}">
        <p14:creationId xmlns:p14="http://schemas.microsoft.com/office/powerpoint/2010/main" val="29774468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r>
              <a:rPr lang="en-US" dirty="0"/>
              <a:t>PURPOSE OF THIS STUDY</a:t>
            </a:r>
          </a:p>
          <a:p>
            <a:endParaRPr lang="en-US" dirty="0"/>
          </a:p>
          <a:p>
            <a:pPr lvl="1"/>
            <a:r>
              <a:rPr lang="en-US" dirty="0"/>
              <a:t>Overview of the Old Testament</a:t>
            </a:r>
          </a:p>
          <a:p>
            <a:pPr lvl="1"/>
            <a:endParaRPr lang="en-US" dirty="0"/>
          </a:p>
          <a:p>
            <a:pPr lvl="1"/>
            <a:r>
              <a:rPr lang="en-US" dirty="0"/>
              <a:t>Ten major periods</a:t>
            </a:r>
          </a:p>
          <a:p>
            <a:pPr lvl="1"/>
            <a:endParaRPr lang="en-US" dirty="0"/>
          </a:p>
          <a:p>
            <a:pPr lvl="1"/>
            <a:r>
              <a:rPr lang="en-US" dirty="0"/>
              <a:t>Instill greater interest in the OT</a:t>
            </a:r>
          </a:p>
          <a:p>
            <a:pPr marL="233363" lvl="1" indent="0">
              <a:buNone/>
            </a:pPr>
            <a:endParaRPr lang="en-US" dirty="0"/>
          </a:p>
          <a:p>
            <a:pPr lvl="1"/>
            <a:r>
              <a:rPr lang="en-US" dirty="0"/>
              <a:t>OT a foundation to the NT</a:t>
            </a:r>
          </a:p>
          <a:p>
            <a:pPr lvl="1"/>
            <a:endParaRPr lang="en-US" dirty="0"/>
          </a:p>
          <a:p>
            <a:pPr lvl="1"/>
            <a:r>
              <a:rPr lang="en-US" dirty="0"/>
              <a:t>Deepen your understanding of God</a:t>
            </a:r>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t>30</a:t>
            </a:fld>
            <a:endParaRPr lang="en-US"/>
          </a:p>
        </p:txBody>
      </p:sp>
    </p:spTree>
    <p:extLst>
      <p:ext uri="{BB962C8B-B14F-4D97-AF65-F5344CB8AC3E}">
        <p14:creationId xmlns:p14="http://schemas.microsoft.com/office/powerpoint/2010/main" val="11392130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643747-4F18-4CEE-B9DD-781E2F2EBDA0}" type="slidenum">
              <a:rPr lang="en-US" smtClean="0"/>
              <a:t>31</a:t>
            </a:fld>
            <a:endParaRPr lang="en-US"/>
          </a:p>
        </p:txBody>
      </p:sp>
    </p:spTree>
    <p:extLst>
      <p:ext uri="{BB962C8B-B14F-4D97-AF65-F5344CB8AC3E}">
        <p14:creationId xmlns:p14="http://schemas.microsoft.com/office/powerpoint/2010/main" val="21818587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7688" y="608013"/>
            <a:ext cx="3362325" cy="1890712"/>
          </a:xfrm>
        </p:spPr>
      </p:sp>
      <p:sp>
        <p:nvSpPr>
          <p:cNvPr id="3" name="Notes Placeholder 2"/>
          <p:cNvSpPr>
            <a:spLocks noGrp="1"/>
          </p:cNvSpPr>
          <p:nvPr>
            <p:ph type="body" idx="1"/>
          </p:nvPr>
        </p:nvSpPr>
        <p:spPr/>
        <p:txBody>
          <a:bodyPr/>
          <a:lstStyle/>
          <a:p>
            <a:r>
              <a:rPr lang="en-US" dirty="0"/>
              <a:t>Chart</a:t>
            </a:r>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t>32</a:t>
            </a:fld>
            <a:endParaRPr lang="en-US"/>
          </a:p>
        </p:txBody>
      </p:sp>
    </p:spTree>
    <p:extLst>
      <p:ext uri="{BB962C8B-B14F-4D97-AF65-F5344CB8AC3E}">
        <p14:creationId xmlns:p14="http://schemas.microsoft.com/office/powerpoint/2010/main" val="40818286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normAutofit/>
          </a:bodyPr>
          <a:lstStyle/>
          <a:p>
            <a:r>
              <a:rPr lang="en-US" dirty="0"/>
              <a:t>[CLICK]</a:t>
            </a:r>
            <a:r>
              <a:rPr lang="en-US" baseline="0" dirty="0"/>
              <a:t> Download from TaylorNotes.info</a:t>
            </a:r>
            <a:endParaRPr lang="en-US" dirty="0"/>
          </a:p>
        </p:txBody>
      </p:sp>
      <p:sp>
        <p:nvSpPr>
          <p:cNvPr id="4" name="Slide Number Placeholder 3"/>
          <p:cNvSpPr>
            <a:spLocks noGrp="1"/>
          </p:cNvSpPr>
          <p:nvPr>
            <p:ph type="sldNum" sz="quarter" idx="10"/>
          </p:nvPr>
        </p:nvSpPr>
        <p:spPr/>
        <p:txBody>
          <a:bodyPr/>
          <a:lstStyle/>
          <a:p>
            <a:fld id="{8A3B3615-652D-4942-8E97-0D8A7EE93297}" type="slidenum">
              <a:rPr lang="en-US" smtClean="0"/>
              <a:pPr/>
              <a:t>33</a:t>
            </a:fld>
            <a:endParaRPr lang="en-US"/>
          </a:p>
        </p:txBody>
      </p:sp>
      <p:sp>
        <p:nvSpPr>
          <p:cNvPr id="5" name="Header Placeholder 4"/>
          <p:cNvSpPr>
            <a:spLocks noGrp="1"/>
          </p:cNvSpPr>
          <p:nvPr>
            <p:ph type="hdr" sz="quarter" idx="11"/>
          </p:nvPr>
        </p:nvSpPr>
        <p:spPr/>
        <p:txBody>
          <a:bodyPr/>
          <a:lstStyle/>
          <a:p>
            <a:pPr algn="ctr"/>
            <a:r>
              <a:rPr lang="en-US"/>
              <a:t>1 INTRODUCTION</a:t>
            </a:r>
            <a:endParaRPr lang="en-US" dirty="0"/>
          </a:p>
        </p:txBody>
      </p:sp>
    </p:spTree>
    <p:extLst>
      <p:ext uri="{BB962C8B-B14F-4D97-AF65-F5344CB8AC3E}">
        <p14:creationId xmlns:p14="http://schemas.microsoft.com/office/powerpoint/2010/main" val="30028562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9346BC-D6E5-4350-BEC6-7F1E3D36AEF3}" type="slidenum">
              <a:rPr lang="en-US" smtClean="0"/>
              <a:pPr/>
              <a:t>34</a:t>
            </a:fld>
            <a:endParaRPr lang="en-US"/>
          </a:p>
        </p:txBody>
      </p:sp>
      <p:sp>
        <p:nvSpPr>
          <p:cNvPr id="97282" name="Rectangle 2"/>
          <p:cNvSpPr>
            <a:spLocks noGrp="1" noRot="1" noChangeAspect="1" noChangeArrowheads="1" noTextEdit="1"/>
          </p:cNvSpPr>
          <p:nvPr>
            <p:ph type="sldImg"/>
          </p:nvPr>
        </p:nvSpPr>
        <p:spPr>
          <a:xfrm>
            <a:off x="1908175" y="704850"/>
            <a:ext cx="3049588" cy="1716088"/>
          </a:xfrm>
          <a:ln/>
        </p:spPr>
      </p:sp>
      <p:sp>
        <p:nvSpPr>
          <p:cNvPr id="97283" name="Rectangle 3"/>
          <p:cNvSpPr>
            <a:spLocks noGrp="1" noChangeArrowheads="1"/>
          </p:cNvSpPr>
          <p:nvPr>
            <p:ph type="body" idx="1"/>
          </p:nvPr>
        </p:nvSpPr>
        <p:spPr>
          <a:xfrm>
            <a:off x="1104829" y="2738305"/>
            <a:ext cx="5603064" cy="5946034"/>
          </a:xfrm>
        </p:spPr>
        <p:txBody>
          <a:bodyPr/>
          <a:lstStyle/>
          <a:p>
            <a:pPr marL="0" indent="0">
              <a:spcBef>
                <a:spcPts val="1855"/>
              </a:spcBef>
              <a:spcAft>
                <a:spcPts val="0"/>
              </a:spcAft>
              <a:buNone/>
            </a:pPr>
            <a:r>
              <a:rPr lang="en-US" b="1" dirty="0"/>
              <a:t>Original Languages</a:t>
            </a:r>
          </a:p>
          <a:p>
            <a:pPr marL="0" indent="0">
              <a:spcBef>
                <a:spcPts val="1855"/>
              </a:spcBef>
              <a:spcAft>
                <a:spcPts val="0"/>
              </a:spcAft>
              <a:buNone/>
            </a:pPr>
            <a:endParaRPr lang="en-US" b="1" dirty="0"/>
          </a:p>
          <a:p>
            <a:pPr lvl="1"/>
            <a:r>
              <a:rPr lang="en-US" b="1" u="sng" dirty="0">
                <a:latin typeface="Century Gothic" pitchFamily="34" charset="0"/>
              </a:rPr>
              <a:t>Hebrew</a:t>
            </a:r>
          </a:p>
          <a:p>
            <a:pPr lvl="1"/>
            <a:endParaRPr lang="en-US" b="1" u="sng" dirty="0">
              <a:latin typeface="Century Gothic" pitchFamily="34" charset="0"/>
            </a:endParaRPr>
          </a:p>
          <a:p>
            <a:pPr lvl="1"/>
            <a:r>
              <a:rPr lang="en-US" b="1" u="sng" dirty="0">
                <a:latin typeface="Century Gothic" pitchFamily="34" charset="0"/>
              </a:rPr>
              <a:t>Cognate: Aramaic </a:t>
            </a:r>
            <a:r>
              <a:rPr lang="en-US" dirty="0">
                <a:latin typeface="Century Gothic" pitchFamily="34" charset="0"/>
              </a:rPr>
              <a:t>(</a:t>
            </a:r>
            <a:r>
              <a:rPr lang="en-US" b="1" dirty="0">
                <a:latin typeface="Century Gothic" pitchFamily="34" charset="0"/>
              </a:rPr>
              <a:t>Ezra</a:t>
            </a:r>
            <a:r>
              <a:rPr lang="en-US" dirty="0">
                <a:latin typeface="Century Gothic" pitchFamily="34" charset="0"/>
              </a:rPr>
              <a:t> 4:8—6:18; 7:12-26; </a:t>
            </a:r>
            <a:r>
              <a:rPr lang="en-US" b="1" dirty="0">
                <a:latin typeface="Century Gothic" pitchFamily="34" charset="0"/>
              </a:rPr>
              <a:t>Daniel</a:t>
            </a:r>
            <a:r>
              <a:rPr lang="en-US" dirty="0">
                <a:latin typeface="Century Gothic" pitchFamily="34" charset="0"/>
              </a:rPr>
              <a:t> 2:4—7:28)</a:t>
            </a:r>
          </a:p>
          <a:p>
            <a:endParaRPr lang="en-US" u="sng" dirty="0"/>
          </a:p>
        </p:txBody>
      </p:sp>
      <p:sp>
        <p:nvSpPr>
          <p:cNvPr id="5" name="Header Placeholder 4"/>
          <p:cNvSpPr>
            <a:spLocks noGrp="1"/>
          </p:cNvSpPr>
          <p:nvPr>
            <p:ph type="hdr" sz="quarter" idx="10"/>
          </p:nvPr>
        </p:nvSpPr>
        <p:spPr>
          <a:xfrm>
            <a:off x="0" y="0"/>
            <a:ext cx="7102475" cy="469424"/>
          </a:xfrm>
          <a:prstGeom prst="rect">
            <a:avLst/>
          </a:prstGeom>
        </p:spPr>
        <p:txBody>
          <a:bodyPr/>
          <a:lstStyle/>
          <a:p>
            <a:pPr algn="ctr"/>
            <a:r>
              <a:rPr lang="en-US" sz="1600" dirty="0"/>
              <a:t>1 INTRODUCTION</a:t>
            </a:r>
          </a:p>
        </p:txBody>
      </p:sp>
    </p:spTree>
    <p:extLst>
      <p:ext uri="{BB962C8B-B14F-4D97-AF65-F5344CB8AC3E}">
        <p14:creationId xmlns:p14="http://schemas.microsoft.com/office/powerpoint/2010/main" val="25886323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normAutofit/>
          </a:bodyPr>
          <a:lstStyle/>
          <a:p>
            <a:r>
              <a:rPr lang="en-US" dirty="0"/>
              <a:t>Hebrew alphabet</a:t>
            </a:r>
          </a:p>
          <a:p>
            <a:r>
              <a:rPr lang="en-US" dirty="0"/>
              <a:t>Right to left</a:t>
            </a:r>
          </a:p>
          <a:p>
            <a:r>
              <a:rPr lang="en-US" dirty="0"/>
              <a:t>23 consonants or letters</a:t>
            </a:r>
          </a:p>
          <a:p>
            <a:pPr lvl="1"/>
            <a:r>
              <a:rPr lang="en-US" dirty="0"/>
              <a:t>some have final forms that look different, others have a second pronunciation)</a:t>
            </a:r>
          </a:p>
          <a:p>
            <a:pPr lvl="1"/>
            <a:r>
              <a:rPr lang="en-US" dirty="0"/>
              <a:t>Original sounds have been lost</a:t>
            </a:r>
          </a:p>
          <a:p>
            <a:pPr lvl="1"/>
            <a:r>
              <a:rPr lang="en-US" dirty="0"/>
              <a:t>Masoretes (Jewish scribes and scholars) created the vowel pointing signs (A.D. 500—950)</a:t>
            </a:r>
          </a:p>
          <a:p>
            <a:r>
              <a:rPr lang="en-US" dirty="0"/>
              <a:t>TURN TO PSALM 119…do you notice anything unusual about it?</a:t>
            </a:r>
          </a:p>
          <a:p>
            <a:endParaRPr lang="en-US" dirty="0"/>
          </a:p>
        </p:txBody>
      </p:sp>
      <p:sp>
        <p:nvSpPr>
          <p:cNvPr id="4" name="Slide Number Placeholder 3"/>
          <p:cNvSpPr>
            <a:spLocks noGrp="1"/>
          </p:cNvSpPr>
          <p:nvPr>
            <p:ph type="sldNum" sz="quarter" idx="10"/>
          </p:nvPr>
        </p:nvSpPr>
        <p:spPr/>
        <p:txBody>
          <a:bodyPr/>
          <a:lstStyle/>
          <a:p>
            <a:fld id="{8A3B3615-652D-4942-8E97-0D8A7EE93297}" type="slidenum">
              <a:rPr lang="en-US" smtClean="0"/>
              <a:pPr/>
              <a:t>35</a:t>
            </a:fld>
            <a:endParaRPr lang="en-US"/>
          </a:p>
        </p:txBody>
      </p:sp>
      <p:sp>
        <p:nvSpPr>
          <p:cNvPr id="5" name="Header Placeholder 4"/>
          <p:cNvSpPr>
            <a:spLocks noGrp="1"/>
          </p:cNvSpPr>
          <p:nvPr>
            <p:ph type="hdr" sz="quarter" idx="11"/>
          </p:nvPr>
        </p:nvSpPr>
        <p:spPr>
          <a:xfrm>
            <a:off x="0" y="0"/>
            <a:ext cx="3077739" cy="469424"/>
          </a:xfrm>
          <a:prstGeom prst="rect">
            <a:avLst/>
          </a:prstGeom>
        </p:spPr>
        <p:txBody>
          <a:bodyPr/>
          <a:lstStyle/>
          <a:p>
            <a:r>
              <a:rPr lang="en-US"/>
              <a:t>1 INTRODUCTION</a:t>
            </a:r>
          </a:p>
        </p:txBody>
      </p:sp>
    </p:spTree>
    <p:extLst>
      <p:ext uri="{BB962C8B-B14F-4D97-AF65-F5344CB8AC3E}">
        <p14:creationId xmlns:p14="http://schemas.microsoft.com/office/powerpoint/2010/main" val="12365661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normAutofit/>
          </a:bodyPr>
          <a:lstStyle/>
          <a:p>
            <a:pPr marL="0" indent="0">
              <a:buNone/>
            </a:pPr>
            <a:r>
              <a:rPr lang="en-US" dirty="0"/>
              <a:t>PSALM 119</a:t>
            </a:r>
          </a:p>
          <a:p>
            <a:r>
              <a:rPr lang="en-US" dirty="0"/>
              <a:t>Longest chapter in the Bible</a:t>
            </a:r>
          </a:p>
          <a:p>
            <a:r>
              <a:rPr lang="en-US" dirty="0">
                <a:sym typeface="Wingdings" pitchFamily="2" charset="2"/>
              </a:rPr>
              <a:t>Its an alphabetical</a:t>
            </a:r>
            <a:r>
              <a:rPr lang="en-US" baseline="0" dirty="0">
                <a:sym typeface="Wingdings" pitchFamily="2" charset="2"/>
              </a:rPr>
              <a:t> acrostic8 lines per letter</a:t>
            </a:r>
            <a:endParaRPr lang="en-US" dirty="0"/>
          </a:p>
          <a:p>
            <a:r>
              <a:rPr lang="en-US" dirty="0"/>
              <a:t>176 verses </a:t>
            </a:r>
          </a:p>
          <a:p>
            <a:r>
              <a:rPr lang="en-US" dirty="0"/>
              <a:t>Has more verses than 13 Old Testament Books and 16 New Testament Books</a:t>
            </a:r>
          </a:p>
          <a:p>
            <a:r>
              <a:rPr lang="en-US" dirty="0"/>
              <a:t>Author:</a:t>
            </a:r>
            <a:r>
              <a:rPr lang="en-US" baseline="0" dirty="0"/>
              <a:t> unknown, possibly Ezra the Scribe.</a:t>
            </a:r>
            <a:endParaRPr lang="en-US" dirty="0"/>
          </a:p>
        </p:txBody>
      </p:sp>
      <p:sp>
        <p:nvSpPr>
          <p:cNvPr id="4" name="Slide Number Placeholder 3"/>
          <p:cNvSpPr>
            <a:spLocks noGrp="1"/>
          </p:cNvSpPr>
          <p:nvPr>
            <p:ph type="sldNum" sz="quarter" idx="10"/>
          </p:nvPr>
        </p:nvSpPr>
        <p:spPr/>
        <p:txBody>
          <a:bodyPr/>
          <a:lstStyle/>
          <a:p>
            <a:fld id="{8A3B3615-652D-4942-8E97-0D8A7EE93297}" type="slidenum">
              <a:rPr lang="en-US" smtClean="0"/>
              <a:pPr/>
              <a:t>36</a:t>
            </a:fld>
            <a:endParaRPr lang="en-US"/>
          </a:p>
        </p:txBody>
      </p:sp>
      <p:sp>
        <p:nvSpPr>
          <p:cNvPr id="5" name="Header Placeholder 4"/>
          <p:cNvSpPr>
            <a:spLocks noGrp="1"/>
          </p:cNvSpPr>
          <p:nvPr>
            <p:ph type="hdr" sz="quarter" idx="11"/>
          </p:nvPr>
        </p:nvSpPr>
        <p:spPr>
          <a:xfrm>
            <a:off x="0" y="0"/>
            <a:ext cx="3077739" cy="469424"/>
          </a:xfrm>
          <a:prstGeom prst="rect">
            <a:avLst/>
          </a:prstGeom>
        </p:spPr>
        <p:txBody>
          <a:bodyPr/>
          <a:lstStyle/>
          <a:p>
            <a:r>
              <a:rPr lang="en-US"/>
              <a:t>1 INTRODUCTION</a:t>
            </a:r>
          </a:p>
        </p:txBody>
      </p:sp>
    </p:spTree>
    <p:extLst>
      <p:ext uri="{BB962C8B-B14F-4D97-AF65-F5344CB8AC3E}">
        <p14:creationId xmlns:p14="http://schemas.microsoft.com/office/powerpoint/2010/main" val="5131821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normAutofit fontScale="92500" lnSpcReduction="10000"/>
          </a:bodyPr>
          <a:lstStyle/>
          <a:p>
            <a:pPr marL="0" indent="0">
              <a:buNone/>
            </a:pPr>
            <a:r>
              <a:rPr lang="en-US" b="1" dirty="0"/>
              <a:t>OT 5 BOOK GROUPS (GENRES)</a:t>
            </a:r>
          </a:p>
          <a:p>
            <a:pPr marL="0" indent="0">
              <a:buNone/>
            </a:pPr>
            <a:r>
              <a:rPr lang="en-US" dirty="0"/>
              <a:t> </a:t>
            </a:r>
            <a:endParaRPr lang="en-US" b="1" dirty="0"/>
          </a:p>
          <a:p>
            <a:pPr>
              <a:buFont typeface="+mj-lt"/>
              <a:buAutoNum type="arabicParenR"/>
            </a:pPr>
            <a:r>
              <a:rPr lang="en-US" b="1" u="sng" dirty="0"/>
              <a:t>Pentateuch (5)</a:t>
            </a:r>
            <a:r>
              <a:rPr lang="en-US" dirty="0"/>
              <a:t>: From creation to the origin of the nation of Israel to entering the land promised</a:t>
            </a:r>
            <a:r>
              <a:rPr lang="en-US" baseline="0" dirty="0"/>
              <a:t> to Abraham’s descendants.</a:t>
            </a:r>
          </a:p>
          <a:p>
            <a:pPr>
              <a:buFont typeface="+mj-lt"/>
              <a:buAutoNum type="arabicParenR"/>
            </a:pPr>
            <a:endParaRPr lang="en-US" baseline="0" dirty="0"/>
          </a:p>
          <a:p>
            <a:pPr>
              <a:buFont typeface="+mj-lt"/>
              <a:buAutoNum type="arabicParenR"/>
            </a:pPr>
            <a:r>
              <a:rPr lang="en-US" b="1" u="sng" baseline="0" dirty="0"/>
              <a:t>Historical books (12)</a:t>
            </a:r>
            <a:r>
              <a:rPr lang="en-US" baseline="0" dirty="0"/>
              <a:t>: Children of Israel conquering the promised land, narratives about the kings of Israel, and the nation of Israel return to its land after 70 years of living in Babylon (Iraq).</a:t>
            </a:r>
          </a:p>
          <a:p>
            <a:pPr>
              <a:buFont typeface="+mj-lt"/>
              <a:buAutoNum type="arabicParenR"/>
            </a:pPr>
            <a:endParaRPr lang="en-US" baseline="0" dirty="0"/>
          </a:p>
          <a:p>
            <a:pPr>
              <a:buFont typeface="+mj-lt"/>
              <a:buAutoNum type="arabicParenR"/>
            </a:pPr>
            <a:r>
              <a:rPr lang="en-US" b="1" u="sng" dirty="0"/>
              <a:t>Poetic Books (5)</a:t>
            </a:r>
            <a:r>
              <a:rPr lang="en-US" baseline="0" dirty="0"/>
              <a:t>: Beautifully written books of praise and wisdom and genuine human love written in Hebrew poetic form. </a:t>
            </a:r>
            <a:r>
              <a:rPr lang="en-US" dirty="0"/>
              <a:t>Over 40% of OT is poetry.</a:t>
            </a:r>
          </a:p>
          <a:p>
            <a:pPr>
              <a:buFont typeface="+mj-lt"/>
              <a:buAutoNum type="arabicParenR"/>
            </a:pPr>
            <a:endParaRPr lang="en-US" baseline="0" dirty="0"/>
          </a:p>
          <a:p>
            <a:pPr>
              <a:buFont typeface="+mj-lt"/>
              <a:buAutoNum type="arabicParenR"/>
            </a:pPr>
            <a:r>
              <a:rPr lang="en-US" b="1" u="sng" dirty="0"/>
              <a:t>Prophets (17)</a:t>
            </a:r>
            <a:r>
              <a:rPr lang="en-US" baseline="0" dirty="0"/>
              <a:t>: </a:t>
            </a:r>
          </a:p>
          <a:p>
            <a:pPr>
              <a:buFont typeface="+mj-lt"/>
              <a:buAutoNum type="arabicParenR"/>
            </a:pPr>
            <a:endParaRPr lang="en-US" baseline="0" dirty="0"/>
          </a:p>
          <a:p>
            <a:pPr marL="233363" lvl="1" indent="0">
              <a:buNone/>
            </a:pPr>
            <a:r>
              <a:rPr lang="en-US" baseline="0" dirty="0"/>
              <a:t>5 Major Prophets</a:t>
            </a:r>
          </a:p>
          <a:p>
            <a:pPr marL="233363" lvl="1" indent="0">
              <a:buNone/>
            </a:pPr>
            <a:endParaRPr lang="en-US" baseline="0" dirty="0"/>
          </a:p>
          <a:p>
            <a:pPr marL="233363" lvl="1" indent="0">
              <a:buNone/>
            </a:pPr>
            <a:r>
              <a:rPr lang="en-US" dirty="0"/>
              <a:t>12 Minor Prophets</a:t>
            </a:r>
          </a:p>
          <a:p>
            <a:pPr marL="233363" lvl="1" indent="0">
              <a:buNone/>
            </a:pPr>
            <a:endParaRPr lang="en-US" dirty="0"/>
          </a:p>
          <a:p>
            <a:pPr marL="233363" lvl="1" indent="0">
              <a:buNone/>
            </a:pPr>
            <a:r>
              <a:rPr lang="en-US" baseline="0" dirty="0"/>
              <a:t>Major &amp; Minor Prophets </a:t>
            </a:r>
            <a:r>
              <a:rPr lang="en-US" baseline="0" dirty="0">
                <a:sym typeface="Wingdings" pitchFamily="2" charset="2"/>
              </a:rPr>
              <a:t> God’s dealing with Israel when they break the Mosaic Covenant and his love for them by promising a future golden age.</a:t>
            </a:r>
            <a:endParaRPr lang="en-US" dirty="0"/>
          </a:p>
        </p:txBody>
      </p:sp>
      <p:sp>
        <p:nvSpPr>
          <p:cNvPr id="4" name="Slide Number Placeholder 3"/>
          <p:cNvSpPr>
            <a:spLocks noGrp="1"/>
          </p:cNvSpPr>
          <p:nvPr>
            <p:ph type="sldNum" sz="quarter" idx="10"/>
          </p:nvPr>
        </p:nvSpPr>
        <p:spPr/>
        <p:txBody>
          <a:bodyPr/>
          <a:lstStyle/>
          <a:p>
            <a:fld id="{8A3B3615-652D-4942-8E97-0D8A7EE93297}" type="slidenum">
              <a:rPr lang="en-US" smtClean="0"/>
              <a:pPr/>
              <a:t>37</a:t>
            </a:fld>
            <a:endParaRPr lang="en-US"/>
          </a:p>
        </p:txBody>
      </p:sp>
      <p:sp>
        <p:nvSpPr>
          <p:cNvPr id="5" name="Header Placeholder 4"/>
          <p:cNvSpPr>
            <a:spLocks noGrp="1"/>
          </p:cNvSpPr>
          <p:nvPr>
            <p:ph type="hdr" sz="quarter" idx="11"/>
          </p:nvPr>
        </p:nvSpPr>
        <p:spPr>
          <a:xfrm>
            <a:off x="0" y="0"/>
            <a:ext cx="7102475" cy="469424"/>
          </a:xfrm>
          <a:prstGeom prst="rect">
            <a:avLst/>
          </a:prstGeom>
        </p:spPr>
        <p:txBody>
          <a:bodyPr anchor="ctr"/>
          <a:lstStyle/>
          <a:p>
            <a:pPr algn="ctr"/>
            <a:r>
              <a:rPr lang="en-US" dirty="0"/>
              <a:t>1 INTRODUCTION</a:t>
            </a:r>
          </a:p>
        </p:txBody>
      </p:sp>
      <p:sp>
        <p:nvSpPr>
          <p:cNvPr id="6" name="TextBox 5"/>
          <p:cNvSpPr txBox="1"/>
          <p:nvPr/>
        </p:nvSpPr>
        <p:spPr>
          <a:xfrm>
            <a:off x="5997645" y="90217"/>
            <a:ext cx="946997" cy="379207"/>
          </a:xfrm>
          <a:prstGeom prst="rect">
            <a:avLst/>
          </a:prstGeom>
          <a:noFill/>
        </p:spPr>
        <p:txBody>
          <a:bodyPr wrap="square" lIns="94229" tIns="47114" rIns="94229" bIns="47114" rtlCol="0">
            <a:spAutoFit/>
          </a:bodyPr>
          <a:lstStyle/>
          <a:p>
            <a:pPr algn="ctr"/>
            <a:fld id="{59A54A19-B245-4CBE-89AC-6553152BDEF5}" type="slidenum">
              <a:rPr lang="en-US" smtClean="0"/>
              <a:pPr algn="ctr"/>
              <a:t>37</a:t>
            </a:fld>
            <a:endParaRPr lang="en-US" dirty="0"/>
          </a:p>
        </p:txBody>
      </p:sp>
    </p:spTree>
    <p:extLst>
      <p:ext uri="{BB962C8B-B14F-4D97-AF65-F5344CB8AC3E}">
        <p14:creationId xmlns:p14="http://schemas.microsoft.com/office/powerpoint/2010/main" val="8824744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200" dirty="0">
                <a:latin typeface="+mj-lt"/>
              </a:rPr>
              <a:t>The Jewish Bible </a:t>
            </a:r>
            <a:r>
              <a:rPr lang="en-US" i="1" dirty="0">
                <a:latin typeface="+mj-lt"/>
              </a:rPr>
              <a:t>(Tanakh) </a:t>
            </a:r>
            <a:r>
              <a:rPr lang="en-US" sz="1200" dirty="0">
                <a:latin typeface="+mj-lt"/>
              </a:rPr>
              <a:t>has the same OT books just arranged differently (“old” is somewhat offensive)</a:t>
            </a:r>
            <a:endParaRPr lang="en-US" sz="1200" b="1" dirty="0">
              <a:latin typeface="+mj-lt"/>
            </a:endParaRPr>
          </a:p>
          <a:p>
            <a:endParaRPr lang="en-US" dirty="0"/>
          </a:p>
          <a:p>
            <a:r>
              <a:rPr lang="en-US" dirty="0"/>
              <a:t>“Old” is somewhat offensive to a Jew</a:t>
            </a:r>
          </a:p>
          <a:p>
            <a:endParaRPr lang="en-US" dirty="0"/>
          </a:p>
          <a:p>
            <a:r>
              <a:rPr lang="en-US" dirty="0"/>
              <a:t>TANAK = Torah + </a:t>
            </a:r>
            <a:r>
              <a:rPr lang="en-US" dirty="0" err="1"/>
              <a:t>Nevihim</a:t>
            </a:r>
            <a:r>
              <a:rPr lang="en-US" dirty="0"/>
              <a:t> + </a:t>
            </a:r>
            <a:r>
              <a:rPr lang="en-US" dirty="0" err="1"/>
              <a:t>Kethuvim</a:t>
            </a:r>
            <a:r>
              <a:rPr lang="en-US" dirty="0"/>
              <a:t> = 24 books</a:t>
            </a:r>
          </a:p>
          <a:p>
            <a:pPr lvl="1"/>
            <a:r>
              <a:rPr lang="en-US" dirty="0"/>
              <a:t>Note groupings of Samuel, Kings, </a:t>
            </a:r>
            <a:r>
              <a:rPr lang="en-US" u="sng" dirty="0"/>
              <a:t>The Twelve</a:t>
            </a:r>
            <a:r>
              <a:rPr lang="en-US" dirty="0"/>
              <a:t>, </a:t>
            </a:r>
            <a:r>
              <a:rPr lang="en-US" u="sng" dirty="0"/>
              <a:t>Ezra-Nehemiah</a:t>
            </a:r>
            <a:r>
              <a:rPr lang="en-US" dirty="0"/>
              <a:t>, and </a:t>
            </a:r>
            <a:r>
              <a:rPr lang="en-US" u="sng" dirty="0"/>
              <a:t>Chronicles</a:t>
            </a:r>
          </a:p>
          <a:p>
            <a:endParaRPr lang="en-US" dirty="0"/>
          </a:p>
          <a:p>
            <a:r>
              <a:rPr lang="en-US" dirty="0"/>
              <a:t>Turn to Matt. 5:17  </a:t>
            </a:r>
          </a:p>
          <a:p>
            <a:pPr lvl="1"/>
            <a:r>
              <a:rPr lang="en-US" dirty="0"/>
              <a:t>"Do not think that I have come to abolish </a:t>
            </a:r>
            <a:r>
              <a:rPr lang="en-US" u="sng" dirty="0"/>
              <a:t>the Law or the Prophets</a:t>
            </a:r>
            <a:r>
              <a:rPr lang="en-US" dirty="0"/>
              <a:t>; I have not come to abolish them but to fulfill them. (Matt. 5:17 NIV) </a:t>
            </a:r>
            <a:r>
              <a:rPr lang="en-US" dirty="0">
                <a:sym typeface="Wingdings" panose="05000000000000000000" pitchFamily="2" charset="2"/>
              </a:rPr>
              <a:t> OT</a:t>
            </a:r>
          </a:p>
          <a:p>
            <a:pPr lvl="1"/>
            <a:r>
              <a:rPr lang="en-US" dirty="0">
                <a:sym typeface="Wingdings" panose="05000000000000000000" pitchFamily="2" charset="2"/>
              </a:rPr>
              <a:t>“Law and the Prophets” is referring to OT </a:t>
            </a:r>
          </a:p>
          <a:p>
            <a:pPr lvl="1"/>
            <a:endParaRPr lang="en-US" dirty="0">
              <a:sym typeface="Wingdings" panose="05000000000000000000" pitchFamily="2" charset="2"/>
            </a:endParaRPr>
          </a:p>
          <a:p>
            <a:r>
              <a:rPr lang="en-US" dirty="0">
                <a:sym typeface="Wingdings" panose="05000000000000000000" pitchFamily="2" charset="2"/>
              </a:rPr>
              <a:t>NOTE ABOUT SEPTUAGINT</a:t>
            </a:r>
          </a:p>
          <a:p>
            <a:pPr lvl="1"/>
            <a:r>
              <a:rPr lang="en-US" dirty="0"/>
              <a:t>The </a:t>
            </a:r>
            <a:r>
              <a:rPr lang="en-US" u="sng" dirty="0">
                <a:hlinkClick r:id="rId3" tooltip="Hebrew Bible">
                  <a:extLst>
                    <a:ext uri="{A12FA001-AC4F-418D-AE19-62706E023703}">
                      <ahyp:hlinkClr xmlns:ahyp="http://schemas.microsoft.com/office/drawing/2018/hyperlinkcolor" val="tx"/>
                    </a:ext>
                  </a:extLst>
                </a:hlinkClick>
              </a:rPr>
              <a:t>Hebrew Bible</a:t>
            </a:r>
            <a:r>
              <a:rPr lang="en-US" dirty="0"/>
              <a:t>, also called the Tanakh, has </a:t>
            </a:r>
            <a:r>
              <a:rPr lang="en-US" u="sng" dirty="0"/>
              <a:t>three parts</a:t>
            </a:r>
            <a:r>
              <a:rPr lang="en-US" dirty="0"/>
              <a:t>: the Torah (law), the </a:t>
            </a:r>
            <a:r>
              <a:rPr lang="en-US" dirty="0">
                <a:hlinkClick r:id="rId4" tooltip="Nevi'im">
                  <a:extLst>
                    <a:ext uri="{A12FA001-AC4F-418D-AE19-62706E023703}">
                      <ahyp:hlinkClr xmlns:ahyp="http://schemas.microsoft.com/office/drawing/2018/hyperlinkcolor" val="tx"/>
                    </a:ext>
                  </a:extLst>
                </a:hlinkClick>
              </a:rPr>
              <a:t>Nevi'im</a:t>
            </a:r>
            <a:r>
              <a:rPr lang="en-US" dirty="0"/>
              <a:t> (prophets), and the </a:t>
            </a:r>
            <a:r>
              <a:rPr lang="en-US" dirty="0">
                <a:hlinkClick r:id="rId5" tooltip="Ketuvim">
                  <a:extLst>
                    <a:ext uri="{A12FA001-AC4F-418D-AE19-62706E023703}">
                      <ahyp:hlinkClr xmlns:ahyp="http://schemas.microsoft.com/office/drawing/2018/hyperlinkcolor" val="tx"/>
                    </a:ext>
                  </a:extLst>
                </a:hlinkClick>
              </a:rPr>
              <a:t>Ketuvim</a:t>
            </a:r>
            <a:r>
              <a:rPr lang="en-US" dirty="0"/>
              <a:t> (writings). </a:t>
            </a:r>
          </a:p>
          <a:p>
            <a:pPr lvl="1"/>
            <a:endParaRPr lang="en-US" dirty="0"/>
          </a:p>
          <a:p>
            <a:r>
              <a:rPr lang="en-US" dirty="0"/>
              <a:t>The Septuagint has </a:t>
            </a:r>
            <a:r>
              <a:rPr lang="en-US" u="sng" dirty="0"/>
              <a:t>four </a:t>
            </a:r>
            <a:r>
              <a:rPr lang="en-US" dirty="0"/>
              <a:t>parts: </a:t>
            </a:r>
          </a:p>
          <a:p>
            <a:pPr marL="461963" lvl="1" indent="-228600">
              <a:buFont typeface="+mj-lt"/>
              <a:buAutoNum type="arabicPeriod"/>
            </a:pPr>
            <a:r>
              <a:rPr lang="en-US" dirty="0"/>
              <a:t>law, </a:t>
            </a:r>
          </a:p>
          <a:p>
            <a:pPr marL="461963" lvl="1" indent="-228600">
              <a:buFont typeface="+mj-lt"/>
              <a:buAutoNum type="arabicPeriod"/>
            </a:pPr>
            <a:r>
              <a:rPr lang="en-US" dirty="0"/>
              <a:t>history, </a:t>
            </a:r>
          </a:p>
          <a:p>
            <a:pPr marL="461963" lvl="1" indent="-228600">
              <a:buFont typeface="+mj-lt"/>
              <a:buAutoNum type="arabicPeriod"/>
            </a:pPr>
            <a:r>
              <a:rPr lang="en-US" dirty="0"/>
              <a:t>Poetry</a:t>
            </a:r>
          </a:p>
          <a:p>
            <a:pPr marL="461963" lvl="1" indent="-228600">
              <a:buFont typeface="+mj-lt"/>
              <a:buAutoNum type="arabicPeriod"/>
            </a:pPr>
            <a:r>
              <a:rPr lang="en-US" dirty="0"/>
              <a:t>and prophets. </a:t>
            </a:r>
          </a:p>
          <a:p>
            <a:pPr marL="461963" lvl="1" indent="-228600">
              <a:buFont typeface="+mj-lt"/>
              <a:buAutoNum type="arabicPeriod"/>
            </a:pPr>
            <a:endParaRPr lang="en-US" dirty="0"/>
          </a:p>
          <a:p>
            <a:pPr lvl="1"/>
            <a:r>
              <a:rPr lang="en-US" dirty="0"/>
              <a:t>The books of the </a:t>
            </a:r>
            <a:r>
              <a:rPr lang="en-US" u="sng" dirty="0">
                <a:hlinkClick r:id="rId6" tooltip="Biblical apocrypha">
                  <a:extLst>
                    <a:ext uri="{A12FA001-AC4F-418D-AE19-62706E023703}">
                      <ahyp:hlinkClr xmlns:ahyp="http://schemas.microsoft.com/office/drawing/2018/hyperlinkcolor" val="tx"/>
                    </a:ext>
                  </a:extLst>
                </a:hlinkClick>
              </a:rPr>
              <a:t>Apocrypha</a:t>
            </a:r>
            <a:r>
              <a:rPr lang="en-US" u="sng" dirty="0"/>
              <a:t> </a:t>
            </a:r>
            <a:r>
              <a:rPr lang="en-US" dirty="0"/>
              <a:t>were inserted at appropriate locations</a:t>
            </a:r>
          </a:p>
        </p:txBody>
      </p:sp>
      <p:sp>
        <p:nvSpPr>
          <p:cNvPr id="4" name="Slide Number Placeholder 3"/>
          <p:cNvSpPr>
            <a:spLocks noGrp="1"/>
          </p:cNvSpPr>
          <p:nvPr>
            <p:ph type="sldNum" sz="quarter" idx="5"/>
          </p:nvPr>
        </p:nvSpPr>
        <p:spPr/>
        <p:txBody>
          <a:bodyPr/>
          <a:lstStyle/>
          <a:p>
            <a:fld id="{FF643747-4F18-4CEE-B9DD-781E2F2EBDA0}" type="slidenum">
              <a:rPr lang="en-US" smtClean="0"/>
              <a:pPr/>
              <a:t>38</a:t>
            </a:fld>
            <a:endParaRPr lang="en-US"/>
          </a:p>
        </p:txBody>
      </p:sp>
      <p:sp>
        <p:nvSpPr>
          <p:cNvPr id="6" name="Slide Image Placeholder 5">
            <a:extLst>
              <a:ext uri="{FF2B5EF4-FFF2-40B4-BE49-F238E27FC236}">
                <a16:creationId xmlns:a16="http://schemas.microsoft.com/office/drawing/2014/main" id="{8A43F830-F643-4E36-924C-EE514B760279}"/>
              </a:ext>
            </a:extLst>
          </p:cNvPr>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36039253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661B7F1-D51E-4198-BDA1-E783863E81CE}"/>
              </a:ext>
            </a:extLst>
          </p:cNvPr>
          <p:cNvSpPr>
            <a:spLocks noGrp="1"/>
          </p:cNvSpPr>
          <p:nvPr>
            <p:ph type="body" idx="1"/>
          </p:nvPr>
        </p:nvSpPr>
        <p:spPr/>
        <p:txBody>
          <a:bodyPr/>
          <a:lstStyle/>
          <a:p>
            <a:r>
              <a:rPr lang="en-US" dirty="0"/>
              <a:t>At the end of this class you will…</a:t>
            </a:r>
          </a:p>
          <a:p>
            <a:pPr lvl="1"/>
            <a:r>
              <a:rPr lang="en-US" dirty="0"/>
              <a:t>Have a solid grasp of the OT</a:t>
            </a:r>
          </a:p>
          <a:p>
            <a:pPr lvl="1"/>
            <a:r>
              <a:rPr lang="en-US" dirty="0"/>
              <a:t>See the OT in ten major periods</a:t>
            </a:r>
          </a:p>
          <a:p>
            <a:pPr lvl="1"/>
            <a:r>
              <a:rPr lang="en-US" dirty="0"/>
              <a:t>Understand many OT terms</a:t>
            </a:r>
          </a:p>
          <a:p>
            <a:pPr lvl="1"/>
            <a:r>
              <a:rPr lang="en-US" dirty="0"/>
              <a:t>Know how the OT applies today</a:t>
            </a:r>
          </a:p>
          <a:p>
            <a:pPr lvl="1"/>
            <a:r>
              <a:rPr lang="en-US" dirty="0"/>
              <a:t>Have a greater appetite for the OT</a:t>
            </a:r>
          </a:p>
          <a:p>
            <a:pPr lvl="1"/>
            <a:r>
              <a:rPr lang="en-US" dirty="0"/>
              <a:t>Look more spiritual than other people</a:t>
            </a:r>
          </a:p>
          <a:p>
            <a:endParaRPr lang="en-US" dirty="0"/>
          </a:p>
        </p:txBody>
      </p:sp>
      <p:sp>
        <p:nvSpPr>
          <p:cNvPr id="4" name="Slide Image Placeholder 3">
            <a:extLst>
              <a:ext uri="{FF2B5EF4-FFF2-40B4-BE49-F238E27FC236}">
                <a16:creationId xmlns:a16="http://schemas.microsoft.com/office/drawing/2014/main" id="{FFE1E643-C5E6-4A6E-B403-2391EDD30FEF}"/>
              </a:ext>
            </a:extLst>
          </p:cNvPr>
          <p:cNvSpPr>
            <a:spLocks noGrp="1" noRot="1" noChangeAspect="1"/>
          </p:cNvSpPr>
          <p:nvPr>
            <p:ph type="sldImg"/>
          </p:nvPr>
        </p:nvSpPr>
        <p:spPr>
          <a:xfrm>
            <a:off x="1668463" y="641350"/>
            <a:ext cx="3498850" cy="1968500"/>
          </a:xfr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82813" y="630238"/>
            <a:ext cx="2492375" cy="1401762"/>
          </a:xfrm>
          <a:prstGeom prst="rect">
            <a:avLst/>
          </a:prstGeo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CHAT: </a:t>
            </a:r>
            <a:r>
              <a:rPr lang="en-US" sz="1200" i="1" dirty="0"/>
              <a:t>Feel free to post comments, etc., here.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i="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dirty="0"/>
              <a:t>Prayer requests?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i="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dirty="0"/>
              <a:t>Questions?  </a:t>
            </a:r>
          </a:p>
          <a:p>
            <a:endParaRPr lang="en-US" dirty="0"/>
          </a:p>
        </p:txBody>
      </p:sp>
      <p:sp>
        <p:nvSpPr>
          <p:cNvPr id="5" name="Header Placeholder 4">
            <a:extLst>
              <a:ext uri="{FF2B5EF4-FFF2-40B4-BE49-F238E27FC236}">
                <a16:creationId xmlns:a16="http://schemas.microsoft.com/office/drawing/2014/main" id="{FB45C8D7-BBEE-445B-8504-FED166F4CD02}"/>
              </a:ext>
            </a:extLst>
          </p:cNvPr>
          <p:cNvSpPr>
            <a:spLocks noGrp="1"/>
          </p:cNvSpPr>
          <p:nvPr>
            <p:ph type="hdr" sz="quarter"/>
          </p:nvPr>
        </p:nvSpPr>
        <p:spPr/>
        <p:txBody>
          <a:bodyPr/>
          <a:lstStyle/>
          <a:p>
            <a:r>
              <a:rPr lang="en-US"/>
              <a:t>HOW TO READ THE PSALMS</a:t>
            </a:r>
          </a:p>
        </p:txBody>
      </p:sp>
    </p:spTree>
    <p:extLst>
      <p:ext uri="{BB962C8B-B14F-4D97-AF65-F5344CB8AC3E}">
        <p14:creationId xmlns:p14="http://schemas.microsoft.com/office/powerpoint/2010/main" val="15240053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r>
              <a:rPr lang="en-US" sz="1200" b="1" dirty="0">
                <a:effectLst>
                  <a:outerShdw blurRad="38100" dist="38100" dir="2700000" algn="tl">
                    <a:srgbClr val="000000">
                      <a:alpha val="43137"/>
                    </a:srgbClr>
                  </a:outerShdw>
                </a:effectLst>
              </a:rPr>
              <a:t>TONIGHT  Part 1: CREATION, WHY DID GOD DO IT?</a:t>
            </a:r>
          </a:p>
          <a:p>
            <a:endParaRPr lang="en-US" sz="1200" b="1" dirty="0">
              <a:effectLst>
                <a:outerShdw blurRad="38100" dist="38100" dir="2700000" algn="tl">
                  <a:srgbClr val="000000">
                    <a:alpha val="43137"/>
                  </a:srgbClr>
                </a:outerShdw>
              </a:effectLst>
            </a:endParaRPr>
          </a:p>
          <a:p>
            <a:r>
              <a:rPr lang="en-US" b="1" dirty="0">
                <a:effectLst>
                  <a:outerShdw blurRad="38100" dist="38100" dir="2700000" algn="tl">
                    <a:srgbClr val="000000">
                      <a:alpha val="43137"/>
                    </a:srgbClr>
                  </a:outerShdw>
                </a:effectLst>
              </a:rPr>
              <a:t>I. GOD THE CREATOR</a:t>
            </a:r>
          </a:p>
          <a:p>
            <a:pPr lvl="1">
              <a:buFont typeface="+mj-lt"/>
              <a:buAutoNum type="alphaUcPeriod"/>
            </a:pPr>
            <a:r>
              <a:rPr lang="en-US" dirty="0">
                <a:effectLst>
                  <a:outerShdw blurRad="38100" dist="38100" dir="2700000" algn="tl">
                    <a:srgbClr val="000000">
                      <a:alpha val="43137"/>
                    </a:srgbClr>
                  </a:outerShdw>
                </a:effectLst>
              </a:rPr>
              <a:t>WHAT GOD CREATED</a:t>
            </a:r>
          </a:p>
          <a:p>
            <a:pPr lvl="1">
              <a:buFont typeface="+mj-lt"/>
              <a:buAutoNum type="alphaUcPeriod"/>
            </a:pPr>
            <a:r>
              <a:rPr lang="en-US" dirty="0">
                <a:effectLst>
                  <a:outerShdw blurRad="38100" dist="38100" dir="2700000" algn="tl">
                    <a:srgbClr val="000000">
                      <a:alpha val="43137"/>
                    </a:srgbClr>
                  </a:outerShdw>
                </a:effectLst>
              </a:rPr>
              <a:t>WHY GOD CREATED</a:t>
            </a:r>
          </a:p>
          <a:p>
            <a:pPr lvl="1">
              <a:buFont typeface="+mj-lt"/>
              <a:buAutoNum type="alphaUcPeriod"/>
            </a:pPr>
            <a:r>
              <a:rPr lang="en-US" dirty="0">
                <a:effectLst>
                  <a:outerShdw blurRad="38100" dist="38100" dir="2700000" algn="tl">
                    <a:srgbClr val="000000">
                      <a:alpha val="43137"/>
                    </a:srgbClr>
                  </a:outerShdw>
                </a:effectLst>
              </a:rPr>
              <a:t>HOW GOD CREATED</a:t>
            </a:r>
          </a:p>
          <a:p>
            <a:pPr lvl="1">
              <a:buFont typeface="+mj-lt"/>
              <a:buAutoNum type="alphaUcPeriod"/>
            </a:pPr>
            <a:r>
              <a:rPr lang="en-US" dirty="0">
                <a:effectLst>
                  <a:outerShdw blurRad="38100" dist="38100" dir="2700000" algn="tl">
                    <a:srgbClr val="000000">
                      <a:alpha val="43137"/>
                    </a:srgbClr>
                  </a:outerShdw>
                </a:effectLst>
              </a:rPr>
              <a:t>WHEN GOD CREATED</a:t>
            </a:r>
          </a:p>
          <a:p>
            <a:endParaRPr lang="en-US" dirty="0">
              <a:effectLst>
                <a:outerShdw blurRad="38100" dist="38100" dir="2700000" algn="tl">
                  <a:srgbClr val="000000">
                    <a:alpha val="43137"/>
                  </a:srgbClr>
                </a:outerShdw>
              </a:effectLst>
            </a:endParaRPr>
          </a:p>
          <a:p>
            <a:r>
              <a:rPr lang="en-US" b="1" dirty="0">
                <a:effectLst>
                  <a:outerShdw blurRad="38100" dist="38100" dir="2700000" algn="tl">
                    <a:srgbClr val="000000">
                      <a:alpha val="43137"/>
                    </a:srgbClr>
                  </a:outerShdw>
                </a:effectLst>
              </a:rPr>
              <a:t>II. Man’s designated response to the Creator</a:t>
            </a:r>
          </a:p>
          <a:p>
            <a:pPr lvl="1">
              <a:buFont typeface="+mj-lt"/>
              <a:buAutoNum type="alphaUcPeriod"/>
            </a:pPr>
            <a:r>
              <a:rPr lang="en-US" dirty="0">
                <a:effectLst>
                  <a:outerShdw blurRad="38100" dist="38100" dir="2700000" algn="tl">
                    <a:srgbClr val="000000">
                      <a:alpha val="43137"/>
                    </a:srgbClr>
                  </a:outerShdw>
                </a:effectLst>
              </a:rPr>
              <a:t>Man Designated to be God’s representative</a:t>
            </a:r>
          </a:p>
          <a:p>
            <a:pPr lvl="1">
              <a:buFont typeface="+mj-lt"/>
              <a:buAutoNum type="alphaUcPeriod"/>
            </a:pPr>
            <a:r>
              <a:rPr lang="en-US" dirty="0">
                <a:effectLst>
                  <a:outerShdw blurRad="38100" dist="38100" dir="2700000" algn="tl">
                    <a:srgbClr val="000000">
                      <a:alpha val="43137"/>
                    </a:srgbClr>
                  </a:outerShdw>
                </a:effectLst>
              </a:rPr>
              <a:t>Man is Designated to Obey God</a:t>
            </a:r>
          </a:p>
          <a:p>
            <a:endParaRPr lang="en-US" dirty="0">
              <a:effectLst>
                <a:outerShdw blurRad="38100" dist="38100" dir="2700000" algn="tl">
                  <a:srgbClr val="000000">
                    <a:alpha val="43137"/>
                  </a:srgbClr>
                </a:outerShdw>
              </a:effectLst>
            </a:endParaRPr>
          </a:p>
          <a:p>
            <a:r>
              <a:rPr lang="en-US" dirty="0">
                <a:effectLst>
                  <a:outerShdw blurRad="38100" dist="38100" dir="2700000" algn="tl">
                    <a:srgbClr val="000000">
                      <a:alpha val="43137"/>
                    </a:srgbClr>
                  </a:outerShdw>
                </a:effectLst>
              </a:rPr>
              <a:t>III. MAN”S ACTUAL RESPONSE TO THE CREATOR</a:t>
            </a:r>
          </a:p>
          <a:p>
            <a:pPr lvl="1">
              <a:buFont typeface="+mj-lt"/>
              <a:buAutoNum type="alphaUcPeriod"/>
            </a:pPr>
            <a:r>
              <a:rPr lang="en-US" dirty="0">
                <a:effectLst>
                  <a:outerShdw blurRad="38100" dist="38100" dir="2700000" algn="tl">
                    <a:srgbClr val="000000">
                      <a:alpha val="43137"/>
                    </a:srgbClr>
                  </a:outerShdw>
                </a:effectLst>
              </a:rPr>
              <a:t>Man’s Vulnerability: Pride</a:t>
            </a:r>
          </a:p>
          <a:p>
            <a:pPr lvl="1">
              <a:buFont typeface="+mj-lt"/>
              <a:buAutoNum type="alphaUcPeriod"/>
            </a:pPr>
            <a:r>
              <a:rPr lang="en-US" dirty="0">
                <a:effectLst>
                  <a:outerShdw blurRad="38100" dist="38100" dir="2700000" algn="tl">
                    <a:srgbClr val="000000">
                      <a:alpha val="43137"/>
                    </a:srgbClr>
                  </a:outerShdw>
                </a:effectLst>
              </a:rPr>
              <a:t>Man Chose to Disobey the Creator</a:t>
            </a:r>
          </a:p>
          <a:p>
            <a:pPr lvl="1">
              <a:buFont typeface="+mj-lt"/>
              <a:buAutoNum type="alphaUcPeriod"/>
            </a:pPr>
            <a:r>
              <a:rPr lang="en-US" dirty="0">
                <a:effectLst>
                  <a:outerShdw blurRad="38100" dist="38100" dir="2700000" algn="tl">
                    <a:srgbClr val="000000">
                      <a:alpha val="43137"/>
                    </a:srgbClr>
                  </a:outerShdw>
                </a:effectLst>
              </a:rPr>
              <a:t>Exposing Satan’s Four strategies</a:t>
            </a:r>
          </a:p>
          <a:p>
            <a:pPr lvl="1">
              <a:buFont typeface="+mj-lt"/>
              <a:buAutoNum type="alphaUcPeriod"/>
            </a:pPr>
            <a:r>
              <a:rPr lang="en-US" dirty="0">
                <a:effectLst>
                  <a:outerShdw blurRad="38100" dist="38100" dir="2700000" algn="tl">
                    <a:srgbClr val="000000">
                      <a:alpha val="43137"/>
                    </a:srgbClr>
                  </a:outerShdw>
                </a:effectLst>
              </a:rPr>
              <a:t>Exposing Satan’s Three Tactics</a:t>
            </a:r>
          </a:p>
          <a:p>
            <a:pPr lvl="1">
              <a:buFont typeface="+mj-lt"/>
              <a:buAutoNum type="alphaUcPeriod"/>
            </a:pPr>
            <a:r>
              <a:rPr lang="en-US" dirty="0">
                <a:effectLst>
                  <a:outerShdw blurRad="38100" dist="38100" dir="2700000" algn="tl">
                    <a:srgbClr val="000000">
                      <a:alpha val="43137"/>
                    </a:srgbClr>
                  </a:outerShdw>
                </a:effectLst>
              </a:rPr>
              <a:t>The Impacts of Sin Exposed</a:t>
            </a:r>
          </a:p>
          <a:p>
            <a:pPr lvl="1">
              <a:buFont typeface="+mj-lt"/>
              <a:buAutoNum type="alphaUcPeriod"/>
            </a:pPr>
            <a:r>
              <a:rPr lang="en-US" dirty="0">
                <a:effectLst>
                  <a:outerShdw blurRad="38100" dist="38100" dir="2700000" algn="tl">
                    <a:srgbClr val="000000">
                      <a:alpha val="43137"/>
                    </a:srgbClr>
                  </a:outerShdw>
                </a:effectLst>
              </a:rPr>
              <a:t>God’s Response to Sin</a:t>
            </a:r>
          </a:p>
          <a:p>
            <a:endParaRPr lang="en-US" dirty="0">
              <a:effectLst>
                <a:outerShdw blurRad="38100" dist="38100" dir="2700000" algn="tl">
                  <a:srgbClr val="000000">
                    <a:alpha val="43137"/>
                  </a:srgbClr>
                </a:outerShdw>
              </a:effectLst>
            </a:endParaRPr>
          </a:p>
          <a:p>
            <a:r>
              <a:rPr lang="en-US" dirty="0">
                <a:effectLst>
                  <a:outerShdw blurRad="38100" dist="38100" dir="2700000" algn="tl">
                    <a:srgbClr val="000000">
                      <a:alpha val="43137"/>
                    </a:srgbClr>
                  </a:outerShdw>
                </a:effectLst>
              </a:rPr>
              <a:t>IV. SUMMARY</a:t>
            </a:r>
          </a:p>
          <a:p>
            <a:endParaRPr lang="en-US" b="1" dirty="0">
              <a:effectLst>
                <a:outerShdw blurRad="38100" dist="38100" dir="2700000" algn="tl">
                  <a:srgbClr val="000000">
                    <a:alpha val="43137"/>
                  </a:srgbClr>
                </a:outerShdw>
              </a:effectLst>
            </a:endParaRPr>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t>40</a:t>
            </a:fld>
            <a:endParaRPr lang="en-US"/>
          </a:p>
        </p:txBody>
      </p:sp>
    </p:spTree>
    <p:extLst>
      <p:ext uri="{BB962C8B-B14F-4D97-AF65-F5344CB8AC3E}">
        <p14:creationId xmlns:p14="http://schemas.microsoft.com/office/powerpoint/2010/main" val="31478000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QUICK LOOK AT THE PERIOD</a:t>
            </a:r>
          </a:p>
          <a:p>
            <a:pPr lvl="1"/>
            <a:r>
              <a:rPr lang="en-US" dirty="0"/>
              <a:t>Antediluvian means “before the flood”</a:t>
            </a:r>
          </a:p>
          <a:p>
            <a:pPr lvl="1"/>
            <a:r>
              <a:rPr lang="en-US" dirty="0"/>
              <a:t>The period covers the time from the creation to just before the flood </a:t>
            </a:r>
          </a:p>
          <a:p>
            <a:endParaRPr lang="en-US" dirty="0"/>
          </a:p>
          <a:p>
            <a:r>
              <a:rPr lang="en-US" dirty="0"/>
              <a:t>1) CREATION</a:t>
            </a:r>
          </a:p>
          <a:p>
            <a:pPr lvl="1"/>
            <a:r>
              <a:rPr lang="en-US" dirty="0"/>
              <a:t>Theories </a:t>
            </a:r>
          </a:p>
          <a:p>
            <a:pPr lvl="1"/>
            <a:r>
              <a:rPr lang="en-US" dirty="0"/>
              <a:t>When? (Old vs. new)</a:t>
            </a:r>
          </a:p>
          <a:p>
            <a:pPr lvl="1"/>
            <a:r>
              <a:rPr lang="en-US" dirty="0"/>
              <a:t>Created in God’s image</a:t>
            </a:r>
          </a:p>
          <a:p>
            <a:pPr lvl="1"/>
            <a:endParaRPr lang="en-US" dirty="0"/>
          </a:p>
          <a:p>
            <a:r>
              <a:rPr lang="en-US" dirty="0"/>
              <a:t>2) THE FALL (THE FIRST SIN)</a:t>
            </a:r>
          </a:p>
          <a:p>
            <a:pPr lvl="1"/>
            <a:r>
              <a:rPr lang="en-US" dirty="0"/>
              <a:t>Satan’s strategies</a:t>
            </a:r>
          </a:p>
          <a:p>
            <a:pPr lvl="1"/>
            <a:r>
              <a:rPr lang="en-US" dirty="0"/>
              <a:t>Stages of sin</a:t>
            </a:r>
          </a:p>
          <a:p>
            <a:pPr lvl="1"/>
            <a:endParaRPr lang="en-US" dirty="0"/>
          </a:p>
          <a:p>
            <a:r>
              <a:rPr lang="en-US" dirty="0"/>
              <a:t>3) CONDITIONS BEFORE FLOOD</a:t>
            </a:r>
          </a:p>
          <a:p>
            <a:pPr lvl="1"/>
            <a:r>
              <a:rPr lang="en-US" dirty="0"/>
              <a:t>The depravity of man</a:t>
            </a:r>
          </a:p>
          <a:p>
            <a:pPr lvl="1"/>
            <a:r>
              <a:rPr lang="en-US" dirty="0"/>
              <a:t>Covered in Period 2 in more detail</a:t>
            </a:r>
          </a:p>
          <a:p>
            <a:pPr lvl="1"/>
            <a:endParaRPr lang="en-US" dirty="0"/>
          </a:p>
          <a:p>
            <a:pPr lvl="1"/>
            <a:endParaRPr lang="en-US" dirty="0"/>
          </a:p>
        </p:txBody>
      </p:sp>
      <p:sp>
        <p:nvSpPr>
          <p:cNvPr id="4" name="Slide Image Placeholder 3">
            <a:extLst>
              <a:ext uri="{FF2B5EF4-FFF2-40B4-BE49-F238E27FC236}">
                <a16:creationId xmlns:a16="http://schemas.microsoft.com/office/drawing/2014/main" id="{BA8BCD42-9405-458C-87D9-665BA4B08F70}"/>
              </a:ext>
            </a:extLst>
          </p:cNvPr>
          <p:cNvSpPr>
            <a:spLocks noGrp="1" noRot="1" noChangeAspect="1"/>
          </p:cNvSpPr>
          <p:nvPr>
            <p:ph type="sldImg"/>
          </p:nvPr>
        </p:nvSpPr>
        <p:spPr>
          <a:xfrm>
            <a:off x="1817688" y="608013"/>
            <a:ext cx="3362325" cy="1890712"/>
          </a:xfrm>
        </p:spPr>
      </p:sp>
    </p:spTree>
    <p:extLst>
      <p:ext uri="{BB962C8B-B14F-4D97-AF65-F5344CB8AC3E}">
        <p14:creationId xmlns:p14="http://schemas.microsoft.com/office/powerpoint/2010/main" val="5994565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t>42</a:t>
            </a:fld>
            <a:endParaRPr lang="en-US"/>
          </a:p>
        </p:txBody>
      </p:sp>
    </p:spTree>
    <p:extLst>
      <p:ext uri="{BB962C8B-B14F-4D97-AF65-F5344CB8AC3E}">
        <p14:creationId xmlns:p14="http://schemas.microsoft.com/office/powerpoint/2010/main" val="3496078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7688" y="608013"/>
            <a:ext cx="3362325" cy="1890712"/>
          </a:xfrm>
        </p:spPr>
      </p:sp>
      <p:sp>
        <p:nvSpPr>
          <p:cNvPr id="3" name="Notes Placeholder 2"/>
          <p:cNvSpPr>
            <a:spLocks noGrp="1"/>
          </p:cNvSpPr>
          <p:nvPr>
            <p:ph type="body" idx="1"/>
          </p:nvPr>
        </p:nvSpPr>
        <p:spPr/>
        <p:txBody>
          <a:bodyPr/>
          <a:lstStyle/>
          <a:p>
            <a:r>
              <a:rPr lang="en-US" dirty="0"/>
              <a:t>The skeptic says, “creation just happened…there is no God.”</a:t>
            </a:r>
          </a:p>
          <a:p>
            <a:endParaRPr lang="en-US" dirty="0"/>
          </a:p>
          <a:p>
            <a:r>
              <a:rPr lang="en-US" dirty="0"/>
              <a:t>Q: Why do many people argue against the creation by God?</a:t>
            </a:r>
          </a:p>
          <a:p>
            <a:endParaRPr lang="en-US" dirty="0"/>
          </a:p>
          <a:p>
            <a:r>
              <a:rPr lang="en-US" dirty="0"/>
              <a:t>Let’s look at what God says about this..</a:t>
            </a:r>
          </a:p>
          <a:p>
            <a:endParaRPr lang="en-US" dirty="0"/>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t>43</a:t>
            </a:fld>
            <a:endParaRPr lang="en-US"/>
          </a:p>
        </p:txBody>
      </p:sp>
    </p:spTree>
    <p:extLst>
      <p:ext uri="{BB962C8B-B14F-4D97-AF65-F5344CB8AC3E}">
        <p14:creationId xmlns:p14="http://schemas.microsoft.com/office/powerpoint/2010/main" val="31106296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FF643747-4F18-4CEE-B9DD-781E2F2EBDA0}" type="slidenum">
              <a:rPr lang="en-US" smtClean="0"/>
              <a:pPr/>
              <a:t>44</a:t>
            </a:fld>
            <a:endParaRPr lang="en-US"/>
          </a:p>
        </p:txBody>
      </p:sp>
      <p:sp>
        <p:nvSpPr>
          <p:cNvPr id="7" name="Notes Placeholder 6">
            <a:extLst>
              <a:ext uri="{FF2B5EF4-FFF2-40B4-BE49-F238E27FC236}">
                <a16:creationId xmlns:a16="http://schemas.microsoft.com/office/drawing/2014/main" id="{AE37DF39-CC05-4B9F-83BA-2205194048FE}"/>
              </a:ext>
            </a:extLst>
          </p:cNvPr>
          <p:cNvSpPr>
            <a:spLocks noGrp="1"/>
          </p:cNvSpPr>
          <p:nvPr>
            <p:ph type="body" idx="1"/>
          </p:nvPr>
        </p:nvSpPr>
        <p:spPr/>
        <p:txBody>
          <a:bodyPr/>
          <a:lstStyle/>
          <a:p>
            <a:r>
              <a:rPr lang="en-US" dirty="0"/>
              <a:t>God created the entire universe, and it was very good (Gen. 1:1, 31)</a:t>
            </a:r>
          </a:p>
          <a:p>
            <a:endParaRPr lang="en-US" dirty="0"/>
          </a:p>
          <a:p>
            <a:pPr lvl="1"/>
            <a:r>
              <a:rPr lang="en-US" dirty="0"/>
              <a:t>At this point. There was no corruption or death. </a:t>
            </a:r>
          </a:p>
          <a:p>
            <a:pPr lvl="1"/>
            <a:endParaRPr lang="en-US" dirty="0"/>
          </a:p>
          <a:p>
            <a:pPr lvl="1"/>
            <a:r>
              <a:rPr lang="en-US" dirty="0"/>
              <a:t>Evolution can be ruled out by this assertion since evolution requires decay and death.</a:t>
            </a:r>
          </a:p>
          <a:p>
            <a:endParaRPr lang="en-US" dirty="0"/>
          </a:p>
        </p:txBody>
      </p:sp>
      <p:sp>
        <p:nvSpPr>
          <p:cNvPr id="10" name="Slide Image Placeholder 9">
            <a:extLst>
              <a:ext uri="{FF2B5EF4-FFF2-40B4-BE49-F238E27FC236}">
                <a16:creationId xmlns:a16="http://schemas.microsoft.com/office/drawing/2014/main" id="{8E39FEBC-637A-4925-894C-20692FBABBC5}"/>
              </a:ext>
            </a:extLst>
          </p:cNvPr>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25348584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FF643747-4F18-4CEE-B9DD-781E2F2EBDA0}" type="slidenum">
              <a:rPr lang="en-US" smtClean="0"/>
              <a:pPr/>
              <a:t>45</a:t>
            </a:fld>
            <a:endParaRPr lang="en-US"/>
          </a:p>
        </p:txBody>
      </p:sp>
      <p:sp>
        <p:nvSpPr>
          <p:cNvPr id="7" name="Notes Placeholder 6">
            <a:extLst>
              <a:ext uri="{FF2B5EF4-FFF2-40B4-BE49-F238E27FC236}">
                <a16:creationId xmlns:a16="http://schemas.microsoft.com/office/drawing/2014/main" id="{AE37DF39-CC05-4B9F-83BA-2205194048FE}"/>
              </a:ext>
            </a:extLst>
          </p:cNvPr>
          <p:cNvSpPr>
            <a:spLocks noGrp="1"/>
          </p:cNvSpPr>
          <p:nvPr>
            <p:ph type="body" idx="1"/>
          </p:nvPr>
        </p:nvSpPr>
        <p:spPr/>
        <p:txBody>
          <a:bodyPr/>
          <a:lstStyle/>
          <a:p>
            <a:r>
              <a:rPr lang="en-US" dirty="0"/>
              <a:t>God created time (Gen. 1:5)</a:t>
            </a:r>
          </a:p>
          <a:p>
            <a:pPr lvl="1"/>
            <a:r>
              <a:rPr lang="en-US" dirty="0"/>
              <a:t>Another aspect of God’s creation is the creation of time (the succession of moments one after another). </a:t>
            </a:r>
          </a:p>
          <a:p>
            <a:pPr lvl="1"/>
            <a:endParaRPr lang="en-US" dirty="0"/>
          </a:p>
          <a:p>
            <a:pPr lvl="1"/>
            <a:r>
              <a:rPr lang="en-US" dirty="0"/>
              <a:t>God is timeless in his own being—he has no beginning or end (Psa. 90:2; Rev. 1:8; cf. 4:8). </a:t>
            </a:r>
          </a:p>
          <a:p>
            <a:pPr lvl="1"/>
            <a:endParaRPr lang="en-US" dirty="0"/>
          </a:p>
          <a:p>
            <a:pPr lvl="1"/>
            <a:r>
              <a:rPr lang="en-US" dirty="0"/>
              <a:t>God’s timelessness is also revealed in Jesus’ bold use of a present tense verb that implies continuing present existence when he replied to Jewish adversaries, “Before Abraham was, I am” (John 8:58). </a:t>
            </a:r>
          </a:p>
          <a:p>
            <a:pPr lvl="1"/>
            <a:endParaRPr lang="en-US" dirty="0"/>
          </a:p>
          <a:p>
            <a:pPr lvl="1"/>
            <a:r>
              <a:rPr lang="en-US" dirty="0"/>
              <a:t>Before God created the universe, there was no “time” at least not in the sense of a succession of moments one after another.</a:t>
            </a:r>
          </a:p>
          <a:p>
            <a:pPr lvl="1"/>
            <a:endParaRPr lang="en-US" dirty="0"/>
          </a:p>
          <a:p>
            <a:pPr lvl="1"/>
            <a:r>
              <a:rPr lang="en-US" dirty="0"/>
              <a:t>When God began to create the universe, time began, and there began to be a succession of moments and events one after another (Grudem). </a:t>
            </a:r>
          </a:p>
          <a:p>
            <a:pPr lvl="1"/>
            <a:endParaRPr lang="en-US" dirty="0"/>
          </a:p>
          <a:p>
            <a:pPr lvl="1"/>
            <a:r>
              <a:rPr lang="en-US" dirty="0"/>
              <a:t>God operates apart from time and is not controlled by it (Job 36:26; Psa. 90:2, 4; John 8:58; </a:t>
            </a:r>
            <a:r>
              <a:rPr lang="en-US" u="sng" dirty="0"/>
              <a:t>2 Pet. 3:8</a:t>
            </a:r>
            <a:r>
              <a:rPr lang="en-US" dirty="0"/>
              <a:t>; Rev. 1:8)</a:t>
            </a:r>
          </a:p>
          <a:p>
            <a:endParaRPr lang="en-US" dirty="0"/>
          </a:p>
        </p:txBody>
      </p:sp>
      <p:sp>
        <p:nvSpPr>
          <p:cNvPr id="5" name="Slide Image Placeholder 4">
            <a:extLst>
              <a:ext uri="{FF2B5EF4-FFF2-40B4-BE49-F238E27FC236}">
                <a16:creationId xmlns:a16="http://schemas.microsoft.com/office/drawing/2014/main" id="{50DF903E-5001-44A7-9F62-95F294D83677}"/>
              </a:ext>
            </a:extLst>
          </p:cNvPr>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32626620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FF643747-4F18-4CEE-B9DD-781E2F2EBDA0}" type="slidenum">
              <a:rPr lang="en-US" smtClean="0"/>
              <a:pPr/>
              <a:t>46</a:t>
            </a:fld>
            <a:endParaRPr lang="en-US"/>
          </a:p>
        </p:txBody>
      </p:sp>
      <p:sp>
        <p:nvSpPr>
          <p:cNvPr id="7" name="Notes Placeholder 6">
            <a:extLst>
              <a:ext uri="{FF2B5EF4-FFF2-40B4-BE49-F238E27FC236}">
                <a16:creationId xmlns:a16="http://schemas.microsoft.com/office/drawing/2014/main" id="{AE37DF39-CC05-4B9F-83BA-2205194048FE}"/>
              </a:ext>
            </a:extLst>
          </p:cNvPr>
          <p:cNvSpPr>
            <a:spLocks noGrp="1"/>
          </p:cNvSpPr>
          <p:nvPr>
            <p:ph type="body" idx="1"/>
          </p:nvPr>
        </p:nvSpPr>
        <p:spPr/>
        <p:txBody>
          <a:bodyPr/>
          <a:lstStyle/>
          <a:p>
            <a:r>
              <a:rPr lang="en-US" dirty="0"/>
              <a:t>God created man (humans) in his image (Gen. 1:26-27; 2:7, 21-23).</a:t>
            </a:r>
          </a:p>
          <a:p>
            <a:pPr lvl="1"/>
            <a:r>
              <a:rPr lang="en-US" dirty="0"/>
              <a:t>Man was created in God’s image. Both the Hebrew word “image” (H. </a:t>
            </a:r>
            <a:r>
              <a:rPr lang="en-US" dirty="0" err="1"/>
              <a:t>tselem</a:t>
            </a:r>
            <a:r>
              <a:rPr lang="en-US" dirty="0"/>
              <a:t>) and “likeness” (H. </a:t>
            </a:r>
            <a:r>
              <a:rPr lang="en-US" dirty="0" err="1"/>
              <a:t>demuth</a:t>
            </a:r>
            <a:r>
              <a:rPr lang="en-US" dirty="0"/>
              <a:t>) means “similar to, but not identical to.”</a:t>
            </a:r>
          </a:p>
          <a:p>
            <a:pPr lvl="2"/>
            <a:r>
              <a:rPr lang="en-US" dirty="0"/>
              <a:t>We are like God morally (Matt. 27:3-5; Rom. 1:18-20)</a:t>
            </a:r>
          </a:p>
          <a:p>
            <a:pPr lvl="2"/>
            <a:r>
              <a:rPr lang="en-US" dirty="0"/>
              <a:t>We are like God spiritually (Rom. 8:16; Gal. 5:18)</a:t>
            </a:r>
          </a:p>
          <a:p>
            <a:pPr lvl="2"/>
            <a:r>
              <a:rPr lang="en-US" dirty="0"/>
              <a:t>We are like God mentally (Mark 12:30; Isa. 1:18)</a:t>
            </a:r>
          </a:p>
          <a:p>
            <a:pPr lvl="2"/>
            <a:r>
              <a:rPr lang="en-US" dirty="0"/>
              <a:t>We are like God relationally (John 14:23; Rev. 3:21)</a:t>
            </a:r>
          </a:p>
          <a:p>
            <a:pPr lvl="2"/>
            <a:endParaRPr lang="en-US" dirty="0"/>
          </a:p>
          <a:p>
            <a:pPr lvl="1"/>
            <a:r>
              <a:rPr lang="en-US" dirty="0"/>
              <a:t>The Bible reveals that God created Adam and Eve in a very special, personal way—he formed man from the dust of the ground and breathed into his nostril the breath of life so that man became a living being (Gen. 2:7). </a:t>
            </a:r>
          </a:p>
          <a:p>
            <a:pPr lvl="1"/>
            <a:endParaRPr lang="en-US" dirty="0"/>
          </a:p>
          <a:p>
            <a:pPr lvl="1"/>
            <a:r>
              <a:rPr lang="en-US" dirty="0"/>
              <a:t>After that, God created Eve from Adam’s body (Gen. 2:21-23)</a:t>
            </a:r>
          </a:p>
          <a:p>
            <a:pPr lvl="1"/>
            <a:endParaRPr lang="en-US" dirty="0"/>
          </a:p>
          <a:p>
            <a:pPr lvl="1"/>
            <a:r>
              <a:rPr lang="en-US" dirty="0"/>
              <a:t>It would, therefore, be very difficult for someone to hold to the complete truthfulness of Scripture and still hold that human beings are the result of a long evolutionary process (Grudem).  </a:t>
            </a:r>
          </a:p>
          <a:p>
            <a:pPr lvl="1"/>
            <a:endParaRPr lang="en-US" dirty="0"/>
          </a:p>
          <a:p>
            <a:pPr lvl="1"/>
            <a:r>
              <a:rPr lang="en-US" dirty="0"/>
              <a:t>When Scripture says that the Lord formed man of dust from the ground it does not seem possible to understand that to mean that he did it over a process that took millions of years and used the random development of thousands of increasingly complex organisms.</a:t>
            </a:r>
          </a:p>
          <a:p>
            <a:endParaRPr lang="en-US" dirty="0"/>
          </a:p>
        </p:txBody>
      </p:sp>
      <p:sp>
        <p:nvSpPr>
          <p:cNvPr id="5" name="Slide Image Placeholder 4">
            <a:extLst>
              <a:ext uri="{FF2B5EF4-FFF2-40B4-BE49-F238E27FC236}">
                <a16:creationId xmlns:a16="http://schemas.microsoft.com/office/drawing/2014/main" id="{C858E72F-E9F2-43AA-B0DA-AE36FE9F6BDB}"/>
              </a:ext>
            </a:extLst>
          </p:cNvPr>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17427428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FF643747-4F18-4CEE-B9DD-781E2F2EBDA0}" type="slidenum">
              <a:rPr lang="en-US" smtClean="0"/>
              <a:pPr/>
              <a:t>47</a:t>
            </a:fld>
            <a:endParaRPr lang="en-US"/>
          </a:p>
        </p:txBody>
      </p:sp>
      <p:sp>
        <p:nvSpPr>
          <p:cNvPr id="7" name="Notes Placeholder 6">
            <a:extLst>
              <a:ext uri="{FF2B5EF4-FFF2-40B4-BE49-F238E27FC236}">
                <a16:creationId xmlns:a16="http://schemas.microsoft.com/office/drawing/2014/main" id="{AE37DF39-CC05-4B9F-83BA-2205194048FE}"/>
              </a:ext>
            </a:extLst>
          </p:cNvPr>
          <p:cNvSpPr>
            <a:spLocks noGrp="1"/>
          </p:cNvSpPr>
          <p:nvPr>
            <p:ph type="body" idx="1"/>
          </p:nvPr>
        </p:nvSpPr>
        <p:spPr/>
        <p:txBody>
          <a:bodyPr/>
          <a:lstStyle/>
          <a:p>
            <a:r>
              <a:rPr lang="en-US" dirty="0"/>
              <a:t>God created the invisible spiritual universe.</a:t>
            </a:r>
          </a:p>
          <a:p>
            <a:endParaRPr lang="en-US" dirty="0"/>
          </a:p>
          <a:p>
            <a:pPr lvl="1"/>
            <a:r>
              <a:rPr lang="en-US" dirty="0"/>
              <a:t>When God created the entire universe, it included the creation of an unseen, spiritual realm of angels, and other heavenly creatures, as well as animals and man (Rev. 4:6-9; 10:6; cf. Acts 4:24; Neh. 9:6). </a:t>
            </a:r>
          </a:p>
          <a:p>
            <a:pPr lvl="1"/>
            <a:endParaRPr lang="en-US" dirty="0"/>
          </a:p>
          <a:p>
            <a:pPr lvl="1"/>
            <a:r>
              <a:rPr lang="en-US" dirty="0"/>
              <a:t>Paul points out that in Christ all things were created—both visible and invisible (Col. 1:16).</a:t>
            </a:r>
          </a:p>
          <a:p>
            <a:pPr lvl="1"/>
            <a:endParaRPr lang="en-US" dirty="0"/>
          </a:p>
          <a:p>
            <a:pPr lvl="1"/>
            <a:r>
              <a:rPr lang="en-US" dirty="0"/>
              <a:t>All religions recognize such a spiritual realm even though their understanding is based on incorrect views—gods, demigods, human-like deities, spirits, souls, etc. (Bavinck)</a:t>
            </a:r>
          </a:p>
          <a:p>
            <a:endParaRPr lang="en-US" dirty="0"/>
          </a:p>
        </p:txBody>
      </p:sp>
      <p:sp>
        <p:nvSpPr>
          <p:cNvPr id="5" name="Slide Image Placeholder 4">
            <a:extLst>
              <a:ext uri="{FF2B5EF4-FFF2-40B4-BE49-F238E27FC236}">
                <a16:creationId xmlns:a16="http://schemas.microsoft.com/office/drawing/2014/main" id="{D690F349-3E19-4578-B402-A3AAA6824C06}"/>
              </a:ext>
            </a:extLst>
          </p:cNvPr>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3893932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 really big question is not HOW God created but WHY he created.</a:t>
            </a:r>
          </a:p>
          <a:p>
            <a:r>
              <a:rPr lang="en-US" dirty="0"/>
              <a:t>Why did God create man?</a:t>
            </a:r>
          </a:p>
          <a:p>
            <a:endParaRPr lang="en-US" dirty="0"/>
          </a:p>
          <a:p>
            <a:r>
              <a:rPr lang="en-US" b="1" u="sng" dirty="0"/>
              <a:t>Read Eph. 1:4-5  </a:t>
            </a:r>
            <a:r>
              <a:rPr lang="en-US" b="1" u="sng" dirty="0">
                <a:sym typeface="Wingdings" panose="05000000000000000000" pitchFamily="2" charset="2"/>
              </a:rPr>
              <a:t> “</a:t>
            </a:r>
            <a:r>
              <a:rPr lang="en-US" b="0" i="1" dirty="0"/>
              <a:t>For he chose us in him before the creation of the world to be holy and blameless in his sight. In love he</a:t>
            </a:r>
            <a:r>
              <a:rPr lang="en-US" b="0" i="1" baseline="30000" dirty="0"/>
              <a:t> </a:t>
            </a:r>
            <a:r>
              <a:rPr lang="en-US" b="0" i="1" dirty="0"/>
              <a:t>predestined us for adoption to sonship</a:t>
            </a:r>
            <a:r>
              <a:rPr lang="en-US" b="0" i="1" baseline="30000" dirty="0"/>
              <a:t> </a:t>
            </a:r>
            <a:r>
              <a:rPr lang="en-US" b="0" i="1" dirty="0"/>
              <a:t>through Jesus Christ, </a:t>
            </a:r>
            <a:r>
              <a:rPr lang="en-US" b="0" i="1" u="sng" dirty="0"/>
              <a:t>in accordance with his pleasure </a:t>
            </a:r>
            <a:r>
              <a:rPr lang="en-US" b="0" i="1" dirty="0"/>
              <a:t>and will-</a:t>
            </a:r>
            <a:r>
              <a:rPr lang="en-US" b="0" dirty="0"/>
              <a:t>- (Eph. 1:4-5 NIV)</a:t>
            </a:r>
          </a:p>
          <a:p>
            <a:endParaRPr lang="en-US" b="1" u="sng" dirty="0">
              <a:sym typeface="Wingdings" panose="05000000000000000000" pitchFamily="2" charset="2"/>
            </a:endParaRPr>
          </a:p>
          <a:p>
            <a:pPr lvl="2"/>
            <a:r>
              <a:rPr lang="en-US" dirty="0"/>
              <a:t>Being created for God’s pleasure does not mean humanity was made to entertain God or provide Him with amusement. </a:t>
            </a:r>
          </a:p>
          <a:p>
            <a:pPr lvl="2"/>
            <a:r>
              <a:rPr lang="en-US" dirty="0"/>
              <a:t>God is a </a:t>
            </a:r>
            <a:r>
              <a:rPr lang="en-US" u="sng" dirty="0"/>
              <a:t>creative Being</a:t>
            </a:r>
            <a:r>
              <a:rPr lang="en-US" dirty="0"/>
              <a:t>, and it gives Him pleasure to create. </a:t>
            </a:r>
          </a:p>
          <a:p>
            <a:pPr lvl="2"/>
            <a:r>
              <a:rPr lang="en-US" dirty="0"/>
              <a:t>God is a </a:t>
            </a:r>
            <a:r>
              <a:rPr lang="en-US" u="sng" dirty="0"/>
              <a:t>personal Being</a:t>
            </a:r>
            <a:r>
              <a:rPr lang="en-US" dirty="0"/>
              <a:t>, and it gives Him pleasure to have other beings He can have a genuine relationship with.</a:t>
            </a:r>
          </a:p>
          <a:p>
            <a:pPr lvl="2"/>
            <a:r>
              <a:rPr lang="en-US" dirty="0"/>
              <a:t>We </a:t>
            </a:r>
            <a:r>
              <a:rPr lang="en-US" u="sng" dirty="0"/>
              <a:t>will understand this more fully </a:t>
            </a:r>
            <a:r>
              <a:rPr lang="en-US" dirty="0"/>
              <a:t>when we are in heaven someday, experiencing his goodness (Rev. 21:1-4)</a:t>
            </a:r>
          </a:p>
          <a:p>
            <a:pPr lvl="1"/>
            <a:endParaRPr lang="en-US" u="sng" dirty="0"/>
          </a:p>
          <a:p>
            <a:endParaRPr lang="en-US" dirty="0"/>
          </a:p>
          <a:p>
            <a:endParaRPr lang="en-US" dirty="0"/>
          </a:p>
          <a:p>
            <a:r>
              <a:rPr lang="en-US" sz="1100" dirty="0">
                <a:solidFill>
                  <a:schemeClr val="bg1">
                    <a:lumMod val="50000"/>
                  </a:schemeClr>
                </a:solidFill>
              </a:rPr>
              <a:t>Read more: </a:t>
            </a:r>
            <a:r>
              <a:rPr lang="en-US" sz="1100" dirty="0">
                <a:solidFill>
                  <a:schemeClr val="bg1">
                    <a:lumMod val="50000"/>
                  </a:schemeClr>
                </a:solidFill>
                <a:hlinkClick r:id="rId3"/>
              </a:rPr>
              <a:t>http://www.gotquestions.org/why-did-God-create-us.html#ixzz3FUyGNSMH</a:t>
            </a:r>
            <a:endParaRPr lang="en-US" sz="1100" dirty="0">
              <a:solidFill>
                <a:schemeClr val="bg1">
                  <a:lumMod val="50000"/>
                </a:schemeClr>
              </a:solidFill>
            </a:endParaRPr>
          </a:p>
        </p:txBody>
      </p:sp>
      <p:sp>
        <p:nvSpPr>
          <p:cNvPr id="4" name="Slide Number Placeholder 3"/>
          <p:cNvSpPr>
            <a:spLocks noGrp="1"/>
          </p:cNvSpPr>
          <p:nvPr>
            <p:ph type="sldNum" sz="quarter" idx="10"/>
          </p:nvPr>
        </p:nvSpPr>
        <p:spPr/>
        <p:txBody>
          <a:bodyPr/>
          <a:lstStyle/>
          <a:p>
            <a:fld id="{FF643747-4F18-4CEE-B9DD-781E2F2EBDA0}" type="slidenum">
              <a:rPr lang="en-US" smtClean="0"/>
              <a:pPr/>
              <a:t>48</a:t>
            </a:fld>
            <a:endParaRPr lang="en-US"/>
          </a:p>
        </p:txBody>
      </p:sp>
      <p:sp>
        <p:nvSpPr>
          <p:cNvPr id="7" name="Slide Image Placeholder 6"/>
          <p:cNvSpPr>
            <a:spLocks noGrp="1" noRot="1" noChangeAspect="1"/>
          </p:cNvSpPr>
          <p:nvPr>
            <p:ph type="sldImg"/>
          </p:nvPr>
        </p:nvSpPr>
        <p:spPr>
          <a:xfrm>
            <a:off x="1817688" y="608013"/>
            <a:ext cx="3362325" cy="1890712"/>
          </a:xfrm>
        </p:spPr>
      </p:sp>
    </p:spTree>
    <p:extLst>
      <p:ext uri="{BB962C8B-B14F-4D97-AF65-F5344CB8AC3E}">
        <p14:creationId xmlns:p14="http://schemas.microsoft.com/office/powerpoint/2010/main" val="8968024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Why God created </a:t>
            </a:r>
          </a:p>
          <a:p>
            <a:pPr lvl="1"/>
            <a:r>
              <a:rPr lang="en-US" dirty="0"/>
              <a:t>God did not create because he needed the world but because he delighted in his own will to create and in his act of creating. </a:t>
            </a:r>
          </a:p>
          <a:p>
            <a:pPr lvl="1"/>
            <a:endParaRPr lang="en-US" dirty="0"/>
          </a:p>
          <a:p>
            <a:pPr lvl="1"/>
            <a:r>
              <a:rPr lang="en-US" dirty="0"/>
              <a:t>God did not need to create, and the universe does not exist for our sake—creation reveals God’s attributes and proclaims his praise (Psa. 8; 19:1; Rom. 1:19; Rev. 4:11). </a:t>
            </a:r>
          </a:p>
          <a:p>
            <a:pPr lvl="1"/>
            <a:endParaRPr lang="en-US" dirty="0"/>
          </a:p>
          <a:p>
            <a:pPr lvl="1"/>
            <a:r>
              <a:rPr lang="en-US" dirty="0"/>
              <a:t>God brings things into existence in order that his goodness may be communicated and manifested.</a:t>
            </a:r>
          </a:p>
          <a:p>
            <a:pPr lvl="1"/>
            <a:endParaRPr lang="en-US" dirty="0"/>
          </a:p>
          <a:p>
            <a:pPr lvl="1"/>
            <a:r>
              <a:rPr lang="en-US" dirty="0"/>
              <a:t>The words ‘by thy will they existed and were created’ (Rev. 4:11), cf. ‘created through him, and for him’ (Col. 1:16), indicate the purpose and goal of creation. </a:t>
            </a:r>
          </a:p>
          <a:p>
            <a:pPr lvl="1"/>
            <a:endParaRPr lang="en-US" dirty="0"/>
          </a:p>
          <a:p>
            <a:pPr lvl="1"/>
            <a:r>
              <a:rPr lang="en-US" dirty="0"/>
              <a:t>God created the entire universe ‘for the manifestation of the glory of his eternal power, wisdom and goodness’ (Westminster Confession).  </a:t>
            </a:r>
          </a:p>
          <a:p>
            <a:pPr lvl="1"/>
            <a:endParaRPr lang="en-US" dirty="0"/>
          </a:p>
          <a:p>
            <a:pPr lvl="1"/>
            <a:r>
              <a:rPr lang="en-US" dirty="0"/>
              <a:t>Creation, in other words, is theocentric, and intended to display the glory of God; to be, as John Calvin says, ‘the theatre of his glory.”</a:t>
            </a:r>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pPr/>
              <a:t>49</a:t>
            </a:fld>
            <a:endParaRPr lang="en-US"/>
          </a:p>
        </p:txBody>
      </p:sp>
      <p:sp>
        <p:nvSpPr>
          <p:cNvPr id="7" name="Slide Image Placeholder 6">
            <a:extLst>
              <a:ext uri="{FF2B5EF4-FFF2-40B4-BE49-F238E27FC236}">
                <a16:creationId xmlns:a16="http://schemas.microsoft.com/office/drawing/2014/main" id="{1804ED75-1045-49FE-9E65-73F778410BD7}"/>
              </a:ext>
            </a:extLst>
          </p:cNvPr>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346222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643747-4F18-4CEE-B9DD-781E2F2EBDA0}" type="slidenum">
              <a:rPr lang="en-US" smtClean="0"/>
              <a:t>5</a:t>
            </a:fld>
            <a:endParaRPr lang="en-US"/>
          </a:p>
        </p:txBody>
      </p:sp>
    </p:spTree>
    <p:extLst>
      <p:ext uri="{BB962C8B-B14F-4D97-AF65-F5344CB8AC3E}">
        <p14:creationId xmlns:p14="http://schemas.microsoft.com/office/powerpoint/2010/main" val="27940051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How God created</a:t>
            </a:r>
          </a:p>
          <a:p>
            <a:pPr lvl="1"/>
            <a:r>
              <a:rPr lang="en-US" dirty="0"/>
              <a:t>God created ex nihilo (the Latin phrase meaning “out of nothing”). </a:t>
            </a:r>
          </a:p>
          <a:p>
            <a:pPr lvl="1"/>
            <a:endParaRPr lang="en-US" dirty="0"/>
          </a:p>
          <a:p>
            <a:pPr lvl="1"/>
            <a:r>
              <a:rPr lang="en-US" dirty="0"/>
              <a:t>The only source of creation is God, he alone can create something from nothing (Augustine).</a:t>
            </a:r>
          </a:p>
          <a:p>
            <a:pPr lvl="1"/>
            <a:endParaRPr lang="en-US" dirty="0"/>
          </a:p>
          <a:p>
            <a:pPr lvl="1"/>
            <a:r>
              <a:rPr lang="en-US" dirty="0"/>
              <a:t>This has important theological implications, for among other things it precludes the idea that matter is eternal (materialism, atheism). </a:t>
            </a:r>
          </a:p>
          <a:p>
            <a:pPr lvl="1"/>
            <a:endParaRPr lang="en-US" dirty="0"/>
          </a:p>
          <a:p>
            <a:pPr lvl="1"/>
            <a:r>
              <a:rPr lang="en-US" dirty="0"/>
              <a:t>To say created “out of nothing,” does not mean that “nothing” was some kind of invisible, immaterial something that God used to make the material universe.</a:t>
            </a:r>
          </a:p>
          <a:p>
            <a:pPr lvl="1"/>
            <a:endParaRPr lang="en-US" dirty="0"/>
          </a:p>
          <a:p>
            <a:pPr lvl="1"/>
            <a:r>
              <a:rPr lang="en-US" dirty="0"/>
              <a:t>Before God began to create the universe, nothing existed except God himself.</a:t>
            </a:r>
          </a:p>
          <a:p>
            <a:pPr lvl="1"/>
            <a:endParaRPr lang="en-US" dirty="0"/>
          </a:p>
          <a:p>
            <a:pPr lvl="1"/>
            <a:r>
              <a:rPr lang="en-US" dirty="0"/>
              <a:t>The universe was created by the triune God (1 Cor. 8:6; John 1:3; 1 Cor. 8:6; Col. 1:15-17; Heb. 1:10; Gen. 1:2; Job 26:13; 33:4; Ps. 104:30; Isa. 40:12-13).</a:t>
            </a:r>
          </a:p>
          <a:p>
            <a:pPr lvl="1"/>
            <a:endParaRPr lang="en-US" dirty="0"/>
          </a:p>
          <a:p>
            <a:pPr lvl="1"/>
            <a:r>
              <a:rPr lang="en-US" dirty="0"/>
              <a:t>The phrase “heavens and earth” includes the entire universe, all things (Rev. 4:11)</a:t>
            </a:r>
          </a:p>
          <a:p>
            <a:pPr lvl="1"/>
            <a:endParaRPr lang="en-US" dirty="0"/>
          </a:p>
          <a:p>
            <a:pPr lvl="1"/>
            <a:r>
              <a:rPr lang="en-US" dirty="0"/>
              <a:t>Man was not created ex nihilo, but out of the dust of the ground (H. </a:t>
            </a:r>
            <a:r>
              <a:rPr lang="en-US" dirty="0" err="1"/>
              <a:t>adamah</a:t>
            </a:r>
            <a:r>
              <a:rPr lang="en-US" dirty="0"/>
              <a:t> Gen. 2:7) </a:t>
            </a:r>
          </a:p>
          <a:p>
            <a:pPr lvl="1"/>
            <a:endParaRPr lang="en-US" dirty="0"/>
          </a:p>
          <a:p>
            <a:pPr lvl="1"/>
            <a:r>
              <a:rPr lang="en-US" dirty="0"/>
              <a:t>The beasts of the field and the fowls of the air were also formed out of the ground (Gen. 2:19) --this has been called secondary creation (Bavinck)</a:t>
            </a:r>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pPr/>
              <a:t>50</a:t>
            </a:fld>
            <a:endParaRPr lang="en-US"/>
          </a:p>
        </p:txBody>
      </p:sp>
      <p:sp>
        <p:nvSpPr>
          <p:cNvPr id="6" name="Slide Image Placeholder 5">
            <a:extLst>
              <a:ext uri="{FF2B5EF4-FFF2-40B4-BE49-F238E27FC236}">
                <a16:creationId xmlns:a16="http://schemas.microsoft.com/office/drawing/2014/main" id="{37467467-4B67-47E7-9DE9-049A6B951D97}"/>
              </a:ext>
            </a:extLst>
          </p:cNvPr>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16318570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When God created </a:t>
            </a:r>
          </a:p>
          <a:p>
            <a:pPr lvl="1"/>
            <a:r>
              <a:rPr lang="en-US" dirty="0"/>
              <a:t>Young earth view: If the book of Genesis is interpreted strictly literally, it seems to indicate that the earth and the universe are around 6,000 years old.</a:t>
            </a:r>
          </a:p>
          <a:p>
            <a:pPr lvl="1"/>
            <a:endParaRPr lang="en-US" dirty="0"/>
          </a:p>
          <a:p>
            <a:pPr lvl="1"/>
            <a:r>
              <a:rPr lang="en-US" dirty="0"/>
              <a:t>Old earth view: In contrast, various scientific </a:t>
            </a:r>
            <a:r>
              <a:rPr lang="en-US" dirty="0">
                <a:hlinkClick r:id="rId3">
                  <a:extLst>
                    <a:ext uri="{A12FA001-AC4F-418D-AE19-62706E023703}">
                      <ahyp:hlinkClr xmlns:ahyp="http://schemas.microsoft.com/office/drawing/2018/hyperlinkcolor" val="tx"/>
                    </a:ext>
                  </a:extLst>
                </a:hlinkClick>
              </a:rPr>
              <a:t>dating methods</a:t>
            </a:r>
            <a:r>
              <a:rPr lang="en-US" dirty="0"/>
              <a:t> place the age of the earth around 4.5 billion years and the age of the universe around 14.6 billion years.</a:t>
            </a:r>
          </a:p>
          <a:p>
            <a:pPr lvl="1"/>
            <a:endParaRPr lang="en-US" dirty="0"/>
          </a:p>
          <a:p>
            <a:pPr lvl="1"/>
            <a:r>
              <a:rPr lang="en-US" dirty="0"/>
              <a:t>The apparent conflict: The Bible indicates that the earth is relatively young, but according to secular scientists and those who accept an old-earth reading of Scripture, the earth is very old. </a:t>
            </a:r>
          </a:p>
          <a:p>
            <a:pPr lvl="1"/>
            <a:endParaRPr lang="en-US" dirty="0"/>
          </a:p>
          <a:p>
            <a:pPr lvl="1"/>
            <a:r>
              <a:rPr lang="en-US" dirty="0"/>
              <a:t>Conclusion: Since neither viewpoint can be explicitly proved, Bible researchers often side with a plain/literal interpretation of the Bible.</a:t>
            </a:r>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pPr/>
              <a:t>51</a:t>
            </a:fld>
            <a:endParaRPr lang="en-US"/>
          </a:p>
        </p:txBody>
      </p:sp>
      <p:sp>
        <p:nvSpPr>
          <p:cNvPr id="7" name="Slide Image Placeholder 6">
            <a:extLst>
              <a:ext uri="{FF2B5EF4-FFF2-40B4-BE49-F238E27FC236}">
                <a16:creationId xmlns:a16="http://schemas.microsoft.com/office/drawing/2014/main" id="{FA031369-8536-42DF-B8F6-081384372AC1}"/>
              </a:ext>
            </a:extLst>
          </p:cNvPr>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20224671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r>
              <a:rPr lang="en-US" dirty="0"/>
              <a:t>II. MAN’S DESIGNATED RESPONSE TO THE CREATOR</a:t>
            </a:r>
          </a:p>
        </p:txBody>
      </p:sp>
      <p:sp>
        <p:nvSpPr>
          <p:cNvPr id="4" name="Slide Number Placeholder 3"/>
          <p:cNvSpPr>
            <a:spLocks noGrp="1"/>
          </p:cNvSpPr>
          <p:nvPr>
            <p:ph type="sldNum" sz="quarter" idx="5"/>
          </p:nvPr>
        </p:nvSpPr>
        <p:spPr/>
        <p:txBody>
          <a:bodyPr/>
          <a:lstStyle/>
          <a:p>
            <a:fld id="{FF643747-4F18-4CEE-B9DD-781E2F2EBDA0}" type="slidenum">
              <a:rPr lang="en-US" smtClean="0"/>
              <a:t>52</a:t>
            </a:fld>
            <a:endParaRPr lang="en-US"/>
          </a:p>
        </p:txBody>
      </p:sp>
    </p:spTree>
    <p:extLst>
      <p:ext uri="{BB962C8B-B14F-4D97-AF65-F5344CB8AC3E}">
        <p14:creationId xmlns:p14="http://schemas.microsoft.com/office/powerpoint/2010/main" val="68504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Man is designated To be God’s representative on earth.</a:t>
            </a:r>
          </a:p>
          <a:p>
            <a:endParaRPr lang="en-US" dirty="0"/>
          </a:p>
          <a:p>
            <a:pPr lvl="1"/>
            <a:r>
              <a:rPr lang="en-US" dirty="0"/>
              <a:t>To be fruitful and multiply (Gen. 1:28a).</a:t>
            </a:r>
          </a:p>
          <a:p>
            <a:pPr lvl="1"/>
            <a:endParaRPr lang="en-US" dirty="0"/>
          </a:p>
          <a:p>
            <a:pPr lvl="1"/>
            <a:r>
              <a:rPr lang="en-US" dirty="0"/>
              <a:t>Fill the earth and govern and rule over it (Gen. 1:28b).</a:t>
            </a:r>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pPr/>
              <a:t>53</a:t>
            </a:fld>
            <a:endParaRPr lang="en-US"/>
          </a:p>
        </p:txBody>
      </p:sp>
      <p:sp>
        <p:nvSpPr>
          <p:cNvPr id="7" name="Slide Image Placeholder 6">
            <a:extLst>
              <a:ext uri="{FF2B5EF4-FFF2-40B4-BE49-F238E27FC236}">
                <a16:creationId xmlns:a16="http://schemas.microsoft.com/office/drawing/2014/main" id="{DDF6B45B-2A38-4574-9A83-BBAFF72F9329}"/>
              </a:ext>
            </a:extLst>
          </p:cNvPr>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24049556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Man is designated To obey God</a:t>
            </a:r>
          </a:p>
          <a:p>
            <a:endParaRPr lang="en-US" dirty="0"/>
          </a:p>
          <a:p>
            <a:pPr lvl="1"/>
            <a:r>
              <a:rPr lang="en-US" dirty="0"/>
              <a:t>Obedience is a choice</a:t>
            </a:r>
          </a:p>
          <a:p>
            <a:pPr lvl="1"/>
            <a:endParaRPr lang="en-US" dirty="0"/>
          </a:p>
          <a:p>
            <a:pPr lvl="1"/>
            <a:r>
              <a:rPr lang="en-US" dirty="0"/>
              <a:t>Man was given a free will (Gen. 2:16).</a:t>
            </a:r>
          </a:p>
          <a:p>
            <a:pPr lvl="1"/>
            <a:endParaRPr lang="en-US" dirty="0"/>
          </a:p>
          <a:p>
            <a:pPr lvl="1"/>
            <a:r>
              <a:rPr lang="en-US" dirty="0"/>
              <a:t>Man’s free will was tested by God (Gen. 2:17).</a:t>
            </a:r>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pPr/>
              <a:t>54</a:t>
            </a:fld>
            <a:endParaRPr lang="en-US"/>
          </a:p>
        </p:txBody>
      </p:sp>
      <p:sp>
        <p:nvSpPr>
          <p:cNvPr id="7" name="Slide Image Placeholder 6">
            <a:extLst>
              <a:ext uri="{FF2B5EF4-FFF2-40B4-BE49-F238E27FC236}">
                <a16:creationId xmlns:a16="http://schemas.microsoft.com/office/drawing/2014/main" id="{331AE6DB-E4F9-457A-81AF-59AC965B02E5}"/>
              </a:ext>
            </a:extLst>
          </p:cNvPr>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30223269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r>
              <a:rPr lang="en-US" dirty="0"/>
              <a:t>III. MAN’S ACTUAL RESPONSE to THE CREATOR</a:t>
            </a:r>
          </a:p>
        </p:txBody>
      </p:sp>
      <p:sp>
        <p:nvSpPr>
          <p:cNvPr id="4" name="Slide Number Placeholder 3"/>
          <p:cNvSpPr>
            <a:spLocks noGrp="1"/>
          </p:cNvSpPr>
          <p:nvPr>
            <p:ph type="sldNum" sz="quarter" idx="5"/>
          </p:nvPr>
        </p:nvSpPr>
        <p:spPr/>
        <p:txBody>
          <a:bodyPr/>
          <a:lstStyle/>
          <a:p>
            <a:fld id="{FF643747-4F18-4CEE-B9DD-781E2F2EBDA0}" type="slidenum">
              <a:rPr lang="en-US" smtClean="0"/>
              <a:t>55</a:t>
            </a:fld>
            <a:endParaRPr lang="en-US"/>
          </a:p>
        </p:txBody>
      </p:sp>
    </p:spTree>
    <p:extLst>
      <p:ext uri="{BB962C8B-B14F-4D97-AF65-F5344CB8AC3E}">
        <p14:creationId xmlns:p14="http://schemas.microsoft.com/office/powerpoint/2010/main" val="37678464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Man’s vulnerability: Pride</a:t>
            </a:r>
          </a:p>
          <a:p>
            <a:endParaRPr lang="en-US" dirty="0"/>
          </a:p>
          <a:p>
            <a:pPr lvl="1"/>
            <a:r>
              <a:rPr lang="en-US" dirty="0"/>
              <a:t>Somehow, sin was hatched in the heart of Satan who now proceeds to tempt man to follow him in his prideful rebellion against God (cf. Isa. 14:13-14)</a:t>
            </a:r>
          </a:p>
          <a:p>
            <a:pPr lvl="1"/>
            <a:endParaRPr lang="en-US" dirty="0"/>
          </a:p>
          <a:p>
            <a:pPr lvl="1"/>
            <a:r>
              <a:rPr lang="en-US" dirty="0"/>
              <a:t>Man’s original sin hangs like a dark shadow over the beauty of God’s creation so far. </a:t>
            </a:r>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pPr/>
              <a:t>56</a:t>
            </a:fld>
            <a:endParaRPr lang="en-US"/>
          </a:p>
        </p:txBody>
      </p:sp>
      <p:sp>
        <p:nvSpPr>
          <p:cNvPr id="7" name="Slide Image Placeholder 6">
            <a:extLst>
              <a:ext uri="{FF2B5EF4-FFF2-40B4-BE49-F238E27FC236}">
                <a16:creationId xmlns:a16="http://schemas.microsoft.com/office/drawing/2014/main" id="{5932EFEC-CFF0-4D69-A9CA-92A16351768C}"/>
              </a:ext>
            </a:extLst>
          </p:cNvPr>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33191285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Man Chose to disobey the creator </a:t>
            </a:r>
          </a:p>
          <a:p>
            <a:endParaRPr lang="en-US" dirty="0"/>
          </a:p>
          <a:p>
            <a:pPr lvl="1"/>
            <a:r>
              <a:rPr lang="en-US" dirty="0"/>
              <a:t>Eve is tempted by the serpent (Gen. 3:3-5).</a:t>
            </a:r>
          </a:p>
          <a:p>
            <a:pPr lvl="1"/>
            <a:endParaRPr lang="en-US" dirty="0"/>
          </a:p>
          <a:p>
            <a:pPr lvl="1"/>
            <a:r>
              <a:rPr lang="en-US" dirty="0"/>
              <a:t>Eve and Adam disobey God (Gen. 3:6).</a:t>
            </a:r>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pPr/>
              <a:t>57</a:t>
            </a:fld>
            <a:endParaRPr lang="en-US"/>
          </a:p>
        </p:txBody>
      </p:sp>
      <p:sp>
        <p:nvSpPr>
          <p:cNvPr id="10" name="Slide Image Placeholder 9">
            <a:extLst>
              <a:ext uri="{FF2B5EF4-FFF2-40B4-BE49-F238E27FC236}">
                <a16:creationId xmlns:a16="http://schemas.microsoft.com/office/drawing/2014/main" id="{65E0BC13-01B8-493D-A5C0-6DCF18C7A866}"/>
              </a:ext>
            </a:extLst>
          </p:cNvPr>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35331059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Exposing Satan’s Four Strategies</a:t>
            </a:r>
          </a:p>
          <a:p>
            <a:pPr lvl="1"/>
            <a:r>
              <a:rPr lang="en-US" dirty="0"/>
              <a:t>1) Satan wants to twist the truth (Gen. 3:4).</a:t>
            </a:r>
          </a:p>
          <a:p>
            <a:pPr lvl="1"/>
            <a:endParaRPr lang="en-US" dirty="0"/>
          </a:p>
          <a:p>
            <a:pPr lvl="1"/>
            <a:r>
              <a:rPr lang="en-US" dirty="0"/>
              <a:t>2) Satan wants to distort our understanding of who God is (Gen. 3:5).</a:t>
            </a:r>
          </a:p>
          <a:p>
            <a:pPr lvl="1"/>
            <a:endParaRPr lang="en-US" dirty="0"/>
          </a:p>
          <a:p>
            <a:pPr lvl="2"/>
            <a:r>
              <a:rPr lang="en-US" dirty="0"/>
              <a:t>Through a series of questions and implications Satan convinces the woman that the only reason God prohibited the eating of the tree of knowledge was that God was jealous for his own sovereignty and that his sovereignty would be jeopardized by man’s acquisition of knowledge (Genesis 3).</a:t>
            </a:r>
          </a:p>
          <a:p>
            <a:pPr lvl="2"/>
            <a:endParaRPr lang="en-US" dirty="0"/>
          </a:p>
          <a:p>
            <a:pPr lvl="1"/>
            <a:r>
              <a:rPr lang="en-US" dirty="0"/>
              <a:t>3) Satan wants to exploit our vulnerabilities, “pleasing to the eye” (Gen. 3:6).</a:t>
            </a:r>
          </a:p>
          <a:p>
            <a:pPr lvl="1"/>
            <a:endParaRPr lang="en-US" dirty="0"/>
          </a:p>
          <a:p>
            <a:pPr lvl="1"/>
            <a:r>
              <a:rPr lang="en-US" dirty="0"/>
              <a:t>4) Satan wants us to invite others into sin (Gen. 3:6).</a:t>
            </a:r>
          </a:p>
          <a:p>
            <a:pPr lvl="1"/>
            <a:endParaRPr lang="en-US" i="1" dirty="0"/>
          </a:p>
          <a:p>
            <a:pPr lvl="2"/>
            <a:r>
              <a:rPr lang="en-US" i="1" dirty="0"/>
              <a:t>"Although they know God's righteous decree that those who do such things deserve death, they not only continue to do these very things but </a:t>
            </a:r>
            <a:r>
              <a:rPr lang="en-US" i="1" u="sng" dirty="0"/>
              <a:t>also approve of those </a:t>
            </a:r>
            <a:r>
              <a:rPr lang="en-US" i="1" dirty="0"/>
              <a:t>who practice them." (Rom. 1:32 NIV)</a:t>
            </a:r>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pPr/>
              <a:t>58</a:t>
            </a:fld>
            <a:endParaRPr lang="en-US"/>
          </a:p>
        </p:txBody>
      </p:sp>
      <p:sp>
        <p:nvSpPr>
          <p:cNvPr id="6" name="Slide Image Placeholder 5">
            <a:extLst>
              <a:ext uri="{FF2B5EF4-FFF2-40B4-BE49-F238E27FC236}">
                <a16:creationId xmlns:a16="http://schemas.microsoft.com/office/drawing/2014/main" id="{4E907087-38A7-47D1-8C77-56BF7211815A}"/>
              </a:ext>
            </a:extLst>
          </p:cNvPr>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616484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Exposing Satan’s Three Tactics</a:t>
            </a:r>
          </a:p>
          <a:p>
            <a:endParaRPr lang="en-US" dirty="0"/>
          </a:p>
          <a:p>
            <a:pPr lvl="1"/>
            <a:r>
              <a:rPr lang="en-US" dirty="0"/>
              <a:t>He creates </a:t>
            </a:r>
            <a:r>
              <a:rPr lang="en-US" u="sng" dirty="0"/>
              <a:t>doubt</a:t>
            </a:r>
            <a:r>
              <a:rPr lang="en-US" dirty="0"/>
              <a:t> (Gen. 3:1). ""Did God really say, 'You must not eat from any tree in the garden'?"" (Gen. 3:1 NIV)</a:t>
            </a:r>
          </a:p>
          <a:p>
            <a:pPr lvl="1"/>
            <a:endParaRPr lang="en-US" dirty="0"/>
          </a:p>
          <a:p>
            <a:pPr lvl="1"/>
            <a:r>
              <a:rPr lang="en-US" dirty="0"/>
              <a:t>He deceives (Gen. 3:4). "You will not certainly die," the serpent said to the woman." (Gen. 3:4 NIV)</a:t>
            </a:r>
          </a:p>
          <a:p>
            <a:pPr lvl="1"/>
            <a:endParaRPr lang="en-US" dirty="0"/>
          </a:p>
          <a:p>
            <a:pPr lvl="1"/>
            <a:r>
              <a:rPr lang="en-US" dirty="0"/>
              <a:t>He exploits normal human </a:t>
            </a:r>
            <a:r>
              <a:rPr lang="en-US" u="sng" dirty="0"/>
              <a:t>desires</a:t>
            </a:r>
            <a:r>
              <a:rPr lang="en-US" dirty="0"/>
              <a:t> (Gen. 3:6). "When the woman saw that the fruit of the tree was good for food and </a:t>
            </a:r>
            <a:r>
              <a:rPr lang="en-US" u="sng" dirty="0"/>
              <a:t>pleasing to the eye</a:t>
            </a:r>
            <a:r>
              <a:rPr lang="en-US" dirty="0"/>
              <a:t>, and also desirable for gaining wisdom, she took some and ate it. She also gave some to her husband, who was with her, and he ate it." (Gen. 3:6 NIV)</a:t>
            </a:r>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pPr/>
              <a:t>59</a:t>
            </a:fld>
            <a:endParaRPr lang="en-US"/>
          </a:p>
        </p:txBody>
      </p:sp>
      <p:sp>
        <p:nvSpPr>
          <p:cNvPr id="6" name="Slide Image Placeholder 5">
            <a:extLst>
              <a:ext uri="{FF2B5EF4-FFF2-40B4-BE49-F238E27FC236}">
                <a16:creationId xmlns:a16="http://schemas.microsoft.com/office/drawing/2014/main" id="{137BE906-E2AC-4466-832A-C80B32B51649}"/>
              </a:ext>
            </a:extLst>
          </p:cNvPr>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3790706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normAutofit/>
          </a:bodyPr>
          <a:lstStyle/>
          <a:p>
            <a:r>
              <a:rPr lang="en-US" dirty="0"/>
              <a:t>CONGRATULATIONS</a:t>
            </a:r>
          </a:p>
          <a:p>
            <a:endParaRPr lang="en-US" dirty="0"/>
          </a:p>
          <a:p>
            <a:r>
              <a:rPr lang="en-US" sz="1100" b="1" i="1" dirty="0" err="1">
                <a:latin typeface="+mj-lt"/>
              </a:rPr>
              <a:t>Maicey</a:t>
            </a:r>
            <a:r>
              <a:rPr lang="en-US" sz="1100" b="1" i="1" dirty="0">
                <a:latin typeface="+mj-lt"/>
              </a:rPr>
              <a:t> Madden &amp; Debra West</a:t>
            </a:r>
            <a:r>
              <a:rPr lang="en-US" sz="1100" i="1" dirty="0">
                <a:latin typeface="+mj-lt"/>
              </a:rPr>
              <a:t>… </a:t>
            </a:r>
            <a:r>
              <a:rPr lang="en-US" sz="1100" dirty="0">
                <a:latin typeface="+mj-lt"/>
              </a:rPr>
              <a:t>You have completed your ABT Certificate requirements!</a:t>
            </a:r>
          </a:p>
          <a:p>
            <a:endParaRPr lang="en-US" dirty="0"/>
          </a:p>
        </p:txBody>
      </p:sp>
      <p:sp>
        <p:nvSpPr>
          <p:cNvPr id="4" name="Header Placeholder 3"/>
          <p:cNvSpPr>
            <a:spLocks noGrp="1"/>
          </p:cNvSpPr>
          <p:nvPr>
            <p:ph type="hdr" sz="quarter" idx="10"/>
          </p:nvPr>
        </p:nvSpPr>
        <p:spPr/>
        <p:txBody>
          <a:bodyPr/>
          <a:lstStyle/>
          <a:p>
            <a:r>
              <a:rPr lang="en-US" dirty="0"/>
              <a:t>Part 1: IS THE BIBLE TRULY GOD'S WORD?</a:t>
            </a:r>
          </a:p>
        </p:txBody>
      </p:sp>
      <p:sp>
        <p:nvSpPr>
          <p:cNvPr id="5" name="Slide Number Placeholder 4"/>
          <p:cNvSpPr>
            <a:spLocks noGrp="1"/>
          </p:cNvSpPr>
          <p:nvPr>
            <p:ph type="sldNum" sz="quarter" idx="11"/>
          </p:nvPr>
        </p:nvSpPr>
        <p:spPr/>
        <p:txBody>
          <a:bodyPr/>
          <a:lstStyle/>
          <a:p>
            <a:r>
              <a:rPr lang="en-US" dirty="0"/>
              <a:t>SLIDE </a:t>
            </a:r>
            <a:fld id="{A991C064-BA99-45EE-AED7-60CCB6C6F6BE}" type="slidenum">
              <a:rPr lang="en-US" smtClean="0"/>
              <a:pPr/>
              <a:t>6</a:t>
            </a:fld>
            <a:endParaRPr lang="en-US" dirty="0"/>
          </a:p>
        </p:txBody>
      </p:sp>
    </p:spTree>
    <p:extLst>
      <p:ext uri="{BB962C8B-B14F-4D97-AF65-F5344CB8AC3E}">
        <p14:creationId xmlns:p14="http://schemas.microsoft.com/office/powerpoint/2010/main" val="154528298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 impacts of sin Exposed</a:t>
            </a:r>
          </a:p>
          <a:p>
            <a:endParaRPr lang="en-US" dirty="0"/>
          </a:p>
          <a:p>
            <a:pPr lvl="1"/>
            <a:r>
              <a:rPr lang="en-US" dirty="0"/>
              <a:t>Sin is </a:t>
            </a:r>
            <a:r>
              <a:rPr lang="en-US" u="sng" dirty="0"/>
              <a:t>rebellion against God </a:t>
            </a:r>
            <a:r>
              <a:rPr lang="en-US" dirty="0"/>
              <a:t>expressed through </a:t>
            </a:r>
            <a:r>
              <a:rPr lang="en-US" u="sng" dirty="0"/>
              <a:t>acts of disobedience</a:t>
            </a:r>
            <a:r>
              <a:rPr lang="en-US" dirty="0"/>
              <a:t>.</a:t>
            </a:r>
          </a:p>
          <a:p>
            <a:pPr lvl="1"/>
            <a:endParaRPr lang="en-US" dirty="0"/>
          </a:p>
          <a:p>
            <a:pPr lvl="1"/>
            <a:r>
              <a:rPr lang="en-US" dirty="0"/>
              <a:t>Sin causes man to </a:t>
            </a:r>
            <a:r>
              <a:rPr lang="en-US" u="sng" dirty="0"/>
              <a:t>“hide” </a:t>
            </a:r>
            <a:r>
              <a:rPr lang="en-US" dirty="0"/>
              <a:t>from God.</a:t>
            </a:r>
          </a:p>
          <a:p>
            <a:pPr lvl="1"/>
            <a:endParaRPr lang="en-US" dirty="0"/>
          </a:p>
          <a:p>
            <a:pPr lvl="1"/>
            <a:r>
              <a:rPr lang="en-US" dirty="0"/>
              <a:t>Sin always has harmful </a:t>
            </a:r>
            <a:r>
              <a:rPr lang="en-US" u="sng" dirty="0"/>
              <a:t>natural consequences</a:t>
            </a:r>
            <a:r>
              <a:rPr lang="en-US" dirty="0"/>
              <a:t>.</a:t>
            </a:r>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pPr/>
              <a:t>60</a:t>
            </a:fld>
            <a:endParaRPr lang="en-US"/>
          </a:p>
        </p:txBody>
      </p:sp>
      <p:sp>
        <p:nvSpPr>
          <p:cNvPr id="7" name="Slide Image Placeholder 6">
            <a:extLst>
              <a:ext uri="{FF2B5EF4-FFF2-40B4-BE49-F238E27FC236}">
                <a16:creationId xmlns:a16="http://schemas.microsoft.com/office/drawing/2014/main" id="{3049806A-796F-4631-AA5D-CC162F62B117}"/>
              </a:ext>
            </a:extLst>
          </p:cNvPr>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22722533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God’s response to Satan: enmity with the human race, and ultimate defeat by the seed of the woman (Gen. 3:14-15).</a:t>
            </a:r>
          </a:p>
          <a:p>
            <a:pPr marL="285750" lvl="1" indent="-171450">
              <a:buFont typeface="Arial" panose="020B0604020202020204" pitchFamily="34" charset="0"/>
              <a:buChar char="•"/>
            </a:pPr>
            <a:r>
              <a:rPr lang="en-US" dirty="0"/>
              <a:t>To Satan he promised immediate retaliation, as represented in the perpetual crawling of the serpent and its ultimate destruction by the seed of the woman.</a:t>
            </a:r>
          </a:p>
          <a:p>
            <a:pPr marL="285750" lvl="1" indent="-171450">
              <a:buFont typeface="Arial" panose="020B0604020202020204" pitchFamily="34" charset="0"/>
              <a:buChar char="•"/>
            </a:pPr>
            <a:endParaRPr lang="en-US" dirty="0"/>
          </a:p>
          <a:p>
            <a:pPr marL="285750" lvl="1" indent="-171450">
              <a:buFont typeface="Arial" panose="020B0604020202020204" pitchFamily="34" charset="0"/>
              <a:buChar char="•"/>
            </a:pPr>
            <a:r>
              <a:rPr lang="en-US" dirty="0"/>
              <a:t>This reference to the seed (singular) of the woman is the first messianic promise in the Old Testament (3:15; cf. Isa. 7:14). </a:t>
            </a:r>
          </a:p>
          <a:p>
            <a:pPr marL="285750" lvl="1" indent="-171450">
              <a:buFont typeface="Arial" panose="020B0604020202020204" pitchFamily="34" charset="0"/>
              <a:buChar char="•"/>
            </a:pPr>
            <a:endParaRPr lang="en-US" dirty="0"/>
          </a:p>
          <a:p>
            <a:pPr marL="285750" lvl="1" indent="-171450">
              <a:buFont typeface="Arial" panose="020B0604020202020204" pitchFamily="34" charset="0"/>
              <a:buChar char="•"/>
            </a:pPr>
            <a:r>
              <a:rPr lang="en-US" dirty="0"/>
              <a:t>This Seed, which can only be Christ, the virgin-born Son of God, would eventually destroy Satan and sin forever. </a:t>
            </a:r>
          </a:p>
          <a:p>
            <a:endParaRPr lang="en-US" dirty="0"/>
          </a:p>
          <a:p>
            <a:pPr marL="0" indent="0"/>
            <a:r>
              <a:rPr lang="en-US" dirty="0"/>
              <a:t>God’s response to the woman: increased pain in childbirth and subservience to husband (Gen. 3:16).</a:t>
            </a:r>
          </a:p>
          <a:p>
            <a:pPr marL="285750" lvl="1" indent="-171450">
              <a:buFont typeface="Arial" panose="020B0604020202020204" pitchFamily="34" charset="0"/>
              <a:buChar char="•"/>
            </a:pPr>
            <a:r>
              <a:rPr lang="en-US" dirty="0"/>
              <a:t>The state of the woman was changed. </a:t>
            </a:r>
          </a:p>
          <a:p>
            <a:pPr marL="285750" lvl="1" indent="-171450">
              <a:buFont typeface="Arial" panose="020B0604020202020204" pitchFamily="34" charset="0"/>
              <a:buChar char="•"/>
            </a:pPr>
            <a:endParaRPr lang="en-US" dirty="0"/>
          </a:p>
          <a:p>
            <a:pPr marL="285750" lvl="1" indent="-171450">
              <a:buFont typeface="Arial" panose="020B0604020202020204" pitchFamily="34" charset="0"/>
              <a:buChar char="•"/>
            </a:pPr>
            <a:r>
              <a:rPr lang="en-US" dirty="0"/>
              <a:t>There would be increased pain in childbirth and subservience to her husband, both of which were to remind her henceforth of her part in tempting her husband (1 Tim. 2:12-15). </a:t>
            </a:r>
          </a:p>
          <a:p>
            <a:pPr marL="285750" lvl="1" indent="-171450">
              <a:buFont typeface="Arial" panose="020B0604020202020204" pitchFamily="34" charset="0"/>
              <a:buChar char="•"/>
            </a:pPr>
            <a:endParaRPr lang="en-US" dirty="0"/>
          </a:p>
          <a:p>
            <a:r>
              <a:rPr lang="en-US" dirty="0"/>
              <a:t>God’s response to the man: must work to survive in a cursed earth, death to all human (Gen. 3:17-19).</a:t>
            </a:r>
          </a:p>
          <a:p>
            <a:endParaRPr lang="en-US" dirty="0"/>
          </a:p>
          <a:p>
            <a:pPr marL="285750" lvl="1" indent="-171450">
              <a:buFont typeface="Arial" panose="020B0604020202020204" pitchFamily="34" charset="0"/>
              <a:buChar char="•"/>
            </a:pPr>
            <a:r>
              <a:rPr lang="en-US" dirty="0"/>
              <a:t>The man was told that the ground would be cursed and that, as he expended his energy and very life in an effort to produce from it the food of life, he would weary himself in agonizing toil even to the point of death, eventually returning as dust to that very soil.</a:t>
            </a:r>
          </a:p>
          <a:p>
            <a:r>
              <a:rPr lang="en-US" dirty="0"/>
              <a:t>.</a:t>
            </a:r>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pPr/>
              <a:t>61</a:t>
            </a:fld>
            <a:endParaRPr lang="en-US"/>
          </a:p>
        </p:txBody>
      </p:sp>
      <p:sp>
        <p:nvSpPr>
          <p:cNvPr id="10" name="Slide Image Placeholder 9">
            <a:extLst>
              <a:ext uri="{FF2B5EF4-FFF2-40B4-BE49-F238E27FC236}">
                <a16:creationId xmlns:a16="http://schemas.microsoft.com/office/drawing/2014/main" id="{8E55316E-23D7-4480-B59C-FD733BC0CA59}"/>
              </a:ext>
            </a:extLst>
          </p:cNvPr>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1618075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God’s response of mercy: provided a temporary covering to Adam and Eve,  and provision for a Savior to save man from the penalty of sin (Gen. 3:15, 21).</a:t>
            </a:r>
          </a:p>
          <a:p>
            <a:endParaRPr lang="en-US" dirty="0"/>
          </a:p>
          <a:p>
            <a:pPr lvl="1"/>
            <a:r>
              <a:rPr lang="en-US" dirty="0"/>
              <a:t>God slew an innocent animal and made from the victim’s garment of skins to cover Adam and Eve who became aware of their nakedness. </a:t>
            </a:r>
          </a:p>
          <a:p>
            <a:pPr lvl="1"/>
            <a:endParaRPr lang="en-US" dirty="0"/>
          </a:p>
          <a:p>
            <a:pPr lvl="1"/>
            <a:r>
              <a:rPr lang="en-US" dirty="0"/>
              <a:t>The fig leaves of their invention were insufficient, for what was actually needed was a spiritual covering (atonement), something that would be accomplished only by faith in shed blood (Heb. 9:22).</a:t>
            </a:r>
          </a:p>
          <a:p>
            <a:pPr lvl="1"/>
            <a:endParaRPr lang="en-US" dirty="0"/>
          </a:p>
          <a:p>
            <a:pPr lvl="1"/>
            <a:r>
              <a:rPr lang="en-US" dirty="0"/>
              <a:t>Genesis 3:15 says, “I will put enmity between you and the woman, and between your offspring and hers; he will crush your head, and you will strike his heel.”</a:t>
            </a:r>
          </a:p>
          <a:p>
            <a:pPr lvl="1"/>
            <a:endParaRPr lang="en-US" dirty="0"/>
          </a:p>
          <a:p>
            <a:pPr lvl="1"/>
            <a:r>
              <a:rPr lang="en-US" dirty="0"/>
              <a:t> This is known as the protoevangelium—the first gospel. </a:t>
            </a:r>
          </a:p>
          <a:p>
            <a:pPr lvl="1"/>
            <a:endParaRPr lang="en-US" dirty="0"/>
          </a:p>
          <a:p>
            <a:pPr lvl="1"/>
            <a:r>
              <a:rPr lang="en-US" dirty="0"/>
              <a:t>The verse introduces </a:t>
            </a:r>
            <a:r>
              <a:rPr lang="en-US" u="sng" dirty="0"/>
              <a:t>two elements </a:t>
            </a:r>
            <a:r>
              <a:rPr lang="en-US" dirty="0"/>
              <a:t>previously unknown in the Garden of Eden, elements that are the basis of Christianity</a:t>
            </a:r>
          </a:p>
          <a:p>
            <a:pPr lvl="2"/>
            <a:r>
              <a:rPr lang="en-US" dirty="0"/>
              <a:t>the curse on mankind because of Adam’s sin </a:t>
            </a:r>
          </a:p>
          <a:p>
            <a:pPr marL="285750" lvl="2" indent="0">
              <a:buNone/>
            </a:pPr>
            <a:r>
              <a:rPr lang="en-US" dirty="0"/>
              <a:t>and God’s provision for a Savior from sin who would take the curse upon Himself</a:t>
            </a:r>
          </a:p>
        </p:txBody>
      </p:sp>
      <p:sp>
        <p:nvSpPr>
          <p:cNvPr id="4" name="Slide Number Placeholder 3"/>
          <p:cNvSpPr>
            <a:spLocks noGrp="1"/>
          </p:cNvSpPr>
          <p:nvPr>
            <p:ph type="sldNum" sz="quarter" idx="5"/>
          </p:nvPr>
        </p:nvSpPr>
        <p:spPr/>
        <p:txBody>
          <a:bodyPr/>
          <a:lstStyle/>
          <a:p>
            <a:fld id="{FF643747-4F18-4CEE-B9DD-781E2F2EBDA0}" type="slidenum">
              <a:rPr lang="en-US" smtClean="0"/>
              <a:pPr/>
              <a:t>62</a:t>
            </a:fld>
            <a:endParaRPr lang="en-US"/>
          </a:p>
        </p:txBody>
      </p:sp>
      <p:sp>
        <p:nvSpPr>
          <p:cNvPr id="7" name="Slide Image Placeholder 6">
            <a:extLst>
              <a:ext uri="{FF2B5EF4-FFF2-40B4-BE49-F238E27FC236}">
                <a16:creationId xmlns:a16="http://schemas.microsoft.com/office/drawing/2014/main" id="{F88FD92B-3DFB-48FE-B135-AB323EAA4A01}"/>
              </a:ext>
            </a:extLst>
          </p:cNvPr>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26935912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643747-4F18-4CEE-B9DD-781E2F2EBDA0}" type="slidenum">
              <a:rPr lang="en-US" smtClean="0"/>
              <a:t>63</a:t>
            </a:fld>
            <a:endParaRPr lang="en-US"/>
          </a:p>
        </p:txBody>
      </p:sp>
    </p:spTree>
    <p:extLst>
      <p:ext uri="{BB962C8B-B14F-4D97-AF65-F5344CB8AC3E}">
        <p14:creationId xmlns:p14="http://schemas.microsoft.com/office/powerpoint/2010/main" val="10691085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r>
              <a:rPr lang="en-US" dirty="0"/>
              <a:t>SUMMARY</a:t>
            </a:r>
          </a:p>
          <a:p>
            <a:pPr lvl="1">
              <a:spcAft>
                <a:spcPts val="2400"/>
              </a:spcAft>
            </a:pPr>
            <a:r>
              <a:rPr lang="en-US" dirty="0"/>
              <a:t>God created the universe to display his glory and goodness.</a:t>
            </a:r>
          </a:p>
          <a:p>
            <a:pPr lvl="1">
              <a:spcAft>
                <a:spcPts val="2400"/>
              </a:spcAft>
            </a:pPr>
            <a:r>
              <a:rPr lang="en-US" dirty="0"/>
              <a:t>Man was created to be God’s representative on earth and obey him.</a:t>
            </a:r>
          </a:p>
          <a:p>
            <a:pPr lvl="1">
              <a:spcAft>
                <a:spcPts val="2400"/>
              </a:spcAft>
            </a:pPr>
            <a:r>
              <a:rPr lang="en-US" dirty="0"/>
              <a:t>Man willfully disobeyed God resulting in sin, separation, and death.</a:t>
            </a:r>
          </a:p>
          <a:p>
            <a:pPr lvl="1">
              <a:spcAft>
                <a:spcPts val="2400"/>
              </a:spcAft>
            </a:pPr>
            <a:r>
              <a:rPr lang="en-US" dirty="0"/>
              <a:t>God will provide a savior for man.</a:t>
            </a:r>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t>64</a:t>
            </a:fld>
            <a:endParaRPr lang="en-US"/>
          </a:p>
        </p:txBody>
      </p:sp>
    </p:spTree>
    <p:extLst>
      <p:ext uri="{BB962C8B-B14F-4D97-AF65-F5344CB8AC3E}">
        <p14:creationId xmlns:p14="http://schemas.microsoft.com/office/powerpoint/2010/main" val="25469430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r>
              <a:rPr lang="en-US" dirty="0"/>
              <a:t>THE FLOOD—WAS GOD TOO CRUEL?</a:t>
            </a:r>
          </a:p>
          <a:p>
            <a:endParaRPr lang="en-US" dirty="0"/>
          </a:p>
          <a:p>
            <a:pPr lvl="1"/>
            <a:r>
              <a:rPr lang="en-US" dirty="0"/>
              <a:t>Many unbelievers and atheists have made the accusation that they could never believe in the God of the </a:t>
            </a:r>
            <a:r>
              <a:rPr lang="en-US" dirty="0" err="1"/>
              <a:t>Ot</a:t>
            </a:r>
            <a:r>
              <a:rPr lang="en-US" dirty="0"/>
              <a:t> because he was too cruel?</a:t>
            </a:r>
          </a:p>
          <a:p>
            <a:pPr lvl="1"/>
            <a:endParaRPr lang="en-US" dirty="0"/>
          </a:p>
          <a:p>
            <a:pPr lvl="1"/>
            <a:r>
              <a:rPr lang="en-US" dirty="0"/>
              <a:t>Are they correct? Let’s see</a:t>
            </a:r>
          </a:p>
        </p:txBody>
      </p:sp>
      <p:sp>
        <p:nvSpPr>
          <p:cNvPr id="4" name="Slide Number Placeholder 3"/>
          <p:cNvSpPr>
            <a:spLocks noGrp="1"/>
          </p:cNvSpPr>
          <p:nvPr>
            <p:ph type="sldNum" sz="quarter" idx="5"/>
          </p:nvPr>
        </p:nvSpPr>
        <p:spPr/>
        <p:txBody>
          <a:bodyPr/>
          <a:lstStyle/>
          <a:p>
            <a:fld id="{FF643747-4F18-4CEE-B9DD-781E2F2EBDA0}" type="slidenum">
              <a:rPr lang="en-US" smtClean="0"/>
              <a:t>65</a:t>
            </a:fld>
            <a:endParaRPr lang="en-US"/>
          </a:p>
        </p:txBody>
      </p:sp>
    </p:spTree>
    <p:extLst>
      <p:ext uri="{BB962C8B-B14F-4D97-AF65-F5344CB8AC3E}">
        <p14:creationId xmlns:p14="http://schemas.microsoft.com/office/powerpoint/2010/main" val="172545217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r>
              <a:rPr lang="en-US" dirty="0"/>
              <a:t>Read your notes</a:t>
            </a:r>
          </a:p>
        </p:txBody>
      </p:sp>
      <p:sp>
        <p:nvSpPr>
          <p:cNvPr id="4" name="Slide Number Placeholder 3"/>
          <p:cNvSpPr>
            <a:spLocks noGrp="1"/>
          </p:cNvSpPr>
          <p:nvPr>
            <p:ph type="sldNum" sz="quarter" idx="5"/>
          </p:nvPr>
        </p:nvSpPr>
        <p:spPr/>
        <p:txBody>
          <a:bodyPr/>
          <a:lstStyle/>
          <a:p>
            <a:fld id="{FF643747-4F18-4CEE-B9DD-781E2F2EBDA0}" type="slidenum">
              <a:rPr lang="en-US" smtClean="0"/>
              <a:t>66</a:t>
            </a:fld>
            <a:endParaRPr lang="en-US"/>
          </a:p>
        </p:txBody>
      </p:sp>
    </p:spTree>
    <p:extLst>
      <p:ext uri="{BB962C8B-B14F-4D97-AF65-F5344CB8AC3E}">
        <p14:creationId xmlns:p14="http://schemas.microsoft.com/office/powerpoint/2010/main" val="8555592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62000" y="2667000"/>
            <a:ext cx="5486400" cy="5208680"/>
          </a:xfrm>
        </p:spPr>
        <p:txBody>
          <a:bodyPr/>
          <a:lstStyle/>
          <a:p>
            <a:r>
              <a:rPr lang="en-US" dirty="0"/>
              <a:t>Who are the “sons of God” and the “Nephilim”?</a:t>
            </a:r>
          </a:p>
          <a:p>
            <a:pPr lvl="1"/>
            <a:r>
              <a:rPr lang="en-US" dirty="0"/>
              <a:t>Genesis 6:1-4 is one of the most difficult passages in the Bible to interpret. Who are the “sons of God” and the “Nephilim”?</a:t>
            </a:r>
          </a:p>
          <a:p>
            <a:pPr lvl="1"/>
            <a:endParaRPr lang="en-US" dirty="0"/>
          </a:p>
          <a:p>
            <a:r>
              <a:rPr lang="en-US" dirty="0"/>
              <a:t>There are three views held on this passage. </a:t>
            </a:r>
          </a:p>
          <a:p>
            <a:pPr lvl="1"/>
            <a:r>
              <a:rPr lang="en-US" dirty="0"/>
              <a:t>First, is the “Sinful Sethite” view where the godly line of Seth deviated from God’s plan and married the ungodly female offspring of Cain. </a:t>
            </a:r>
          </a:p>
          <a:p>
            <a:pPr lvl="1"/>
            <a:endParaRPr lang="en-US" dirty="0"/>
          </a:p>
          <a:p>
            <a:pPr lvl="1"/>
            <a:r>
              <a:rPr lang="en-US" dirty="0"/>
              <a:t>Second, is the “demon-possessed men” view which holds that demons took up residence in men, who were then prompted to live ungodly, licentious lives with women of the world. </a:t>
            </a:r>
          </a:p>
          <a:p>
            <a:pPr lvl="1"/>
            <a:endParaRPr lang="en-US" dirty="0"/>
          </a:p>
          <a:p>
            <a:pPr lvl="1"/>
            <a:r>
              <a:rPr lang="en-US" dirty="0"/>
              <a:t>Third, is view that the phrase “sons of God” was an ancient phrase used to describe rulers and their male offspring who were represented as having a direct connection with deity and who ravaged and abused women of the day, which severely distorted God’s holy design for marriage, even resulting in rampant polygamy. </a:t>
            </a:r>
          </a:p>
          <a:p>
            <a:pPr lvl="1"/>
            <a:endParaRPr lang="en-US" dirty="0"/>
          </a:p>
          <a:p>
            <a:r>
              <a:rPr lang="en-US" dirty="0"/>
              <a:t>It is best not to make too much of any possible doctrinal or practical implications from this passage as each of these three views have strengths and weaknesses.</a:t>
            </a:r>
          </a:p>
          <a:p>
            <a:endParaRPr lang="en-US" dirty="0"/>
          </a:p>
          <a:p>
            <a:pPr lvl="1"/>
            <a:r>
              <a:rPr lang="en-US" u="none" dirty="0">
                <a:effectLst/>
                <a:latin typeface="Arial" panose="020B0604020202020204" pitchFamily="34" charset="0"/>
              </a:rPr>
              <a:t>The offspring of heavenly beings (“sons of God”; cf. Job 1:6; 2:1; Ps. 29:1; 82:6) who had sexual relations with human women (“daughters of men”; Gen. 6:1-4). Since the boundary between the divine realm and the earthly was not supposed to be crossed in this way, this was the final abomination that led to God’s decision to destroy the Nephilim and all people in the Flood (Gen. 6:3, 5-7).</a:t>
            </a:r>
          </a:p>
          <a:p>
            <a:pPr lvl="1"/>
            <a:r>
              <a:rPr lang="en-US" u="none" dirty="0">
                <a:effectLst/>
                <a:latin typeface="Arial" panose="020B0604020202020204" pitchFamily="34" charset="0"/>
              </a:rPr>
              <a:t>Prior to the conquest of Canaan Israelite spies reported that there was a gigantic race of people, Nephilim, living in the land of Canaan (Num. 13:33). These people seem to be survivors of the Flood (cf. Gen. 6:4), but there is no explanation of how they survived the disaster. Perhaps there were two conflicting traditions, one in which the Nephilim perished in the Flood and another in which they survived and settled in Canaan. Alternatively, it may be that the giants in the Promised Land came to be called Nephilim by analogy with the earlier race of mighty heroes.</a:t>
            </a:r>
          </a:p>
          <a:p>
            <a:endParaRPr lang="en-US" dirty="0"/>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pPr/>
              <a:t>67</a:t>
            </a:fld>
            <a:endParaRPr lang="en-US"/>
          </a:p>
        </p:txBody>
      </p:sp>
      <p:sp>
        <p:nvSpPr>
          <p:cNvPr id="7" name="Slide Image Placeholder 6">
            <a:extLst>
              <a:ext uri="{FF2B5EF4-FFF2-40B4-BE49-F238E27FC236}">
                <a16:creationId xmlns:a16="http://schemas.microsoft.com/office/drawing/2014/main" id="{13734BDC-F696-47EA-A00D-D8B8BEE34235}"/>
              </a:ext>
            </a:extLst>
          </p:cNvPr>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183834802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Noah was the 10th of the pre-flood (antediluvian) Patriarchs. </a:t>
            </a:r>
          </a:p>
          <a:p>
            <a:endParaRPr lang="en-US" dirty="0"/>
          </a:p>
          <a:p>
            <a:pPr lvl="1"/>
            <a:r>
              <a:rPr lang="en-US" dirty="0"/>
              <a:t>Noah’s father, Lamech, was about 56 years old when Adam died</a:t>
            </a:r>
          </a:p>
          <a:p>
            <a:pPr lvl="1"/>
            <a:endParaRPr lang="en-US" dirty="0"/>
          </a:p>
          <a:p>
            <a:pPr lvl="1"/>
            <a:r>
              <a:rPr lang="en-US" dirty="0"/>
              <a:t>Adam probably knew everyone in this lineage but Noah in his lifetime</a:t>
            </a:r>
          </a:p>
          <a:p>
            <a:pPr lvl="1"/>
            <a:endParaRPr lang="en-US" dirty="0"/>
          </a:p>
          <a:p>
            <a:pPr lvl="1"/>
            <a:r>
              <a:rPr lang="en-US" dirty="0"/>
              <a:t>Note: The number to the left of the bars is the number of years this person was born after Adam.</a:t>
            </a:r>
          </a:p>
          <a:p>
            <a:pPr lvl="1"/>
            <a:endParaRPr lang="en-US" dirty="0"/>
          </a:p>
          <a:p>
            <a:pPr lvl="1"/>
            <a:r>
              <a:rPr lang="en-US" dirty="0"/>
              <a:t>People in Noah’s day knew about God and sin. They were not that far removed from Adam</a:t>
            </a:r>
          </a:p>
          <a:p>
            <a:endParaRPr lang="en-US" dirty="0"/>
          </a:p>
          <a:p>
            <a:endParaRPr lang="en-US" dirty="0"/>
          </a:p>
          <a:p>
            <a:endParaRPr lang="en-US" dirty="0"/>
          </a:p>
          <a:p>
            <a:r>
              <a:rPr lang="en-US" dirty="0"/>
              <a:t>Source: http://www.hopefromthebible.com/genealogy-from-adam-to-noah</a:t>
            </a:r>
          </a:p>
        </p:txBody>
      </p:sp>
      <p:sp>
        <p:nvSpPr>
          <p:cNvPr id="4" name="Header Placeholder 3"/>
          <p:cNvSpPr>
            <a:spLocks noGrp="1"/>
          </p:cNvSpPr>
          <p:nvPr>
            <p:ph type="hdr" sz="quarter" idx="10"/>
          </p:nvPr>
        </p:nvSpPr>
        <p:spPr/>
        <p:txBody>
          <a:bodyPr/>
          <a:lstStyle/>
          <a:p>
            <a:r>
              <a:rPr lang="en-US"/>
              <a:t>Discovering the Heart of the OT</a:t>
            </a:r>
          </a:p>
        </p:txBody>
      </p:sp>
      <p:sp>
        <p:nvSpPr>
          <p:cNvPr id="7" name="Slide Image Placeholder 6">
            <a:extLst>
              <a:ext uri="{FF2B5EF4-FFF2-40B4-BE49-F238E27FC236}">
                <a16:creationId xmlns:a16="http://schemas.microsoft.com/office/drawing/2014/main" id="{B22F63E2-4367-46FA-8A0F-9AE07785B5DC}"/>
              </a:ext>
            </a:extLst>
          </p:cNvPr>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422283398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7688" y="608013"/>
            <a:ext cx="3362325" cy="1890712"/>
          </a:xfrm>
        </p:spPr>
      </p:sp>
      <p:sp>
        <p:nvSpPr>
          <p:cNvPr id="3" name="Notes Placeholder 2"/>
          <p:cNvSpPr>
            <a:spLocks noGrp="1"/>
          </p:cNvSpPr>
          <p:nvPr>
            <p:ph type="body" idx="1"/>
          </p:nvPr>
        </p:nvSpPr>
        <p:spPr/>
        <p:txBody>
          <a:bodyPr>
            <a:normAutofit fontScale="77500" lnSpcReduction="20000"/>
          </a:bodyPr>
          <a:lstStyle/>
          <a:p>
            <a:r>
              <a:rPr lang="en-US" dirty="0"/>
              <a:t>0-Animals enter ark</a:t>
            </a:r>
          </a:p>
          <a:p>
            <a:endParaRPr lang="en-US" dirty="0"/>
          </a:p>
          <a:p>
            <a:r>
              <a:rPr lang="en-US" dirty="0"/>
              <a:t>After 7 days-Noah and family enter ark, rains begin</a:t>
            </a:r>
          </a:p>
          <a:p>
            <a:pPr lvl="1"/>
            <a:r>
              <a:rPr lang="en-US" dirty="0"/>
              <a:t>“God shut him in “(Genesis 7:16 )</a:t>
            </a:r>
          </a:p>
          <a:p>
            <a:pPr lvl="1"/>
            <a:r>
              <a:rPr lang="en-US" dirty="0"/>
              <a:t>Hebrew “</a:t>
            </a:r>
            <a:r>
              <a:rPr lang="en-US" i="1" dirty="0"/>
              <a:t>covered him round about</a:t>
            </a:r>
            <a:r>
              <a:rPr lang="en-US" dirty="0"/>
              <a:t>” </a:t>
            </a:r>
            <a:r>
              <a:rPr lang="en-US" dirty="0">
                <a:sym typeface="Wingdings" panose="05000000000000000000" pitchFamily="2" charset="2"/>
              </a:rPr>
              <a:t> protection from the guilt of what was about to happen to mankind.</a:t>
            </a:r>
            <a:endParaRPr lang="en-US" dirty="0"/>
          </a:p>
          <a:p>
            <a:pPr lvl="1"/>
            <a:r>
              <a:rPr lang="en-US" dirty="0"/>
              <a:t>Noah had become a special object of God’s divine care and protection </a:t>
            </a:r>
          </a:p>
          <a:p>
            <a:endParaRPr lang="en-US" dirty="0"/>
          </a:p>
          <a:p>
            <a:r>
              <a:rPr lang="en-US" dirty="0"/>
              <a:t>40 days of rain</a:t>
            </a:r>
          </a:p>
          <a:p>
            <a:endParaRPr lang="en-US" dirty="0"/>
          </a:p>
          <a:p>
            <a:r>
              <a:rPr lang="en-US" dirty="0"/>
              <a:t>Waters</a:t>
            </a:r>
            <a:r>
              <a:rPr lang="en-US" baseline="0" dirty="0"/>
              <a:t> recede for </a:t>
            </a:r>
            <a:r>
              <a:rPr lang="en-US" dirty="0"/>
              <a:t>150 days-ark lands on Mt. Ararat</a:t>
            </a:r>
          </a:p>
          <a:p>
            <a:endParaRPr lang="en-US" dirty="0"/>
          </a:p>
          <a:p>
            <a:r>
              <a:rPr lang="en-US" dirty="0"/>
              <a:t>After 75 days tops of mountains visible</a:t>
            </a:r>
          </a:p>
          <a:p>
            <a:endParaRPr lang="en-US" dirty="0"/>
          </a:p>
          <a:p>
            <a:r>
              <a:rPr lang="en-US" dirty="0"/>
              <a:t>After 40 days dove and raven released</a:t>
            </a:r>
          </a:p>
          <a:p>
            <a:endParaRPr lang="en-US" dirty="0"/>
          </a:p>
          <a:p>
            <a:r>
              <a:rPr lang="en-US" dirty="0"/>
              <a:t>7 days later only the dove returns with olive leaf</a:t>
            </a:r>
          </a:p>
          <a:p>
            <a:endParaRPr lang="en-US" dirty="0"/>
          </a:p>
          <a:p>
            <a:r>
              <a:rPr lang="en-US" dirty="0"/>
              <a:t>7 days later dove released, does not return</a:t>
            </a:r>
          </a:p>
          <a:p>
            <a:endParaRPr lang="en-US" dirty="0"/>
          </a:p>
          <a:p>
            <a:r>
              <a:rPr lang="en-US" dirty="0"/>
              <a:t>46 days later, Noah, family (and animals) leave ark</a:t>
            </a:r>
          </a:p>
          <a:p>
            <a:endParaRPr lang="en-US" dirty="0"/>
          </a:p>
          <a:p>
            <a:endParaRPr lang="en-US" dirty="0"/>
          </a:p>
          <a:p>
            <a:r>
              <a:rPr lang="en-US" dirty="0"/>
              <a:t>TOTAL TIME in Ark, over 1 year (365 solar days)</a:t>
            </a:r>
          </a:p>
          <a:p>
            <a:r>
              <a:rPr lang="en-US" dirty="0"/>
              <a:t>Note: The Jewish calendar has 354 days (moon month)/year vs. 365 solar days</a:t>
            </a:r>
          </a:p>
          <a:p>
            <a:endParaRPr lang="en-US" dirty="0"/>
          </a:p>
          <a:p>
            <a:endParaRPr lang="en-US" dirty="0"/>
          </a:p>
          <a:p>
            <a:endParaRPr lang="en-US" dirty="0"/>
          </a:p>
          <a:p>
            <a:r>
              <a:rPr lang="en-US" dirty="0"/>
              <a:t>(Jamieson, Fausset, and Brown, p. 22)</a:t>
            </a:r>
          </a:p>
          <a:p>
            <a:endParaRPr lang="en-US" dirty="0"/>
          </a:p>
        </p:txBody>
      </p:sp>
      <p:sp>
        <p:nvSpPr>
          <p:cNvPr id="4" name="Slide Number Placeholder 3"/>
          <p:cNvSpPr>
            <a:spLocks noGrp="1"/>
          </p:cNvSpPr>
          <p:nvPr>
            <p:ph type="sldNum" sz="quarter" idx="10"/>
          </p:nvPr>
        </p:nvSpPr>
        <p:spPr/>
        <p:txBody>
          <a:bodyPr/>
          <a:lstStyle/>
          <a:p>
            <a:fld id="{8E1E2D8D-2E7B-4A5A-A792-D2AF154FE9FD}" type="slidenum">
              <a:rPr lang="en-US" smtClean="0"/>
              <a:pPr/>
              <a:t>69</a:t>
            </a:fld>
            <a:endParaRPr lang="en-US"/>
          </a:p>
        </p:txBody>
      </p:sp>
      <p:sp>
        <p:nvSpPr>
          <p:cNvPr id="5" name="Header Placeholder 4"/>
          <p:cNvSpPr>
            <a:spLocks noGrp="1"/>
          </p:cNvSpPr>
          <p:nvPr>
            <p:ph type="hdr" sz="quarter" idx="11"/>
          </p:nvPr>
        </p:nvSpPr>
        <p:spPr/>
        <p:txBody>
          <a:bodyPr/>
          <a:lstStyle/>
          <a:p>
            <a:r>
              <a:rPr lang="en-US"/>
              <a:t>Part 3: Post Flood Period</a:t>
            </a:r>
          </a:p>
        </p:txBody>
      </p:sp>
    </p:spTree>
    <p:extLst>
      <p:ext uri="{BB962C8B-B14F-4D97-AF65-F5344CB8AC3E}">
        <p14:creationId xmlns:p14="http://schemas.microsoft.com/office/powerpoint/2010/main" val="548158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a:t>Part 1: IS THE BIBLE TRULY GOD'S WORD?</a:t>
            </a:r>
          </a:p>
        </p:txBody>
      </p:sp>
      <p:sp>
        <p:nvSpPr>
          <p:cNvPr id="5" name="Slide Number Placeholder 4"/>
          <p:cNvSpPr>
            <a:spLocks noGrp="1"/>
          </p:cNvSpPr>
          <p:nvPr>
            <p:ph type="sldNum" sz="quarter" idx="11"/>
          </p:nvPr>
        </p:nvSpPr>
        <p:spPr/>
        <p:txBody>
          <a:bodyPr/>
          <a:lstStyle/>
          <a:p>
            <a:r>
              <a:rPr lang="en-US" dirty="0"/>
              <a:t>SLIDE </a:t>
            </a:r>
            <a:fld id="{A991C064-BA99-45EE-AED7-60CCB6C6F6BE}" type="slidenum">
              <a:rPr lang="en-US" smtClean="0"/>
              <a:pPr/>
              <a:t>7</a:t>
            </a:fld>
            <a:endParaRPr lang="en-US" dirty="0"/>
          </a:p>
        </p:txBody>
      </p:sp>
    </p:spTree>
    <p:extLst>
      <p:ext uri="{BB962C8B-B14F-4D97-AF65-F5344CB8AC3E}">
        <p14:creationId xmlns:p14="http://schemas.microsoft.com/office/powerpoint/2010/main" val="4056540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p:txBody>
          <a:bodyPr/>
          <a:lstStyle/>
          <a:p>
            <a:fld id="{219C9F61-9B22-4879-87CC-2E67FDC14317}" type="slidenum">
              <a:rPr lang="en-US" smtClean="0"/>
              <a:pPr/>
              <a:t>70</a:t>
            </a:fld>
            <a:endParaRPr lang="en-US"/>
          </a:p>
        </p:txBody>
      </p:sp>
      <p:sp>
        <p:nvSpPr>
          <p:cNvPr id="47108" name="Rectangle 3"/>
          <p:cNvSpPr>
            <a:spLocks noGrp="1" noChangeArrowheads="1"/>
          </p:cNvSpPr>
          <p:nvPr>
            <p:ph type="body" idx="1"/>
          </p:nvPr>
        </p:nvSpPr>
        <p:spPr/>
        <p:txBody>
          <a:bodyPr/>
          <a:lstStyle/>
          <a:p>
            <a:pPr marL="0" indent="0">
              <a:buNone/>
            </a:pPr>
            <a:r>
              <a:rPr lang="en-US" dirty="0"/>
              <a:t>THE ARK </a:t>
            </a:r>
            <a:r>
              <a:rPr lang="en-US" dirty="0">
                <a:sym typeface="Wingdings" panose="05000000000000000000" pitchFamily="2" charset="2"/>
              </a:rPr>
              <a:t> </a:t>
            </a:r>
            <a:r>
              <a:rPr lang="en-US" dirty="0"/>
              <a:t>READ GENESIS 6:14—7:3</a:t>
            </a:r>
          </a:p>
          <a:p>
            <a:pPr lvl="1"/>
            <a:r>
              <a:rPr lang="en-US" dirty="0"/>
              <a:t>450 ft. long x 75 feet wide x 45 ft. high</a:t>
            </a:r>
          </a:p>
          <a:p>
            <a:pPr lvl="1"/>
            <a:endParaRPr lang="en-US" dirty="0"/>
          </a:p>
          <a:p>
            <a:pPr lvl="1"/>
            <a:r>
              <a:rPr lang="en-US" dirty="0"/>
              <a:t>Gopher (KJV) or cypress (NIV) wood-strong &amp; flexible</a:t>
            </a:r>
          </a:p>
          <a:p>
            <a:pPr lvl="1"/>
            <a:endParaRPr lang="en-US" dirty="0"/>
          </a:p>
          <a:p>
            <a:pPr lvl="1"/>
            <a:r>
              <a:rPr lang="en-US" dirty="0"/>
              <a:t>Divided into rooms – three decks</a:t>
            </a:r>
          </a:p>
          <a:p>
            <a:pPr lvl="1"/>
            <a:endParaRPr lang="en-US" dirty="0"/>
          </a:p>
          <a:p>
            <a:pPr lvl="1"/>
            <a:r>
              <a:rPr lang="en-US" dirty="0"/>
              <a:t>18-inch opening at top</a:t>
            </a:r>
          </a:p>
          <a:p>
            <a:pPr lvl="1"/>
            <a:endParaRPr lang="en-US" dirty="0"/>
          </a:p>
          <a:p>
            <a:pPr lvl="1"/>
            <a:r>
              <a:rPr lang="en-US" dirty="0"/>
              <a:t>No rudder or viewing windows </a:t>
            </a:r>
          </a:p>
          <a:p>
            <a:pPr lvl="1"/>
            <a:endParaRPr lang="en-US" dirty="0"/>
          </a:p>
          <a:p>
            <a:pPr lvl="1"/>
            <a:r>
              <a:rPr lang="en-US" dirty="0"/>
              <a:t>Equivalent to:  50 homes or 20 basketball courts or 569 railroad boxcars</a:t>
            </a:r>
          </a:p>
          <a:p>
            <a:endParaRPr lang="en-US" dirty="0"/>
          </a:p>
          <a:p>
            <a:endParaRPr lang="en-US" dirty="0"/>
          </a:p>
          <a:p>
            <a:pPr marL="0" indent="0">
              <a:buNone/>
            </a:pPr>
            <a:r>
              <a:rPr lang="en-US" b="0" dirty="0">
                <a:solidFill>
                  <a:schemeClr val="bg2">
                    <a:lumMod val="25000"/>
                  </a:schemeClr>
                </a:solidFill>
              </a:rPr>
              <a:t>For pictures of a working replica go to: </a:t>
            </a:r>
            <a:r>
              <a:rPr lang="en-US" b="0" dirty="0">
                <a:solidFill>
                  <a:schemeClr val="bg2">
                    <a:lumMod val="25000"/>
                  </a:schemeClr>
                </a:solidFill>
                <a:hlinkClick r:id="rId3"/>
              </a:rPr>
              <a:t>http://www.pbase.com/paulthedane/noahs_ark</a:t>
            </a:r>
            <a:endParaRPr lang="en-US" b="0" dirty="0">
              <a:solidFill>
                <a:schemeClr val="bg2">
                  <a:lumMod val="25000"/>
                </a:schemeClr>
              </a:solidFill>
            </a:endParaRPr>
          </a:p>
          <a:p>
            <a:pPr marL="0" indent="0">
              <a:buNone/>
            </a:pPr>
            <a:endParaRPr lang="en-US" b="0" dirty="0">
              <a:solidFill>
                <a:schemeClr val="bg2">
                  <a:lumMod val="25000"/>
                </a:schemeClr>
              </a:solidFill>
            </a:endParaRPr>
          </a:p>
          <a:p>
            <a:pPr marL="0" indent="0">
              <a:buNone/>
            </a:pPr>
            <a:r>
              <a:rPr lang="en-US" b="0" dirty="0">
                <a:solidFill>
                  <a:schemeClr val="bg2">
                    <a:lumMod val="25000"/>
                  </a:schemeClr>
                </a:solidFill>
              </a:rPr>
              <a:t>How long did it take Noah to build the ark?</a:t>
            </a:r>
          </a:p>
          <a:p>
            <a:pPr lvl="1" indent="0">
              <a:buNone/>
            </a:pPr>
            <a:r>
              <a:rPr lang="en-US" b="0" dirty="0">
                <a:solidFill>
                  <a:schemeClr val="bg2">
                    <a:lumMod val="25000"/>
                  </a:schemeClr>
                </a:solidFill>
              </a:rPr>
              <a:t>See https://answersingenesis.org/bible-timeline/how-long-did-it-take-for-noah-to-build-the-ark/</a:t>
            </a:r>
          </a:p>
          <a:p>
            <a:endParaRPr lang="en-US" dirty="0"/>
          </a:p>
        </p:txBody>
      </p:sp>
      <p:sp>
        <p:nvSpPr>
          <p:cNvPr id="5" name="Header Placeholder 4"/>
          <p:cNvSpPr>
            <a:spLocks noGrp="1"/>
          </p:cNvSpPr>
          <p:nvPr>
            <p:ph type="hdr" sz="quarter" idx="10"/>
          </p:nvPr>
        </p:nvSpPr>
        <p:spPr/>
        <p:txBody>
          <a:bodyPr/>
          <a:lstStyle/>
          <a:p>
            <a:r>
              <a:rPr lang="en-US"/>
              <a:t>Part 3: Post Flood Period</a:t>
            </a:r>
          </a:p>
        </p:txBody>
      </p:sp>
      <p:sp>
        <p:nvSpPr>
          <p:cNvPr id="6" name="Slide Image Placeholder 5"/>
          <p:cNvSpPr>
            <a:spLocks noGrp="1" noRot="1" noChangeAspect="1"/>
          </p:cNvSpPr>
          <p:nvPr>
            <p:ph type="sldImg"/>
          </p:nvPr>
        </p:nvSpPr>
        <p:spPr>
          <a:xfrm>
            <a:off x="1817688" y="608013"/>
            <a:ext cx="3362325" cy="1890712"/>
          </a:xfrm>
        </p:spPr>
      </p:sp>
    </p:spTree>
    <p:extLst>
      <p:ext uri="{BB962C8B-B14F-4D97-AF65-F5344CB8AC3E}">
        <p14:creationId xmlns:p14="http://schemas.microsoft.com/office/powerpoint/2010/main" val="275378948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7688" y="608013"/>
            <a:ext cx="3362325" cy="1890712"/>
          </a:xfrm>
        </p:spPr>
      </p:sp>
      <p:sp>
        <p:nvSpPr>
          <p:cNvPr id="3" name="Notes Placeholder 2"/>
          <p:cNvSpPr>
            <a:spLocks noGrp="1"/>
          </p:cNvSpPr>
          <p:nvPr>
            <p:ph type="body" idx="1"/>
          </p:nvPr>
        </p:nvSpPr>
        <p:spPr/>
        <p:txBody>
          <a:bodyPr/>
          <a:lstStyle/>
          <a:p>
            <a:r>
              <a:rPr lang="en-US" dirty="0"/>
              <a:t>Probably not this kind of gopher wood (Evan Almighty)</a:t>
            </a:r>
          </a:p>
          <a:p>
            <a:r>
              <a:rPr lang="en-US" dirty="0"/>
              <a:t>Evan Baxter (Steve Carell)</a:t>
            </a:r>
          </a:p>
          <a:p>
            <a:endParaRPr lang="en-US" dirty="0"/>
          </a:p>
        </p:txBody>
      </p:sp>
      <p:sp>
        <p:nvSpPr>
          <p:cNvPr id="4" name="Slide Number Placeholder 3"/>
          <p:cNvSpPr>
            <a:spLocks noGrp="1"/>
          </p:cNvSpPr>
          <p:nvPr>
            <p:ph type="sldNum" sz="quarter" idx="10"/>
          </p:nvPr>
        </p:nvSpPr>
        <p:spPr/>
        <p:txBody>
          <a:bodyPr/>
          <a:lstStyle/>
          <a:p>
            <a:fld id="{FF643747-4F18-4CEE-B9DD-781E2F2EBDA0}" type="slidenum">
              <a:rPr lang="en-US" smtClean="0"/>
              <a:t>71</a:t>
            </a:fld>
            <a:endParaRPr lang="en-US"/>
          </a:p>
        </p:txBody>
      </p:sp>
    </p:spTree>
    <p:extLst>
      <p:ext uri="{BB962C8B-B14F-4D97-AF65-F5344CB8AC3E}">
        <p14:creationId xmlns:p14="http://schemas.microsoft.com/office/powerpoint/2010/main" val="102088944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r>
              <a:rPr lang="en-US" dirty="0"/>
              <a:t>Replica of Noah's Ark built by a Dutch contractor, Johan Huibers. </a:t>
            </a:r>
          </a:p>
          <a:p>
            <a:endParaRPr lang="en-US" dirty="0"/>
          </a:p>
          <a:p>
            <a:pPr lvl="1"/>
            <a:r>
              <a:rPr lang="en-US" dirty="0"/>
              <a:t>Built approximately to scale….1/2 the length and 1/3 the width of the Biblical dimensions.</a:t>
            </a:r>
          </a:p>
          <a:p>
            <a:pPr lvl="1"/>
            <a:endParaRPr lang="en-US" dirty="0"/>
          </a:p>
          <a:p>
            <a:pPr lvl="1"/>
            <a:r>
              <a:rPr lang="en-US" dirty="0"/>
              <a:t>To show the world how massive the Ark was and how so many animals could have been housed for a long time. </a:t>
            </a:r>
          </a:p>
          <a:p>
            <a:pPr lvl="1"/>
            <a:endParaRPr lang="en-US" dirty="0"/>
          </a:p>
          <a:p>
            <a:pPr lvl="1"/>
            <a:r>
              <a:rPr lang="en-US" dirty="0"/>
              <a:t>On a smaller scale so it would be able to travel around Europe, navigating the canals, bridges, and rivers en route. </a:t>
            </a:r>
          </a:p>
        </p:txBody>
      </p:sp>
      <p:sp>
        <p:nvSpPr>
          <p:cNvPr id="4" name="Slide Number Placeholder 3"/>
          <p:cNvSpPr>
            <a:spLocks noGrp="1"/>
          </p:cNvSpPr>
          <p:nvPr>
            <p:ph type="sldNum" sz="quarter" idx="10"/>
          </p:nvPr>
        </p:nvSpPr>
        <p:spPr/>
        <p:txBody>
          <a:bodyPr/>
          <a:lstStyle/>
          <a:p>
            <a:fld id="{8E1E2D8D-2E7B-4A5A-A792-D2AF154FE9FD}" type="slidenum">
              <a:rPr lang="en-US" smtClean="0"/>
              <a:pPr/>
              <a:t>72</a:t>
            </a:fld>
            <a:endParaRPr lang="en-US"/>
          </a:p>
        </p:txBody>
      </p:sp>
      <p:sp>
        <p:nvSpPr>
          <p:cNvPr id="5" name="Header Placeholder 4"/>
          <p:cNvSpPr>
            <a:spLocks noGrp="1"/>
          </p:cNvSpPr>
          <p:nvPr>
            <p:ph type="hdr" sz="quarter" idx="11"/>
          </p:nvPr>
        </p:nvSpPr>
        <p:spPr/>
        <p:txBody>
          <a:bodyPr/>
          <a:lstStyle/>
          <a:p>
            <a:r>
              <a:rPr lang="en-US"/>
              <a:t>Part 3: Post Flood Period</a:t>
            </a:r>
          </a:p>
        </p:txBody>
      </p:sp>
      <p:sp>
        <p:nvSpPr>
          <p:cNvPr id="9" name="Slide Image Placeholder 8"/>
          <p:cNvSpPr>
            <a:spLocks noGrp="1" noRot="1" noChangeAspect="1"/>
          </p:cNvSpPr>
          <p:nvPr>
            <p:ph type="sldImg"/>
          </p:nvPr>
        </p:nvSpPr>
        <p:spPr>
          <a:xfrm>
            <a:off x="1817688" y="608013"/>
            <a:ext cx="3362325" cy="1890712"/>
          </a:xfrm>
        </p:spPr>
      </p:sp>
    </p:spTree>
    <p:extLst>
      <p:ext uri="{BB962C8B-B14F-4D97-AF65-F5344CB8AC3E}">
        <p14:creationId xmlns:p14="http://schemas.microsoft.com/office/powerpoint/2010/main" val="9589240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7688" y="608013"/>
            <a:ext cx="3362325" cy="1890712"/>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E1E2D8D-2E7B-4A5A-A792-D2AF154FE9FD}" type="slidenum">
              <a:rPr lang="en-US" smtClean="0"/>
              <a:pPr/>
              <a:t>73</a:t>
            </a:fld>
            <a:endParaRPr lang="en-US"/>
          </a:p>
        </p:txBody>
      </p:sp>
      <p:sp>
        <p:nvSpPr>
          <p:cNvPr id="5" name="Header Placeholder 4"/>
          <p:cNvSpPr>
            <a:spLocks noGrp="1"/>
          </p:cNvSpPr>
          <p:nvPr>
            <p:ph type="hdr" sz="quarter" idx="11"/>
          </p:nvPr>
        </p:nvSpPr>
        <p:spPr/>
        <p:txBody>
          <a:bodyPr/>
          <a:lstStyle/>
          <a:p>
            <a:r>
              <a:rPr lang="en-US"/>
              <a:t>Part 3: Post Flood Period</a:t>
            </a:r>
          </a:p>
        </p:txBody>
      </p:sp>
    </p:spTree>
    <p:extLst>
      <p:ext uri="{BB962C8B-B14F-4D97-AF65-F5344CB8AC3E}">
        <p14:creationId xmlns:p14="http://schemas.microsoft.com/office/powerpoint/2010/main" val="332592911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7688" y="608013"/>
            <a:ext cx="3362325" cy="1890712"/>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E1E2D8D-2E7B-4A5A-A792-D2AF154FE9FD}" type="slidenum">
              <a:rPr lang="en-US" smtClean="0"/>
              <a:pPr/>
              <a:t>74</a:t>
            </a:fld>
            <a:endParaRPr lang="en-US"/>
          </a:p>
        </p:txBody>
      </p:sp>
      <p:sp>
        <p:nvSpPr>
          <p:cNvPr id="5" name="Header Placeholder 4"/>
          <p:cNvSpPr>
            <a:spLocks noGrp="1"/>
          </p:cNvSpPr>
          <p:nvPr>
            <p:ph type="hdr" sz="quarter" idx="11"/>
          </p:nvPr>
        </p:nvSpPr>
        <p:spPr/>
        <p:txBody>
          <a:bodyPr/>
          <a:lstStyle/>
          <a:p>
            <a:r>
              <a:rPr lang="en-US"/>
              <a:t>Part 3: Post Flood Period</a:t>
            </a:r>
          </a:p>
        </p:txBody>
      </p:sp>
    </p:spTree>
    <p:extLst>
      <p:ext uri="{BB962C8B-B14F-4D97-AF65-F5344CB8AC3E}">
        <p14:creationId xmlns:p14="http://schemas.microsoft.com/office/powerpoint/2010/main" val="76458244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Full-size ark in Northern </a:t>
            </a:r>
            <a:r>
              <a:rPr lang="en-US" dirty="0" err="1"/>
              <a:t>Kentuck</a:t>
            </a:r>
            <a:r>
              <a:rPr lang="en-US" dirty="0"/>
              <a:t>. &lt;https://arkencounter.com/&gt;.</a:t>
            </a:r>
          </a:p>
          <a:p>
            <a:endParaRPr lang="en-US" u="sng" dirty="0"/>
          </a:p>
          <a:p>
            <a:pPr lvl="1"/>
            <a:r>
              <a:rPr lang="en-US" u="sng" dirty="0"/>
              <a:t>Ark Encounter </a:t>
            </a:r>
            <a:r>
              <a:rPr lang="en-US" dirty="0"/>
              <a:t>is a Christian theme park that opened in Grant County, Kentucky in 2016. </a:t>
            </a:r>
          </a:p>
          <a:p>
            <a:pPr lvl="1"/>
            <a:endParaRPr lang="en-US" dirty="0"/>
          </a:p>
          <a:p>
            <a:pPr lvl="1"/>
            <a:r>
              <a:rPr lang="en-US" dirty="0"/>
              <a:t>The centerpiece of the park is a large representation of Noah's Ark based on the Genesis flood narrative contained in the Bible. </a:t>
            </a:r>
          </a:p>
          <a:p>
            <a:pPr lvl="1"/>
            <a:endParaRPr lang="en-US" dirty="0"/>
          </a:p>
          <a:p>
            <a:pPr lvl="1"/>
            <a:r>
              <a:rPr lang="en-US" dirty="0"/>
              <a:t>It is 510 feet (155 m) long, 85 feet (26 m) wide, and 51 feet (16 m) high.</a:t>
            </a:r>
          </a:p>
        </p:txBody>
      </p:sp>
      <p:sp>
        <p:nvSpPr>
          <p:cNvPr id="4" name="Slide Number Placeholder 3"/>
          <p:cNvSpPr>
            <a:spLocks noGrp="1"/>
          </p:cNvSpPr>
          <p:nvPr>
            <p:ph type="sldNum" sz="quarter" idx="10"/>
          </p:nvPr>
        </p:nvSpPr>
        <p:spPr/>
        <p:txBody>
          <a:bodyPr/>
          <a:lstStyle/>
          <a:p>
            <a:fld id="{FF643747-4F18-4CEE-B9DD-781E2F2EBDA0}" type="slidenum">
              <a:rPr lang="en-US" smtClean="0"/>
              <a:pPr/>
              <a:t>75</a:t>
            </a:fld>
            <a:endParaRPr lang="en-US"/>
          </a:p>
        </p:txBody>
      </p:sp>
      <p:sp>
        <p:nvSpPr>
          <p:cNvPr id="7" name="Slide Image Placeholder 6">
            <a:extLst>
              <a:ext uri="{FF2B5EF4-FFF2-40B4-BE49-F238E27FC236}">
                <a16:creationId xmlns:a16="http://schemas.microsoft.com/office/drawing/2014/main" id="{B299245D-1056-491B-893C-FE21601946EC}"/>
              </a:ext>
            </a:extLst>
          </p:cNvPr>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197489887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p:txBody>
          <a:bodyPr/>
          <a:lstStyle/>
          <a:p>
            <a:fld id="{7E662571-22EA-4775-A283-DE0952CC13B7}" type="slidenum">
              <a:rPr lang="en-US" smtClean="0"/>
              <a:pPr/>
              <a:t>76</a:t>
            </a:fld>
            <a:endParaRPr lang="en-US"/>
          </a:p>
        </p:txBody>
      </p:sp>
      <p:sp>
        <p:nvSpPr>
          <p:cNvPr id="5" name="Header Placeholder 4"/>
          <p:cNvSpPr>
            <a:spLocks noGrp="1"/>
          </p:cNvSpPr>
          <p:nvPr>
            <p:ph type="hdr" sz="quarter" idx="10"/>
          </p:nvPr>
        </p:nvSpPr>
        <p:spPr/>
        <p:txBody>
          <a:bodyPr/>
          <a:lstStyle/>
          <a:p>
            <a:r>
              <a:rPr lang="en-US"/>
              <a:t>Part 3: Post Flood Period</a:t>
            </a:r>
          </a:p>
        </p:txBody>
      </p:sp>
      <p:sp>
        <p:nvSpPr>
          <p:cNvPr id="8" name="Slide Image Placeholder 7"/>
          <p:cNvSpPr>
            <a:spLocks noGrp="1" noRot="1" noChangeAspect="1"/>
          </p:cNvSpPr>
          <p:nvPr>
            <p:ph type="sldImg"/>
          </p:nvPr>
        </p:nvSpPr>
        <p:spPr>
          <a:xfrm>
            <a:off x="1817688" y="608013"/>
            <a:ext cx="3362325" cy="1890712"/>
          </a:xfrm>
        </p:spPr>
      </p:sp>
      <p:sp>
        <p:nvSpPr>
          <p:cNvPr id="9" name="Notes Placeholder 8"/>
          <p:cNvSpPr>
            <a:spLocks noGrp="1"/>
          </p:cNvSpPr>
          <p:nvPr>
            <p:ph type="body" idx="1"/>
          </p:nvPr>
        </p:nvSpPr>
        <p:spPr/>
        <p:txBody>
          <a:bodyPr>
            <a:normAutofit/>
          </a:bodyPr>
          <a:lstStyle/>
          <a:p>
            <a:pPr marL="0" indent="0">
              <a:buNone/>
            </a:pPr>
            <a:r>
              <a:rPr lang="en-US" dirty="0"/>
              <a:t>THE CARGO</a:t>
            </a:r>
          </a:p>
          <a:p>
            <a:endParaRPr lang="en-US" dirty="0"/>
          </a:p>
          <a:p>
            <a:r>
              <a:rPr lang="en-US" dirty="0"/>
              <a:t>Passengers: Eight people (2 Pet. 2:5)</a:t>
            </a:r>
          </a:p>
          <a:p>
            <a:endParaRPr lang="en-US" dirty="0"/>
          </a:p>
          <a:p>
            <a:r>
              <a:rPr lang="en-US" dirty="0"/>
              <a:t>Estimated cargo (L. Thomas </a:t>
            </a:r>
            <a:r>
              <a:rPr lang="en-US" dirty="0" err="1"/>
              <a:t>Holdcroft</a:t>
            </a:r>
            <a:r>
              <a:rPr lang="en-US" dirty="0"/>
              <a:t>, p. 15)</a:t>
            </a:r>
          </a:p>
          <a:p>
            <a:pPr lvl="1"/>
            <a:r>
              <a:rPr lang="en-US" dirty="0"/>
              <a:t>1,700 species of animals</a:t>
            </a:r>
          </a:p>
          <a:p>
            <a:pPr lvl="1"/>
            <a:r>
              <a:rPr lang="en-US" dirty="0"/>
              <a:t>100,000 species of insects</a:t>
            </a:r>
          </a:p>
          <a:p>
            <a:pPr lvl="1"/>
            <a:r>
              <a:rPr lang="en-US" dirty="0"/>
              <a:t>987 species of reptiles</a:t>
            </a:r>
          </a:p>
          <a:p>
            <a:pPr lvl="1"/>
            <a:r>
              <a:rPr lang="en-US" dirty="0"/>
              <a:t>10,087 species of birds</a:t>
            </a:r>
          </a:p>
          <a:p>
            <a:pPr lvl="1"/>
            <a:r>
              <a:rPr lang="en-US" dirty="0"/>
              <a:t>Animals possibly hibernated – less food needed, easier to care for</a:t>
            </a:r>
          </a:p>
          <a:p>
            <a:endParaRPr lang="en-US" dirty="0"/>
          </a:p>
        </p:txBody>
      </p:sp>
    </p:spTree>
    <p:extLst>
      <p:ext uri="{BB962C8B-B14F-4D97-AF65-F5344CB8AC3E}">
        <p14:creationId xmlns:p14="http://schemas.microsoft.com/office/powerpoint/2010/main" val="356257311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r>
              <a:rPr lang="en-US" dirty="0"/>
              <a:t>Read Your Notes</a:t>
            </a:r>
          </a:p>
        </p:txBody>
      </p:sp>
      <p:sp>
        <p:nvSpPr>
          <p:cNvPr id="4" name="Slide Number Placeholder 3"/>
          <p:cNvSpPr>
            <a:spLocks noGrp="1"/>
          </p:cNvSpPr>
          <p:nvPr>
            <p:ph type="sldNum" sz="quarter" idx="5"/>
          </p:nvPr>
        </p:nvSpPr>
        <p:spPr/>
        <p:txBody>
          <a:bodyPr/>
          <a:lstStyle/>
          <a:p>
            <a:fld id="{FF643747-4F18-4CEE-B9DD-781E2F2EBDA0}" type="slidenum">
              <a:rPr lang="en-US" smtClean="0"/>
              <a:t>77</a:t>
            </a:fld>
            <a:endParaRPr lang="en-US"/>
          </a:p>
        </p:txBody>
      </p:sp>
    </p:spTree>
    <p:extLst>
      <p:ext uri="{BB962C8B-B14F-4D97-AF65-F5344CB8AC3E}">
        <p14:creationId xmlns:p14="http://schemas.microsoft.com/office/powerpoint/2010/main" val="165191339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THREE REASONS WHY GOD CAUSED THE FLOOD</a:t>
            </a:r>
          </a:p>
          <a:p>
            <a:endParaRPr lang="en-US" dirty="0"/>
          </a:p>
          <a:p>
            <a:pPr marL="342900" lvl="1" indent="-228600">
              <a:buFont typeface="+mj-lt"/>
              <a:buAutoNum type="arabicPeriod"/>
            </a:pPr>
            <a:r>
              <a:rPr lang="en-US" dirty="0"/>
              <a:t>The wickedness of man was </a:t>
            </a:r>
            <a:r>
              <a:rPr lang="en-US" u="sng" dirty="0"/>
              <a:t>great</a:t>
            </a:r>
            <a:r>
              <a:rPr lang="en-US" dirty="0"/>
              <a:t> in the earth (6:5).</a:t>
            </a:r>
          </a:p>
          <a:p>
            <a:pPr marL="342900" lvl="1"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pPr/>
              <a:t>78</a:t>
            </a:fld>
            <a:endParaRPr lang="en-US"/>
          </a:p>
        </p:txBody>
      </p:sp>
      <p:sp>
        <p:nvSpPr>
          <p:cNvPr id="7" name="Slide Image Placeholder 6">
            <a:extLst>
              <a:ext uri="{FF2B5EF4-FFF2-40B4-BE49-F238E27FC236}">
                <a16:creationId xmlns:a16="http://schemas.microsoft.com/office/drawing/2014/main" id="{2650777F-5337-4465-BCC2-578BFE48E690}"/>
              </a:ext>
            </a:extLst>
          </p:cNvPr>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121790431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THREE REASONS WHY GOD CAUSED THE FLOOD</a:t>
            </a:r>
          </a:p>
          <a:p>
            <a:endParaRPr lang="en-US" dirty="0"/>
          </a:p>
          <a:p>
            <a:endParaRPr lang="en-US" dirty="0"/>
          </a:p>
          <a:p>
            <a:pPr marL="342900" lvl="1" indent="-228600">
              <a:buFont typeface="+mj-lt"/>
              <a:buAutoNum type="arabicPeriod"/>
            </a:pPr>
            <a:r>
              <a:rPr lang="en-US" dirty="0"/>
              <a:t>.</a:t>
            </a:r>
          </a:p>
          <a:p>
            <a:pPr marL="342900" lvl="1" indent="-228600">
              <a:buFont typeface="+mj-lt"/>
              <a:buAutoNum type="arabicPeriod"/>
            </a:pPr>
            <a:endParaRPr lang="en-US" dirty="0"/>
          </a:p>
          <a:p>
            <a:pPr marL="342900" lvl="1" indent="-228600">
              <a:buFont typeface="+mj-lt"/>
              <a:buAutoNum type="arabicPeriod"/>
            </a:pPr>
            <a:r>
              <a:rPr lang="en-US" dirty="0"/>
              <a:t>Every imagination of the thoughts of his heart was </a:t>
            </a:r>
            <a:r>
              <a:rPr lang="en-US" u="sng" dirty="0"/>
              <a:t>only evil continually </a:t>
            </a:r>
            <a:r>
              <a:rPr lang="en-US" dirty="0"/>
              <a:t>(6:5).</a:t>
            </a:r>
          </a:p>
          <a:p>
            <a:pPr marL="342900" lvl="1"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pPr/>
              <a:t>79</a:t>
            </a:fld>
            <a:endParaRPr lang="en-US"/>
          </a:p>
        </p:txBody>
      </p:sp>
      <p:sp>
        <p:nvSpPr>
          <p:cNvPr id="7" name="Slide Image Placeholder 6">
            <a:extLst>
              <a:ext uri="{FF2B5EF4-FFF2-40B4-BE49-F238E27FC236}">
                <a16:creationId xmlns:a16="http://schemas.microsoft.com/office/drawing/2014/main" id="{2650777F-5337-4465-BCC2-578BFE48E690}"/>
              </a:ext>
            </a:extLst>
          </p:cNvPr>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137485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US" dirty="0"/>
              <a:t>EARN YOUR ABT CERTIFICATE</a:t>
            </a:r>
          </a:p>
          <a:p>
            <a:pPr marL="0" indent="0">
              <a:buNone/>
            </a:pPr>
            <a:r>
              <a:rPr lang="en-US" dirty="0"/>
              <a:t>[CLICK]</a:t>
            </a:r>
          </a:p>
          <a:p>
            <a:pPr marL="171450" indent="-171450"/>
            <a:r>
              <a:rPr lang="en-US" dirty="0"/>
              <a:t>Attend 75% of classes in each course.</a:t>
            </a:r>
          </a:p>
          <a:p>
            <a:pPr marL="171450" indent="-171450"/>
            <a:r>
              <a:rPr lang="en-US" dirty="0"/>
              <a:t>Must complete all six courses</a:t>
            </a:r>
          </a:p>
        </p:txBody>
      </p:sp>
      <p:sp>
        <p:nvSpPr>
          <p:cNvPr id="4" name="Slide Number Placeholder 3"/>
          <p:cNvSpPr>
            <a:spLocks noGrp="1"/>
          </p:cNvSpPr>
          <p:nvPr>
            <p:ph type="sldNum" sz="quarter" idx="10"/>
          </p:nvPr>
        </p:nvSpPr>
        <p:spPr/>
        <p:txBody>
          <a:bodyPr/>
          <a:lstStyle/>
          <a:p>
            <a:fld id="{0BAA4B26-0164-4A20-A401-8D342DC6DCD4}" type="slidenum">
              <a:rPr lang="en-US" smtClean="0"/>
              <a:pPr/>
              <a:t>8</a:t>
            </a:fld>
            <a:endParaRPr lang="en-US" dirty="0"/>
          </a:p>
        </p:txBody>
      </p:sp>
      <p:sp>
        <p:nvSpPr>
          <p:cNvPr id="5" name="Header Placeholder 4"/>
          <p:cNvSpPr>
            <a:spLocks noGrp="1"/>
          </p:cNvSpPr>
          <p:nvPr>
            <p:ph type="hdr" sz="quarter" idx="11"/>
          </p:nvPr>
        </p:nvSpPr>
        <p:spPr/>
        <p:txBody>
          <a:bodyPr/>
          <a:lstStyle/>
          <a:p>
            <a:r>
              <a:rPr lang="en-US"/>
              <a:t>Part 1: IS THE BIBLE TRULY GOD'S WORD?</a:t>
            </a:r>
            <a:endParaRPr lang="en-US" dirty="0"/>
          </a:p>
        </p:txBody>
      </p:sp>
      <p:sp>
        <p:nvSpPr>
          <p:cNvPr id="9" name="Slide Image Placeholder 8"/>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423750796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THREE REASONS WHY GOD CAUSED THE FLOOD</a:t>
            </a:r>
          </a:p>
          <a:p>
            <a:endParaRPr lang="en-US" dirty="0"/>
          </a:p>
          <a:p>
            <a:pPr marL="342900" lvl="1" indent="-228600">
              <a:buFont typeface="+mj-lt"/>
              <a:buAutoNum type="arabicPeriod"/>
            </a:pPr>
            <a:r>
              <a:rPr lang="en-US" dirty="0"/>
              <a:t>.</a:t>
            </a:r>
          </a:p>
          <a:p>
            <a:pPr marL="342900" lvl="1" indent="-228600">
              <a:buFont typeface="+mj-lt"/>
              <a:buAutoNum type="arabicPeriod"/>
            </a:pPr>
            <a:endParaRPr lang="en-US" dirty="0"/>
          </a:p>
          <a:p>
            <a:pPr marL="342900" lvl="1" indent="-228600">
              <a:buFont typeface="+mj-lt"/>
              <a:buAutoNum type="arabicPeriod"/>
            </a:pPr>
            <a:r>
              <a:rPr lang="en-US" dirty="0"/>
              <a:t>.</a:t>
            </a:r>
          </a:p>
          <a:p>
            <a:pPr marL="342900" lvl="1" indent="-228600">
              <a:buFont typeface="+mj-lt"/>
              <a:buAutoNum type="arabicPeriod"/>
            </a:pPr>
            <a:endParaRPr lang="en-US" dirty="0"/>
          </a:p>
          <a:p>
            <a:pPr marL="342900" lvl="1" indent="-228600">
              <a:buFont typeface="+mj-lt"/>
              <a:buAutoNum type="arabicPeriod"/>
            </a:pPr>
            <a:r>
              <a:rPr lang="en-US" dirty="0"/>
              <a:t>The earth was </a:t>
            </a:r>
            <a:r>
              <a:rPr lang="en-US" u="sng" dirty="0"/>
              <a:t>filled with violence </a:t>
            </a:r>
            <a:r>
              <a:rPr lang="en-US" dirty="0"/>
              <a:t>(6:11).</a:t>
            </a:r>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pPr/>
              <a:t>80</a:t>
            </a:fld>
            <a:endParaRPr lang="en-US"/>
          </a:p>
        </p:txBody>
      </p:sp>
      <p:sp>
        <p:nvSpPr>
          <p:cNvPr id="7" name="Slide Image Placeholder 6">
            <a:extLst>
              <a:ext uri="{FF2B5EF4-FFF2-40B4-BE49-F238E27FC236}">
                <a16:creationId xmlns:a16="http://schemas.microsoft.com/office/drawing/2014/main" id="{2650777F-5337-4465-BCC2-578BFE48E690}"/>
              </a:ext>
            </a:extLst>
          </p:cNvPr>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331347843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r>
              <a:rPr lang="en-US" dirty="0"/>
              <a:t>Read Your Notes</a:t>
            </a:r>
          </a:p>
        </p:txBody>
      </p:sp>
      <p:sp>
        <p:nvSpPr>
          <p:cNvPr id="4" name="Slide Number Placeholder 3"/>
          <p:cNvSpPr>
            <a:spLocks noGrp="1"/>
          </p:cNvSpPr>
          <p:nvPr>
            <p:ph type="sldNum" sz="quarter" idx="5"/>
          </p:nvPr>
        </p:nvSpPr>
        <p:spPr/>
        <p:txBody>
          <a:bodyPr/>
          <a:lstStyle/>
          <a:p>
            <a:fld id="{FF643747-4F18-4CEE-B9DD-781E2F2EBDA0}" type="slidenum">
              <a:rPr lang="en-US" smtClean="0"/>
              <a:t>81</a:t>
            </a:fld>
            <a:endParaRPr lang="en-US"/>
          </a:p>
        </p:txBody>
      </p:sp>
    </p:spTree>
    <p:extLst>
      <p:ext uri="{BB962C8B-B14F-4D97-AF65-F5344CB8AC3E}">
        <p14:creationId xmlns:p14="http://schemas.microsoft.com/office/powerpoint/2010/main" val="251085616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WAS GOD TOO CRUEL?</a:t>
            </a:r>
          </a:p>
          <a:p>
            <a:pPr lvl="1"/>
            <a:r>
              <a:rPr lang="en-US" dirty="0"/>
              <a:t>No, because he always gives sinners plenty of time to repent (2 Pet. 3:9; Psa. 86:15).</a:t>
            </a:r>
          </a:p>
          <a:p>
            <a:pPr lvl="1"/>
            <a:endParaRPr lang="en-US" dirty="0"/>
          </a:p>
          <a:p>
            <a:pPr lvl="2"/>
            <a:r>
              <a:rPr lang="en-US" dirty="0"/>
              <a:t>"The Lord is not slow in keeping his promise, as some understand slowness. Instead he is patient with you, not wanting anyone to perish, but everyone to come to repentance." (2 Pet. 3:9 NIV)</a:t>
            </a:r>
          </a:p>
          <a:p>
            <a:pPr lvl="2"/>
            <a:endParaRPr lang="en-US" dirty="0"/>
          </a:p>
          <a:p>
            <a:pPr lvl="2"/>
            <a:r>
              <a:rPr lang="en-US" dirty="0"/>
              <a:t>"But you, Lord, are a compassionate and gracious God, slow to anger, abounding in love and faithfulness." (Ps. 86:15 NIV)</a:t>
            </a:r>
          </a:p>
          <a:p>
            <a:pPr lvl="2"/>
            <a:endParaRPr lang="en-US" dirty="0"/>
          </a:p>
          <a:p>
            <a:pPr lvl="2"/>
            <a:r>
              <a:rPr lang="en-US" dirty="0"/>
              <a:t>God always gives man plenty of time to repent before he brings judgment.</a:t>
            </a:r>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pPr/>
              <a:t>82</a:t>
            </a:fld>
            <a:endParaRPr lang="en-US"/>
          </a:p>
        </p:txBody>
      </p:sp>
      <p:sp>
        <p:nvSpPr>
          <p:cNvPr id="10" name="Slide Image Placeholder 9">
            <a:extLst>
              <a:ext uri="{FF2B5EF4-FFF2-40B4-BE49-F238E27FC236}">
                <a16:creationId xmlns:a16="http://schemas.microsoft.com/office/drawing/2014/main" id="{56C0C7E0-2156-4569-8D96-258FE35D5CCA}"/>
              </a:ext>
            </a:extLst>
          </p:cNvPr>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94374173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WAS GOD TOO CRUEL?</a:t>
            </a:r>
          </a:p>
          <a:p>
            <a:pPr lvl="1"/>
            <a:r>
              <a:rPr lang="en-US" dirty="0"/>
              <a:t>.</a:t>
            </a:r>
          </a:p>
          <a:p>
            <a:pPr lvl="1"/>
            <a:r>
              <a:rPr lang="en-US" dirty="0"/>
              <a:t>No, because he is infinitely wiser than us (Isa 55:8-9).</a:t>
            </a:r>
          </a:p>
          <a:p>
            <a:pPr lvl="1"/>
            <a:endParaRPr lang="en-US" dirty="0"/>
          </a:p>
          <a:p>
            <a:pPr lvl="2"/>
            <a:r>
              <a:rPr lang="en-US" dirty="0"/>
              <a:t>"For my thoughts are not your thoughts, neither are your ways my ways," declares the LORD.  9 "As the heavens are higher than the earth, so are my ways higher than your ways and my thoughts than your thoughts."  (Isa. 55:8-9 NIV)</a:t>
            </a:r>
          </a:p>
          <a:p>
            <a:pPr lvl="2"/>
            <a:endParaRPr lang="en-US" dirty="0"/>
          </a:p>
          <a:p>
            <a:pPr lvl="2"/>
            <a:r>
              <a:rPr lang="en-US" dirty="0"/>
              <a:t>God is infinitely wiser than man and he always does what is fair and right.</a:t>
            </a:r>
          </a:p>
          <a:p>
            <a:pPr lvl="2"/>
            <a:endParaRPr lang="en-US" dirty="0"/>
          </a:p>
          <a:p>
            <a:pPr lvl="2"/>
            <a:r>
              <a:rPr lang="en-US" dirty="0"/>
              <a:t>His actions always bring about a greater good.</a:t>
            </a:r>
          </a:p>
          <a:p>
            <a:pPr lvl="2"/>
            <a:endParaRPr lang="en-US" dirty="0"/>
          </a:p>
          <a:p>
            <a:pPr lvl="2"/>
            <a:r>
              <a:rPr lang="en-US" dirty="0"/>
              <a:t>Humans cannot possibly see things as perfectly as God.</a:t>
            </a:r>
          </a:p>
          <a:p>
            <a:pPr lvl="1"/>
            <a:endParaRPr lang="en-US" dirty="0"/>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pPr/>
              <a:t>83</a:t>
            </a:fld>
            <a:endParaRPr lang="en-US"/>
          </a:p>
        </p:txBody>
      </p:sp>
      <p:sp>
        <p:nvSpPr>
          <p:cNvPr id="10" name="Slide Image Placeholder 9">
            <a:extLst>
              <a:ext uri="{FF2B5EF4-FFF2-40B4-BE49-F238E27FC236}">
                <a16:creationId xmlns:a16="http://schemas.microsoft.com/office/drawing/2014/main" id="{56C0C7E0-2156-4569-8D96-258FE35D5CCA}"/>
              </a:ext>
            </a:extLst>
          </p:cNvPr>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203963319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WAS GOD TOO CRUEL?</a:t>
            </a:r>
          </a:p>
          <a:p>
            <a:pPr lvl="1"/>
            <a:r>
              <a:rPr lang="en-US" dirty="0"/>
              <a:t>.</a:t>
            </a:r>
          </a:p>
          <a:p>
            <a:pPr lvl="1"/>
            <a:r>
              <a:rPr lang="en-US" dirty="0"/>
              <a:t>.</a:t>
            </a:r>
          </a:p>
          <a:p>
            <a:pPr lvl="1"/>
            <a:r>
              <a:rPr lang="en-US" dirty="0"/>
              <a:t>No, because he is perfectly righteous (Isa. 5:16)</a:t>
            </a:r>
          </a:p>
          <a:p>
            <a:pPr lvl="1"/>
            <a:endParaRPr lang="en-US" dirty="0"/>
          </a:p>
          <a:p>
            <a:pPr lvl="2"/>
            <a:r>
              <a:rPr lang="en-US" dirty="0"/>
              <a:t>"But the LORD Almighty will be exalted by his justice, and the holy God will be proved holy by his righteous acts." (Isa. 5:16 NIV)</a:t>
            </a:r>
          </a:p>
          <a:p>
            <a:pPr lvl="2"/>
            <a:endParaRPr lang="en-US" dirty="0"/>
          </a:p>
          <a:p>
            <a:pPr lvl="2"/>
            <a:r>
              <a:rPr lang="en-US" dirty="0"/>
              <a:t>God is righteous and he always acts in accordance with what is right and he is the final standard of what is right, not us!</a:t>
            </a:r>
          </a:p>
          <a:p>
            <a:pPr lvl="1"/>
            <a:endParaRPr lang="en-US" dirty="0"/>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pPr/>
              <a:t>84</a:t>
            </a:fld>
            <a:endParaRPr lang="en-US"/>
          </a:p>
        </p:txBody>
      </p:sp>
      <p:sp>
        <p:nvSpPr>
          <p:cNvPr id="10" name="Slide Image Placeholder 9">
            <a:extLst>
              <a:ext uri="{FF2B5EF4-FFF2-40B4-BE49-F238E27FC236}">
                <a16:creationId xmlns:a16="http://schemas.microsoft.com/office/drawing/2014/main" id="{56C0C7E0-2156-4569-8D96-258FE35D5CCA}"/>
              </a:ext>
            </a:extLst>
          </p:cNvPr>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126637274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WAS GOD TOO CRUEL?</a:t>
            </a:r>
          </a:p>
          <a:p>
            <a:pPr lvl="1"/>
            <a:r>
              <a:rPr lang="en-US" dirty="0"/>
              <a:t>.</a:t>
            </a:r>
          </a:p>
          <a:p>
            <a:pPr lvl="1"/>
            <a:r>
              <a:rPr lang="en-US" dirty="0"/>
              <a:t>.</a:t>
            </a:r>
          </a:p>
          <a:p>
            <a:pPr lvl="1"/>
            <a:r>
              <a:rPr lang="en-US" dirty="0"/>
              <a:t>.</a:t>
            </a:r>
          </a:p>
          <a:p>
            <a:pPr lvl="1"/>
            <a:endParaRPr lang="en-US" dirty="0"/>
          </a:p>
          <a:p>
            <a:pPr lvl="1"/>
            <a:r>
              <a:rPr lang="en-US" dirty="0"/>
              <a:t>No, because he is always just (Deut. 32:4; 2 Thess. 1:5-6).</a:t>
            </a:r>
          </a:p>
          <a:p>
            <a:pPr lvl="1"/>
            <a:endParaRPr lang="en-US" dirty="0"/>
          </a:p>
          <a:p>
            <a:pPr lvl="2"/>
            <a:r>
              <a:rPr lang="en-US" dirty="0"/>
              <a:t>"He is the Rock, his works are perfect, and all his ways are just. A faithful God who does no wrong, upright and just is he." (Deut. 32:4 NIV).</a:t>
            </a:r>
          </a:p>
          <a:p>
            <a:pPr lvl="2"/>
            <a:endParaRPr lang="en-US" dirty="0"/>
          </a:p>
          <a:p>
            <a:pPr lvl="2"/>
            <a:r>
              <a:rPr lang="en-US" dirty="0"/>
              <a:t>Because God is just, it is necessary that he treat people according to what they deserve</a:t>
            </a:r>
          </a:p>
          <a:p>
            <a:pPr lvl="2"/>
            <a:endParaRPr lang="en-US" dirty="0"/>
          </a:p>
          <a:p>
            <a:pPr lvl="2"/>
            <a:r>
              <a:rPr lang="en-US" dirty="0"/>
              <a:t>It is necessary that God punish sin because it is wrong and deserves punishment.</a:t>
            </a:r>
          </a:p>
          <a:p>
            <a:pPr lvl="2"/>
            <a:endParaRPr lang="en-US" dirty="0"/>
          </a:p>
          <a:p>
            <a:pPr lvl="2"/>
            <a:r>
              <a:rPr lang="en-US" dirty="0"/>
              <a:t>What kind of a society would it have existed if God did not bring about the Flood?</a:t>
            </a:r>
          </a:p>
          <a:p>
            <a:pPr lvl="1"/>
            <a:endParaRPr lang="en-US" dirty="0"/>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pPr/>
              <a:t>85</a:t>
            </a:fld>
            <a:endParaRPr lang="en-US"/>
          </a:p>
        </p:txBody>
      </p:sp>
      <p:sp>
        <p:nvSpPr>
          <p:cNvPr id="10" name="Slide Image Placeholder 9">
            <a:extLst>
              <a:ext uri="{FF2B5EF4-FFF2-40B4-BE49-F238E27FC236}">
                <a16:creationId xmlns:a16="http://schemas.microsoft.com/office/drawing/2014/main" id="{56C0C7E0-2156-4569-8D96-258FE35D5CCA}"/>
              </a:ext>
            </a:extLst>
          </p:cNvPr>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16532399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WAS GOD TOO CRUEL?</a:t>
            </a:r>
          </a:p>
          <a:p>
            <a:pPr lvl="1"/>
            <a:r>
              <a:rPr lang="en-US" dirty="0"/>
              <a:t>.</a:t>
            </a:r>
          </a:p>
          <a:p>
            <a:pPr lvl="1"/>
            <a:r>
              <a:rPr lang="en-US" dirty="0"/>
              <a:t>.</a:t>
            </a:r>
          </a:p>
          <a:p>
            <a:pPr lvl="1"/>
            <a:r>
              <a:rPr lang="en-US" dirty="0"/>
              <a:t>.</a:t>
            </a:r>
          </a:p>
          <a:p>
            <a:pPr lvl="1"/>
            <a:r>
              <a:rPr lang="en-US" dirty="0"/>
              <a:t>.</a:t>
            </a:r>
          </a:p>
          <a:p>
            <a:pPr lvl="1"/>
            <a:r>
              <a:rPr lang="en-US" dirty="0"/>
              <a:t>No, because he is holy and morally perfect (Lev. 11:44; Psa. 99:9; Rev. 4:8).</a:t>
            </a:r>
          </a:p>
          <a:p>
            <a:pPr lvl="1"/>
            <a:endParaRPr lang="en-US" dirty="0"/>
          </a:p>
          <a:p>
            <a:pPr lvl="2"/>
            <a:r>
              <a:rPr lang="en-US" dirty="0"/>
              <a:t>" I am the LORD your God; consecrate yourselves and be holy, because I am holy. " (Lev. 11:44a NIV)</a:t>
            </a:r>
          </a:p>
          <a:p>
            <a:pPr lvl="2"/>
            <a:endParaRPr lang="en-US" dirty="0"/>
          </a:p>
          <a:p>
            <a:pPr lvl="2"/>
            <a:r>
              <a:rPr lang="en-US" dirty="0"/>
              <a:t>"Each of the four living creatures had six wings and was covered with eyes all around, even under its wings. Day and night they never stop saying: "'Holy, holy, holy is the Lord God Almighty,' who was, and is, and is to come."" (Rev. 4:8 NIV)</a:t>
            </a:r>
          </a:p>
          <a:p>
            <a:pPr lvl="2"/>
            <a:endParaRPr lang="en-US" dirty="0"/>
          </a:p>
          <a:p>
            <a:pPr lvl="2"/>
            <a:r>
              <a:rPr lang="en-US" dirty="0"/>
              <a:t>God’s holiness means that he is separated from sin and devotes to seeking his own honor.</a:t>
            </a:r>
          </a:p>
          <a:p>
            <a:pPr lvl="1"/>
            <a:endParaRPr lang="en-US" dirty="0"/>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pPr/>
              <a:t>86</a:t>
            </a:fld>
            <a:endParaRPr lang="en-US"/>
          </a:p>
        </p:txBody>
      </p:sp>
      <p:sp>
        <p:nvSpPr>
          <p:cNvPr id="10" name="Slide Image Placeholder 9">
            <a:extLst>
              <a:ext uri="{FF2B5EF4-FFF2-40B4-BE49-F238E27FC236}">
                <a16:creationId xmlns:a16="http://schemas.microsoft.com/office/drawing/2014/main" id="{56C0C7E0-2156-4569-8D96-258FE35D5CCA}"/>
              </a:ext>
            </a:extLst>
          </p:cNvPr>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316491572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643747-4F18-4CEE-B9DD-781E2F2EBDA0}" type="slidenum">
              <a:rPr lang="en-US" smtClean="0"/>
              <a:t>87</a:t>
            </a:fld>
            <a:endParaRPr lang="en-US"/>
          </a:p>
        </p:txBody>
      </p:sp>
    </p:spTree>
    <p:extLst>
      <p:ext uri="{BB962C8B-B14F-4D97-AF65-F5344CB8AC3E}">
        <p14:creationId xmlns:p14="http://schemas.microsoft.com/office/powerpoint/2010/main" val="134037954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Was the flood local or world-wide? </a:t>
            </a:r>
          </a:p>
          <a:p>
            <a:pPr marL="114300" lvl="1" indent="0">
              <a:buNone/>
            </a:pPr>
            <a:r>
              <a:rPr lang="en-US" dirty="0"/>
              <a:t>One of the most critical and debated problems involved with the flood narrative has to do with its extent. Did the flood cover the entire earth or was it merely a local flood? Several arguments support a world-wide flood:</a:t>
            </a:r>
          </a:p>
          <a:p>
            <a:pPr lvl="1"/>
            <a:endParaRPr lang="en-US" dirty="0"/>
          </a:p>
          <a:p>
            <a:pPr lvl="1">
              <a:spcAft>
                <a:spcPts val="600"/>
              </a:spcAft>
            </a:pPr>
            <a:r>
              <a:rPr lang="en-US" dirty="0"/>
              <a:t>A local flood probably could not be deep enough to cover the highest mountains.</a:t>
            </a:r>
          </a:p>
          <a:p>
            <a:pPr lvl="1">
              <a:spcAft>
                <a:spcPts val="600"/>
              </a:spcAft>
            </a:pPr>
            <a:endParaRPr lang="en-US" dirty="0"/>
          </a:p>
          <a:p>
            <a:pPr lvl="1">
              <a:spcAft>
                <a:spcPts val="600"/>
              </a:spcAft>
            </a:pPr>
            <a:r>
              <a:rPr lang="en-US" dirty="0"/>
              <a:t>A local flood would probably not last for one year.</a:t>
            </a:r>
          </a:p>
          <a:p>
            <a:pPr lvl="1">
              <a:spcAft>
                <a:spcPts val="600"/>
              </a:spcAft>
            </a:pPr>
            <a:endParaRPr lang="en-US" dirty="0"/>
          </a:p>
          <a:p>
            <a:pPr lvl="1">
              <a:spcAft>
                <a:spcPts val="600"/>
              </a:spcAft>
            </a:pPr>
            <a:r>
              <a:rPr lang="en-US" dirty="0"/>
              <a:t>If the flood was local, Noah could have easily moved the animals to a large enough area which was not flooded.</a:t>
            </a:r>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pPr/>
              <a:t>88</a:t>
            </a:fld>
            <a:endParaRPr lang="en-US"/>
          </a:p>
        </p:txBody>
      </p:sp>
      <p:sp>
        <p:nvSpPr>
          <p:cNvPr id="7" name="Slide Image Placeholder 6">
            <a:extLst>
              <a:ext uri="{FF2B5EF4-FFF2-40B4-BE49-F238E27FC236}">
                <a16:creationId xmlns:a16="http://schemas.microsoft.com/office/drawing/2014/main" id="{DC7FB961-AB39-4E15-B6E8-988FD78054FF}"/>
              </a:ext>
            </a:extLst>
          </p:cNvPr>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31137301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Why shorter life spans after flood?</a:t>
            </a:r>
          </a:p>
          <a:p>
            <a:pPr lvl="1"/>
            <a:r>
              <a:rPr lang="en-US" dirty="0"/>
              <a:t>Loss of a large canopy of water before the flood </a:t>
            </a:r>
            <a:r>
              <a:rPr lang="en-US" dirty="0">
                <a:sym typeface="Wingdings" panose="05000000000000000000" pitchFamily="2" charset="2"/>
              </a:rPr>
              <a:t> firmament (Gen. 1) </a:t>
            </a:r>
            <a:r>
              <a:rPr lang="en-US" dirty="0"/>
              <a:t>resulting in increase in harmful radiation reaching ground level </a:t>
            </a:r>
          </a:p>
          <a:p>
            <a:pPr lvl="1"/>
            <a:endParaRPr lang="en-US" dirty="0"/>
          </a:p>
          <a:p>
            <a:pPr lvl="1"/>
            <a:r>
              <a:rPr lang="en-US" dirty="0"/>
              <a:t>from solely plant-based to one where meat was eaten (Gen. 9:3)</a:t>
            </a:r>
          </a:p>
          <a:p>
            <a:pPr lvl="1"/>
            <a:endParaRPr lang="en-US" dirty="0"/>
          </a:p>
          <a:p>
            <a:endParaRPr lang="en-US" dirty="0"/>
          </a:p>
          <a:p>
            <a:r>
              <a:rPr lang="en-US" sz="1100" i="1" dirty="0">
                <a:solidFill>
                  <a:srgbClr val="533205"/>
                </a:solidFill>
              </a:rPr>
              <a:t>http://www.biblestudy.org/basicart/why-did-man-live-longer-before-flood-of-noah-than-after-it.html</a:t>
            </a:r>
          </a:p>
        </p:txBody>
      </p:sp>
      <p:sp>
        <p:nvSpPr>
          <p:cNvPr id="4" name="Slide Number Placeholder 3"/>
          <p:cNvSpPr>
            <a:spLocks noGrp="1"/>
          </p:cNvSpPr>
          <p:nvPr>
            <p:ph type="sldNum" sz="quarter" idx="5"/>
          </p:nvPr>
        </p:nvSpPr>
        <p:spPr/>
        <p:txBody>
          <a:bodyPr/>
          <a:lstStyle/>
          <a:p>
            <a:fld id="{FF643747-4F18-4CEE-B9DD-781E2F2EBDA0}" type="slidenum">
              <a:rPr lang="en-US" smtClean="0"/>
              <a:pPr/>
              <a:t>90</a:t>
            </a:fld>
            <a:endParaRPr lang="en-US"/>
          </a:p>
        </p:txBody>
      </p:sp>
      <p:sp>
        <p:nvSpPr>
          <p:cNvPr id="7" name="Slide Image Placeholder 6">
            <a:extLst>
              <a:ext uri="{FF2B5EF4-FFF2-40B4-BE49-F238E27FC236}">
                <a16:creationId xmlns:a16="http://schemas.microsoft.com/office/drawing/2014/main" id="{28228771-F113-4F4A-AD04-DC6B127E5257}"/>
              </a:ext>
            </a:extLst>
          </p:cNvPr>
          <p:cNvSpPr>
            <a:spLocks noGrp="1" noRot="1" noChangeAspect="1"/>
          </p:cNvSpPr>
          <p:nvPr>
            <p:ph type="sldImg"/>
          </p:nvPr>
        </p:nvSpPr>
        <p:spPr>
          <a:xfrm>
            <a:off x="1817688" y="608013"/>
            <a:ext cx="3362325" cy="1890712"/>
          </a:xfrm>
        </p:spPr>
      </p:sp>
    </p:spTree>
    <p:extLst>
      <p:ext uri="{BB962C8B-B14F-4D97-AF65-F5344CB8AC3E}">
        <p14:creationId xmlns:p14="http://schemas.microsoft.com/office/powerpoint/2010/main" val="2247314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If you want attendance credit toward your ABT Certificate, type your name in the chat box.</a:t>
            </a:r>
          </a:p>
          <a:p>
            <a:endParaRPr lang="en-US" dirty="0"/>
          </a:p>
        </p:txBody>
      </p:sp>
      <p:sp>
        <p:nvSpPr>
          <p:cNvPr id="5" name="Header Placeholder 4">
            <a:extLst>
              <a:ext uri="{FF2B5EF4-FFF2-40B4-BE49-F238E27FC236}">
                <a16:creationId xmlns:a16="http://schemas.microsoft.com/office/drawing/2014/main" id="{FB45C8D7-BBEE-445B-8504-FED166F4CD02}"/>
              </a:ext>
            </a:extLst>
          </p:cNvPr>
          <p:cNvSpPr>
            <a:spLocks noGrp="1"/>
          </p:cNvSpPr>
          <p:nvPr>
            <p:ph type="hdr" sz="quarter"/>
          </p:nvPr>
        </p:nvSpPr>
        <p:spPr/>
        <p:txBody>
          <a:bodyPr/>
          <a:lstStyle/>
          <a:p>
            <a:r>
              <a:rPr lang="en-US"/>
              <a:t>HOW TO READ THE PSALMS</a:t>
            </a:r>
          </a:p>
        </p:txBody>
      </p:sp>
      <p:sp>
        <p:nvSpPr>
          <p:cNvPr id="7" name="Slide Image Placeholder 6">
            <a:extLst>
              <a:ext uri="{FF2B5EF4-FFF2-40B4-BE49-F238E27FC236}">
                <a16:creationId xmlns:a16="http://schemas.microsoft.com/office/drawing/2014/main" id="{C4C154B7-6360-4C08-9410-3097EE009471}"/>
              </a:ext>
            </a:extLst>
          </p:cNvPr>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97087904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r>
              <a:rPr lang="en-US" dirty="0"/>
              <a:t>Read Your Notes</a:t>
            </a:r>
          </a:p>
        </p:txBody>
      </p:sp>
      <p:sp>
        <p:nvSpPr>
          <p:cNvPr id="4" name="Slide Number Placeholder 3"/>
          <p:cNvSpPr>
            <a:spLocks noGrp="1"/>
          </p:cNvSpPr>
          <p:nvPr>
            <p:ph type="sldNum" sz="quarter" idx="5"/>
          </p:nvPr>
        </p:nvSpPr>
        <p:spPr/>
        <p:txBody>
          <a:bodyPr/>
          <a:lstStyle/>
          <a:p>
            <a:fld id="{FF643747-4F18-4CEE-B9DD-781E2F2EBDA0}" type="slidenum">
              <a:rPr lang="en-US" smtClean="0"/>
              <a:t>91</a:t>
            </a:fld>
            <a:endParaRPr lang="en-US"/>
          </a:p>
        </p:txBody>
      </p:sp>
    </p:spTree>
    <p:extLst>
      <p:ext uri="{BB962C8B-B14F-4D97-AF65-F5344CB8AC3E}">
        <p14:creationId xmlns:p14="http://schemas.microsoft.com/office/powerpoint/2010/main" val="395374458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DISCUSSION QUESTIONS</a:t>
            </a:r>
          </a:p>
          <a:p>
            <a:pPr lvl="1"/>
            <a:r>
              <a:rPr lang="en-US" dirty="0"/>
              <a:t>Why did God wait over 100 years to bring judgment? (Gen. 6:6; 2 Pet. 3:9)</a:t>
            </a:r>
          </a:p>
          <a:p>
            <a:pPr lvl="2"/>
            <a:r>
              <a:rPr lang="en-US" dirty="0"/>
              <a:t>Gen. 6:6. He was grieved…his heart was filled with pain…man had missed the blessings of God. </a:t>
            </a:r>
          </a:p>
          <a:p>
            <a:pPr lvl="2"/>
            <a:r>
              <a:rPr lang="en-US" dirty="0"/>
              <a:t>Did God make a mistake? No, God does not change his mind (1 Sam. 15:29).</a:t>
            </a:r>
          </a:p>
          <a:p>
            <a:pPr lvl="2"/>
            <a:r>
              <a:rPr lang="en-US" dirty="0"/>
              <a:t>2 Pet. 3:9. The Lord is not slow in keeping his promise, as some understand slowness. He is patient with you, not wanting anyone to perish, but everyone to come to repentance.</a:t>
            </a:r>
          </a:p>
          <a:p>
            <a:pPr lvl="2"/>
            <a:r>
              <a:rPr lang="en-US" dirty="0"/>
              <a:t>God always gives man plenty of time to repent before bringing his judgment.</a:t>
            </a:r>
          </a:p>
          <a:p>
            <a:pPr lvl="2"/>
            <a:r>
              <a:rPr lang="en-US" dirty="0"/>
              <a:t>This same condition will prevail at the time of Jesus’ return. </a:t>
            </a:r>
          </a:p>
          <a:p>
            <a:pPr lvl="2"/>
            <a:r>
              <a:rPr lang="en-US" dirty="0"/>
              <a:t>Just as people knew nothing about the coming flood, so people will be surprised when Jesus returns.</a:t>
            </a:r>
          </a:p>
          <a:p>
            <a:pPr lvl="2"/>
            <a:endParaRPr lang="en-US" dirty="0"/>
          </a:p>
          <a:p>
            <a:pPr lvl="1"/>
            <a:r>
              <a:rPr lang="en-US" dirty="0"/>
              <a:t>What is the significance of God shutting to door and what does this tell you about God (Gen. 7:16)?</a:t>
            </a:r>
          </a:p>
          <a:p>
            <a:pPr lvl="2"/>
            <a:r>
              <a:rPr lang="en-US" dirty="0"/>
              <a:t>It signaled the end of the time for repentance. </a:t>
            </a:r>
          </a:p>
          <a:p>
            <a:pPr lvl="2"/>
            <a:r>
              <a:rPr lang="en-US" dirty="0"/>
              <a:t>The beginning of the flood-judgment.</a:t>
            </a:r>
          </a:p>
          <a:p>
            <a:pPr lvl="2"/>
            <a:r>
              <a:rPr lang="en-US" dirty="0"/>
              <a:t>It showed that God was taking responsibility for what was to happen, not Noah.</a:t>
            </a:r>
          </a:p>
          <a:p>
            <a:pPr lvl="2"/>
            <a:endParaRPr lang="en-US" dirty="0"/>
          </a:p>
          <a:p>
            <a:pPr lvl="1"/>
            <a:r>
              <a:rPr lang="en-US" dirty="0"/>
              <a:t>Why did God not include a rudder or steering device on the ark? How might you apply this to your life?</a:t>
            </a:r>
          </a:p>
          <a:p>
            <a:pPr lvl="2"/>
            <a:r>
              <a:rPr lang="en-US" dirty="0"/>
              <a:t>To ensure that he had full control.</a:t>
            </a:r>
          </a:p>
          <a:p>
            <a:pPr lvl="2"/>
            <a:r>
              <a:rPr lang="en-US" dirty="0"/>
              <a:t>If we always had full control of our lives (rudder) we would never learn to put our full trust in God.</a:t>
            </a:r>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pPr/>
              <a:t>92</a:t>
            </a:fld>
            <a:endParaRPr lang="en-US"/>
          </a:p>
        </p:txBody>
      </p:sp>
      <p:sp>
        <p:nvSpPr>
          <p:cNvPr id="10" name="Slide Image Placeholder 9">
            <a:extLst>
              <a:ext uri="{FF2B5EF4-FFF2-40B4-BE49-F238E27FC236}">
                <a16:creationId xmlns:a16="http://schemas.microsoft.com/office/drawing/2014/main" id="{8F042522-4F8A-4418-90B4-B215E4D0D9C8}"/>
              </a:ext>
            </a:extLst>
          </p:cNvPr>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314018756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r>
              <a:rPr lang="en-US" dirty="0"/>
              <a:t>Read Your Notes</a:t>
            </a:r>
          </a:p>
        </p:txBody>
      </p:sp>
      <p:sp>
        <p:nvSpPr>
          <p:cNvPr id="4" name="Slide Number Placeholder 3"/>
          <p:cNvSpPr>
            <a:spLocks noGrp="1"/>
          </p:cNvSpPr>
          <p:nvPr>
            <p:ph type="sldNum" sz="quarter" idx="5"/>
          </p:nvPr>
        </p:nvSpPr>
        <p:spPr/>
        <p:txBody>
          <a:bodyPr/>
          <a:lstStyle/>
          <a:p>
            <a:fld id="{FF643747-4F18-4CEE-B9DD-781E2F2EBDA0}" type="slidenum">
              <a:rPr lang="en-US" smtClean="0"/>
              <a:t>93</a:t>
            </a:fld>
            <a:endParaRPr lang="en-US"/>
          </a:p>
        </p:txBody>
      </p:sp>
    </p:spTree>
    <p:extLst>
      <p:ext uri="{BB962C8B-B14F-4D97-AF65-F5344CB8AC3E}">
        <p14:creationId xmlns:p14="http://schemas.microsoft.com/office/powerpoint/2010/main" val="255715981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Summary</a:t>
            </a:r>
          </a:p>
          <a:p>
            <a:endParaRPr lang="en-US" dirty="0"/>
          </a:p>
          <a:p>
            <a:r>
              <a:rPr lang="en-US" dirty="0"/>
              <a:t>[CLICK]</a:t>
            </a:r>
          </a:p>
          <a:p>
            <a:endParaRPr lang="en-US" dirty="0"/>
          </a:p>
          <a:p>
            <a:pPr lvl="1"/>
            <a:r>
              <a:rPr lang="en-US" u="none" dirty="0"/>
              <a:t>God always gives sinners time to </a:t>
            </a:r>
            <a:r>
              <a:rPr lang="en-US" dirty="0"/>
              <a:t>repent</a:t>
            </a:r>
            <a:r>
              <a:rPr lang="en-US" u="none" dirty="0"/>
              <a:t> (Gen. 6:3).</a:t>
            </a:r>
          </a:p>
          <a:p>
            <a:pPr lvl="1"/>
            <a:endParaRPr lang="en-US" u="none" dirty="0"/>
          </a:p>
          <a:p>
            <a:pPr lvl="1"/>
            <a:r>
              <a:rPr lang="en-US" u="none" dirty="0"/>
              <a:t>Our sin is God’s </a:t>
            </a:r>
            <a:r>
              <a:rPr lang="en-US" dirty="0"/>
              <a:t>sorrow</a:t>
            </a:r>
            <a:r>
              <a:rPr lang="en-US" u="none" dirty="0"/>
              <a:t> (Gen. 6:5-6).</a:t>
            </a:r>
          </a:p>
          <a:p>
            <a:pPr lvl="1"/>
            <a:endParaRPr lang="en-US" u="none" dirty="0"/>
          </a:p>
          <a:p>
            <a:pPr lvl="1"/>
            <a:r>
              <a:rPr lang="en-US" u="none" dirty="0"/>
              <a:t>God’s judgment of sin is </a:t>
            </a:r>
            <a:r>
              <a:rPr lang="en-US" dirty="0"/>
              <a:t>inevitable</a:t>
            </a:r>
            <a:r>
              <a:rPr lang="en-US" u="none" dirty="0"/>
              <a:t> (Gen. 6:7).</a:t>
            </a:r>
          </a:p>
          <a:p>
            <a:pPr lvl="1"/>
            <a:endParaRPr lang="en-US" u="none" dirty="0"/>
          </a:p>
          <a:p>
            <a:pPr lvl="1"/>
            <a:r>
              <a:rPr lang="en-US" u="none" dirty="0"/>
              <a:t>God always follows through with his </a:t>
            </a:r>
            <a:r>
              <a:rPr lang="en-US" dirty="0"/>
              <a:t>warnings</a:t>
            </a:r>
            <a:r>
              <a:rPr lang="en-US" u="none" dirty="0"/>
              <a:t> (Gen. 7:6).</a:t>
            </a:r>
          </a:p>
          <a:p>
            <a:pPr lvl="1"/>
            <a:endParaRPr lang="en-US" u="none" dirty="0"/>
          </a:p>
          <a:p>
            <a:pPr lvl="1"/>
            <a:r>
              <a:rPr lang="en-US" u="none" dirty="0"/>
              <a:t>God’s judgments always contain </a:t>
            </a:r>
            <a:r>
              <a:rPr lang="en-US" dirty="0"/>
              <a:t>justice and grace </a:t>
            </a:r>
            <a:r>
              <a:rPr lang="en-US" u="none" dirty="0"/>
              <a:t>(Gen. 8:15-17).</a:t>
            </a:r>
          </a:p>
          <a:p>
            <a:endParaRPr lang="en-US" dirty="0"/>
          </a:p>
        </p:txBody>
      </p:sp>
      <p:sp>
        <p:nvSpPr>
          <p:cNvPr id="4" name="Slide Number Placeholder 3"/>
          <p:cNvSpPr>
            <a:spLocks noGrp="1"/>
          </p:cNvSpPr>
          <p:nvPr>
            <p:ph type="sldNum" sz="quarter" idx="5"/>
          </p:nvPr>
        </p:nvSpPr>
        <p:spPr/>
        <p:txBody>
          <a:bodyPr/>
          <a:lstStyle/>
          <a:p>
            <a:fld id="{FF643747-4F18-4CEE-B9DD-781E2F2EBDA0}" type="slidenum">
              <a:rPr lang="en-US" smtClean="0"/>
              <a:pPr/>
              <a:t>94</a:t>
            </a:fld>
            <a:endParaRPr lang="en-US"/>
          </a:p>
        </p:txBody>
      </p:sp>
      <p:sp>
        <p:nvSpPr>
          <p:cNvPr id="7" name="Slide Image Placeholder 6">
            <a:extLst>
              <a:ext uri="{FF2B5EF4-FFF2-40B4-BE49-F238E27FC236}">
                <a16:creationId xmlns:a16="http://schemas.microsoft.com/office/drawing/2014/main" id="{188B047D-257E-454A-8A5D-43218CC570C9}"/>
              </a:ext>
            </a:extLst>
          </p:cNvPr>
          <p:cNvSpPr>
            <a:spLocks noGrp="1" noRot="1" noChangeAspect="1"/>
          </p:cNvSpPr>
          <p:nvPr>
            <p:ph type="sldImg"/>
          </p:nvPr>
        </p:nvSpPr>
        <p:spPr>
          <a:xfrm>
            <a:off x="1668463" y="641350"/>
            <a:ext cx="3498850" cy="1968500"/>
          </a:xfrm>
        </p:spPr>
      </p:sp>
    </p:spTree>
    <p:extLst>
      <p:ext uri="{BB962C8B-B14F-4D97-AF65-F5344CB8AC3E}">
        <p14:creationId xmlns:p14="http://schemas.microsoft.com/office/powerpoint/2010/main" val="49370177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82813" y="630238"/>
            <a:ext cx="2492375" cy="1401762"/>
          </a:xfrm>
        </p:spPr>
      </p:sp>
      <p:sp>
        <p:nvSpPr>
          <p:cNvPr id="3" name="Notes Placeholder 2"/>
          <p:cNvSpPr>
            <a:spLocks noGrp="1"/>
          </p:cNvSpPr>
          <p:nvPr>
            <p:ph type="body" idx="1"/>
          </p:nvPr>
        </p:nvSpPr>
        <p:spPr/>
        <p:txBody>
          <a:bodyPr/>
          <a:lstStyle/>
          <a:p>
            <a:r>
              <a:rPr lang="en-US" dirty="0"/>
              <a:t>GOT IT?</a:t>
            </a:r>
          </a:p>
        </p:txBody>
      </p:sp>
      <p:sp>
        <p:nvSpPr>
          <p:cNvPr id="4" name="Slide Number Placeholder 3"/>
          <p:cNvSpPr>
            <a:spLocks noGrp="1"/>
          </p:cNvSpPr>
          <p:nvPr>
            <p:ph type="sldNum" sz="quarter" idx="5"/>
          </p:nvPr>
        </p:nvSpPr>
        <p:spPr/>
        <p:txBody>
          <a:bodyPr/>
          <a:lstStyle/>
          <a:p>
            <a:fld id="{C9056F60-A7D9-46FF-833E-839DD1BDC6EE}" type="slidenum">
              <a:rPr lang="en-US" smtClean="0"/>
              <a:pPr/>
              <a:t>95</a:t>
            </a:fld>
            <a:endParaRPr lang="en-US"/>
          </a:p>
        </p:txBody>
      </p:sp>
    </p:spTree>
    <p:extLst>
      <p:ext uri="{BB962C8B-B14F-4D97-AF65-F5344CB8AC3E}">
        <p14:creationId xmlns:p14="http://schemas.microsoft.com/office/powerpoint/2010/main" val="33100586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r>
              <a:rPr lang="en-US" dirty="0"/>
              <a:t>NEXT WEDNESDAY: THE FIRST MASS PROTEST</a:t>
            </a:r>
          </a:p>
          <a:p>
            <a:endParaRPr lang="en-US" dirty="0"/>
          </a:p>
          <a:p>
            <a:pPr lvl="1"/>
            <a:r>
              <a:rPr lang="en-US" dirty="0"/>
              <a:t>What happens when man rebels against God </a:t>
            </a:r>
            <a:r>
              <a:rPr lang="en-US" i="1" dirty="0"/>
              <a:t>en masse.</a:t>
            </a:r>
          </a:p>
        </p:txBody>
      </p:sp>
      <p:sp>
        <p:nvSpPr>
          <p:cNvPr id="4" name="Slide Number Placeholder 3"/>
          <p:cNvSpPr>
            <a:spLocks noGrp="1"/>
          </p:cNvSpPr>
          <p:nvPr>
            <p:ph type="sldNum" sz="quarter" idx="10"/>
          </p:nvPr>
        </p:nvSpPr>
        <p:spPr/>
        <p:txBody>
          <a:bodyPr/>
          <a:lstStyle/>
          <a:p>
            <a:fld id="{FF643747-4F18-4CEE-B9DD-781E2F2EBDA0}" type="slidenum">
              <a:rPr lang="en-US" smtClean="0"/>
              <a:t>96</a:t>
            </a:fld>
            <a:endParaRPr lang="en-US"/>
          </a:p>
        </p:txBody>
      </p:sp>
    </p:spTree>
    <p:extLst>
      <p:ext uri="{BB962C8B-B14F-4D97-AF65-F5344CB8AC3E}">
        <p14:creationId xmlns:p14="http://schemas.microsoft.com/office/powerpoint/2010/main" val="50472655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82813" y="630238"/>
            <a:ext cx="2492375" cy="1401762"/>
          </a:xfrm>
          <a:prstGeom prst="rect">
            <a:avLst/>
          </a:prstGeom>
        </p:spPr>
      </p:sp>
      <p:sp>
        <p:nvSpPr>
          <p:cNvPr id="3" name="Notes Placeholder 2"/>
          <p:cNvSpPr>
            <a:spLocks noGrp="1"/>
          </p:cNvSpPr>
          <p:nvPr>
            <p:ph type="body" idx="1"/>
          </p:nvPr>
        </p:nvSpPr>
        <p:spPr/>
        <p:txBody>
          <a:bodyPr/>
          <a:lstStyle/>
          <a:p>
            <a:r>
              <a:rPr lang="en-US" dirty="0"/>
              <a:t>PRAYER &amp; PRAISE TIME </a:t>
            </a:r>
          </a:p>
          <a:p>
            <a:endParaRPr lang="en-US" dirty="0"/>
          </a:p>
          <a:p>
            <a:pPr lvl="1"/>
            <a:r>
              <a:rPr lang="en-US" dirty="0"/>
              <a:t>Our nation…seriously divided…much hate at top level.</a:t>
            </a:r>
          </a:p>
          <a:p>
            <a:pPr lvl="1"/>
            <a:endParaRPr lang="en-US" dirty="0"/>
          </a:p>
          <a:p>
            <a:pPr lvl="1"/>
            <a:r>
              <a:rPr lang="en-US" dirty="0"/>
              <a:t>Upcoming elections.</a:t>
            </a:r>
          </a:p>
          <a:p>
            <a:pPr lvl="1"/>
            <a:endParaRPr lang="en-US" dirty="0"/>
          </a:p>
          <a:p>
            <a:pPr lvl="1"/>
            <a:r>
              <a:rPr lang="en-US" dirty="0"/>
              <a:t>Our TLC pastors and staff.</a:t>
            </a:r>
          </a:p>
          <a:p>
            <a:pPr lvl="1"/>
            <a:endParaRPr lang="en-US" dirty="0"/>
          </a:p>
          <a:p>
            <a:pPr lvl="1"/>
            <a:r>
              <a:rPr lang="en-US" dirty="0"/>
              <a:t>Those who developing a vaccine.</a:t>
            </a:r>
          </a:p>
          <a:p>
            <a:pPr lvl="1"/>
            <a:endParaRPr lang="en-US" dirty="0"/>
          </a:p>
          <a:p>
            <a:pPr lvl="1"/>
            <a:r>
              <a:rPr lang="en-US" dirty="0"/>
              <a:t>Others?</a:t>
            </a:r>
          </a:p>
        </p:txBody>
      </p:sp>
      <p:sp>
        <p:nvSpPr>
          <p:cNvPr id="4" name="Slide Number Placeholder 3"/>
          <p:cNvSpPr>
            <a:spLocks noGrp="1"/>
          </p:cNvSpPr>
          <p:nvPr>
            <p:ph type="sldNum" sz="quarter" idx="5"/>
          </p:nvPr>
        </p:nvSpPr>
        <p:spPr/>
        <p:txBody>
          <a:bodyPr/>
          <a:lstStyle/>
          <a:p>
            <a:fld id="{C9056F60-A7D9-46FF-833E-839DD1BDC6EE}" type="slidenum">
              <a:rPr lang="en-US" smtClean="0"/>
              <a:pPr/>
              <a:t>97</a:t>
            </a:fld>
            <a:endParaRPr lang="en-US"/>
          </a:p>
        </p:txBody>
      </p:sp>
    </p:spTree>
    <p:extLst>
      <p:ext uri="{BB962C8B-B14F-4D97-AF65-F5344CB8AC3E}">
        <p14:creationId xmlns:p14="http://schemas.microsoft.com/office/powerpoint/2010/main" val="285250802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8463" y="641350"/>
            <a:ext cx="3498850" cy="1968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643747-4F18-4CEE-B9DD-781E2F2EBDA0}" type="slidenum">
              <a:rPr lang="en-US" smtClean="0"/>
              <a:t>98</a:t>
            </a:fld>
            <a:endParaRPr lang="en-US"/>
          </a:p>
        </p:txBody>
      </p:sp>
    </p:spTree>
    <p:extLst>
      <p:ext uri="{BB962C8B-B14F-4D97-AF65-F5344CB8AC3E}">
        <p14:creationId xmlns:p14="http://schemas.microsoft.com/office/powerpoint/2010/main" val="50257556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B1D7FA-0689-48EE-B455-B1D3EDB3D889}" type="slidenum">
              <a:rPr lang="en-US"/>
              <a:pPr/>
              <a:t>99</a:t>
            </a:fld>
            <a:endParaRPr lang="en-US" dirty="0"/>
          </a:p>
        </p:txBody>
      </p:sp>
      <p:sp>
        <p:nvSpPr>
          <p:cNvPr id="144386" name="Rectangle 2"/>
          <p:cNvSpPr>
            <a:spLocks noGrp="1" noRot="1" noChangeAspect="1" noChangeArrowheads="1" noTextEdit="1"/>
          </p:cNvSpPr>
          <p:nvPr>
            <p:ph type="sldImg"/>
          </p:nvPr>
        </p:nvSpPr>
        <p:spPr>
          <a:xfrm>
            <a:off x="1393825" y="547688"/>
            <a:ext cx="4030663" cy="2268537"/>
          </a:xfrm>
        </p:spPr>
      </p:sp>
      <p:sp>
        <p:nvSpPr>
          <p:cNvPr id="144387" name="Rectangle 3"/>
          <p:cNvSpPr>
            <a:spLocks noGrp="1" noChangeArrowheads="1"/>
          </p:cNvSpPr>
          <p:nvPr>
            <p:ph type="body" idx="1"/>
          </p:nvPr>
        </p:nvSpPr>
        <p:spPr>
          <a:xfrm>
            <a:off x="710248" y="3051254"/>
            <a:ext cx="5681980" cy="5633085"/>
          </a:xfrm>
        </p:spPr>
        <p:txBody>
          <a:bodyPr/>
          <a:lstStyle/>
          <a:p>
            <a:endParaRPr lang="en-US" dirty="0"/>
          </a:p>
        </p:txBody>
      </p:sp>
      <p:sp>
        <p:nvSpPr>
          <p:cNvPr id="2" name="Header Placeholder 1"/>
          <p:cNvSpPr>
            <a:spLocks noGrp="1"/>
          </p:cNvSpPr>
          <p:nvPr>
            <p:ph type="hdr" sz="quarter" idx="10"/>
          </p:nvPr>
        </p:nvSpPr>
        <p:spPr/>
        <p:txBody>
          <a:bodyPr/>
          <a:lstStyle/>
          <a:p>
            <a:r>
              <a:rPr lang="en-US"/>
              <a:t>PART 2: THE ANTEDILUVIAN PERIOD</a:t>
            </a:r>
          </a:p>
        </p:txBody>
      </p:sp>
    </p:spTree>
    <p:extLst>
      <p:ext uri="{BB962C8B-B14F-4D97-AF65-F5344CB8AC3E}">
        <p14:creationId xmlns:p14="http://schemas.microsoft.com/office/powerpoint/2010/main" val="412738502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7688" y="608013"/>
            <a:ext cx="3362325" cy="1890712"/>
          </a:xfrm>
        </p:spPr>
      </p:sp>
      <p:sp>
        <p:nvSpPr>
          <p:cNvPr id="3" name="Notes Placeholder 2"/>
          <p:cNvSpPr>
            <a:spLocks noGrp="1"/>
          </p:cNvSpPr>
          <p:nvPr>
            <p:ph type="body" idx="1"/>
          </p:nvPr>
        </p:nvSpPr>
        <p:spPr/>
        <p:txBody>
          <a:bodyPr>
            <a:normAutofit/>
          </a:bodyPr>
          <a:lstStyle/>
          <a:p>
            <a:r>
              <a:rPr lang="en-US" b="1" dirty="0"/>
              <a:t>Scripture now focuses on the line of Shem, one of the Noah’s sons, through whom the Redeemer will come.</a:t>
            </a:r>
          </a:p>
          <a:p>
            <a:r>
              <a:rPr lang="en-US" b="1" dirty="0"/>
              <a:t>This period is from the time of Abraham to Joseph </a:t>
            </a:r>
          </a:p>
          <a:p>
            <a:endParaRPr lang="en-US" b="1" dirty="0"/>
          </a:p>
          <a:p>
            <a:r>
              <a:rPr lang="en-US" b="1" dirty="0"/>
              <a:t>Key people include </a:t>
            </a:r>
          </a:p>
          <a:p>
            <a:pPr lvl="1"/>
            <a:r>
              <a:rPr lang="en-US" b="1" dirty="0"/>
              <a:t>Abraham/Sarah</a:t>
            </a:r>
          </a:p>
          <a:p>
            <a:pPr lvl="1"/>
            <a:r>
              <a:rPr lang="en-US" b="1" dirty="0"/>
              <a:t> Isaac</a:t>
            </a:r>
          </a:p>
          <a:p>
            <a:pPr lvl="1"/>
            <a:r>
              <a:rPr lang="en-US" b="1" dirty="0"/>
              <a:t>Jacob/Esau</a:t>
            </a:r>
          </a:p>
          <a:p>
            <a:pPr lvl="1"/>
            <a:r>
              <a:rPr lang="en-US" b="1" dirty="0"/>
              <a:t>and Joseph</a:t>
            </a:r>
          </a:p>
          <a:p>
            <a:pPr lvl="1"/>
            <a:endParaRPr lang="en-US" b="1" dirty="0"/>
          </a:p>
          <a:p>
            <a:pPr>
              <a:spcAft>
                <a:spcPts val="600"/>
              </a:spcAft>
            </a:pPr>
            <a:r>
              <a:rPr lang="en-US" dirty="0"/>
              <a:t>Key Scriptures are Genesis 11:25—50:26</a:t>
            </a:r>
          </a:p>
          <a:p>
            <a:pPr>
              <a:spcAft>
                <a:spcPts val="600"/>
              </a:spcAft>
            </a:pPr>
            <a:endParaRPr lang="en-US" dirty="0"/>
          </a:p>
          <a:p>
            <a:r>
              <a:rPr lang="en-US" dirty="0"/>
              <a:t>Major Events </a:t>
            </a:r>
          </a:p>
          <a:p>
            <a:pPr lvl="1"/>
            <a:r>
              <a:rPr lang="en-US" dirty="0"/>
              <a:t>God's promise to </a:t>
            </a:r>
            <a:r>
              <a:rPr lang="en-US" u="sng" dirty="0"/>
              <a:t>bless the world </a:t>
            </a:r>
            <a:r>
              <a:rPr lang="en-US" dirty="0"/>
              <a:t>through Abraham, Isaac and Jacob</a:t>
            </a:r>
          </a:p>
          <a:p>
            <a:pPr lvl="1"/>
            <a:r>
              <a:rPr lang="en-US" dirty="0"/>
              <a:t>The testing of Abraham's </a:t>
            </a:r>
            <a:r>
              <a:rPr lang="en-US" u="sng" dirty="0"/>
              <a:t>faith</a:t>
            </a:r>
          </a:p>
          <a:p>
            <a:pPr lvl="1"/>
            <a:r>
              <a:rPr lang="en-US" dirty="0"/>
              <a:t>The origin of the </a:t>
            </a:r>
            <a:r>
              <a:rPr lang="en-US" u="sng" dirty="0"/>
              <a:t>nation</a:t>
            </a:r>
            <a:r>
              <a:rPr lang="en-US" dirty="0"/>
              <a:t> of Israel</a:t>
            </a:r>
          </a:p>
          <a:p>
            <a:endParaRPr lang="en-US" dirty="0"/>
          </a:p>
        </p:txBody>
      </p:sp>
      <p:sp>
        <p:nvSpPr>
          <p:cNvPr id="4" name="Slide Number Placeholder 3"/>
          <p:cNvSpPr>
            <a:spLocks noGrp="1"/>
          </p:cNvSpPr>
          <p:nvPr>
            <p:ph type="sldNum" sz="quarter" idx="10"/>
          </p:nvPr>
        </p:nvSpPr>
        <p:spPr/>
        <p:txBody>
          <a:bodyPr/>
          <a:lstStyle/>
          <a:p>
            <a:fld id="{8E1E2D8D-2E7B-4A5A-A792-D2AF154FE9FD}" type="slidenum">
              <a:rPr lang="en-US" smtClean="0"/>
              <a:pPr/>
              <a:t>100</a:t>
            </a:fld>
            <a:endParaRPr lang="en-US"/>
          </a:p>
        </p:txBody>
      </p:sp>
      <p:sp>
        <p:nvSpPr>
          <p:cNvPr id="5" name="Header Placeholder 4"/>
          <p:cNvSpPr>
            <a:spLocks noGrp="1"/>
          </p:cNvSpPr>
          <p:nvPr>
            <p:ph type="hdr" sz="quarter" idx="11"/>
          </p:nvPr>
        </p:nvSpPr>
        <p:spPr/>
        <p:txBody>
          <a:bodyPr/>
          <a:lstStyle/>
          <a:p>
            <a:r>
              <a:rPr lang="en-US"/>
              <a:t>Part 3: Post Flood Period</a:t>
            </a:r>
          </a:p>
        </p:txBody>
      </p:sp>
    </p:spTree>
    <p:extLst>
      <p:ext uri="{BB962C8B-B14F-4D97-AF65-F5344CB8AC3E}">
        <p14:creationId xmlns:p14="http://schemas.microsoft.com/office/powerpoint/2010/main" val="479101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flip="none" rotWithShape="1">
          <a:gsLst>
            <a:gs pos="0">
              <a:schemeClr val="accent1">
                <a:lumMod val="5000"/>
                <a:lumOff val="95000"/>
              </a:schemeClr>
            </a:gs>
            <a:gs pos="57000">
              <a:schemeClr val="accent1">
                <a:lumMod val="45000"/>
                <a:lumOff val="55000"/>
              </a:schemeClr>
            </a:gs>
            <a:gs pos="100000">
              <a:schemeClr val="bg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6800" y="533400"/>
            <a:ext cx="10058400" cy="3566160"/>
          </a:xfrm>
        </p:spPr>
        <p:txBody>
          <a:bodyPr anchor="b">
            <a:normAutofit/>
          </a:bodyPr>
          <a:lstStyle>
            <a:lvl1pPr algn="ctr">
              <a:lnSpc>
                <a:spcPct val="85000"/>
              </a:lnSpc>
              <a:defRPr sz="8800" cap="all" spc="-50" baseline="0">
                <a:solidFill>
                  <a:schemeClr val="tx1"/>
                </a:solidFill>
                <a:effectLst>
                  <a:outerShdw blurRad="38100" dist="38100" dir="2700000" algn="tl">
                    <a:srgbClr val="000000">
                      <a:alpha val="43137"/>
                    </a:srgbClr>
                  </a:outerShdw>
                </a:effectLst>
              </a:defRPr>
            </a:lvl1pPr>
          </a:lstStyle>
          <a:p>
            <a:r>
              <a:rPr lang="en-US" dirty="0"/>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800" cap="all" spc="200" baseline="0">
                <a:solidFill>
                  <a:schemeClr val="tx1"/>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B8A1EA3F-54E6-4993-BCB7-A9B7F8166165}" type="datetime1">
              <a:rPr lang="en-US" smtClean="0"/>
              <a:t>11/13/2022</a:t>
            </a:fld>
            <a:endParaRPr lang="en-US" dirty="0"/>
          </a:p>
        </p:txBody>
      </p:sp>
      <p:sp>
        <p:nvSpPr>
          <p:cNvPr id="5" name="Footer Placeholder 4"/>
          <p:cNvSpPr>
            <a:spLocks noGrp="1"/>
          </p:cNvSpPr>
          <p:nvPr>
            <p:ph type="ftr" sz="quarter" idx="11"/>
          </p:nvPr>
        </p:nvSpPr>
        <p:spPr/>
        <p:txBody>
          <a:bodyPr/>
          <a:lstStyle/>
          <a:p>
            <a:r>
              <a:rPr lang="en-US"/>
              <a:t>OLD TESTAMENT SURVEY</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26027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10" presetClass="entr" presetSubtype="0" fill="hold" grpId="0" nodeType="afterEffect">
                                  <p:stCondLst>
                                    <p:cond delay="25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1CD3C7-FC9B-416B-A856-65B5887AA328}" type="datetime1">
              <a:rPr lang="en-US" smtClean="0"/>
              <a:t>11/13/2022</a:t>
            </a:fld>
            <a:endParaRPr lang="en-US" dirty="0"/>
          </a:p>
        </p:txBody>
      </p:sp>
      <p:sp>
        <p:nvSpPr>
          <p:cNvPr id="5" name="Footer Placeholder 4"/>
          <p:cNvSpPr>
            <a:spLocks noGrp="1"/>
          </p:cNvSpPr>
          <p:nvPr>
            <p:ph type="ftr" sz="quarter" idx="11"/>
          </p:nvPr>
        </p:nvSpPr>
        <p:spPr/>
        <p:txBody>
          <a:bodyPr/>
          <a:lstStyle/>
          <a:p>
            <a:r>
              <a:rPr lang="en-US"/>
              <a:t>OLD TESTAMENT SURVEY</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37350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FAD2FC-FD01-43EA-BDB9-6DBD1B3784B7}" type="datetime1">
              <a:rPr lang="en-US" smtClean="0"/>
              <a:t>11/13/2022</a:t>
            </a:fld>
            <a:endParaRPr lang="en-US" dirty="0"/>
          </a:p>
        </p:txBody>
      </p:sp>
      <p:sp>
        <p:nvSpPr>
          <p:cNvPr id="5" name="Footer Placeholder 4"/>
          <p:cNvSpPr>
            <a:spLocks noGrp="1"/>
          </p:cNvSpPr>
          <p:nvPr>
            <p:ph type="ftr" sz="quarter" idx="11"/>
          </p:nvPr>
        </p:nvSpPr>
        <p:spPr/>
        <p:txBody>
          <a:bodyPr/>
          <a:lstStyle/>
          <a:p>
            <a:r>
              <a:rPr lang="en-US"/>
              <a:t>OLD TESTAMENT SURVEY</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71713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46839" y="1294653"/>
            <a:ext cx="5535369" cy="4053294"/>
          </a:xfrm>
        </p:spPr>
        <p:txBody>
          <a:bodyPr>
            <a:normAutofit/>
          </a:bodyPr>
          <a:lstStyle>
            <a:lvl1pPr marL="0" indent="0">
              <a:buFont typeface="Arial" panose="020B0604020202020204" pitchFamily="34" charset="0"/>
              <a:buNone/>
              <a:defRPr sz="6000" i="0">
                <a:solidFill>
                  <a:srgbClr val="4F2F05"/>
                </a:solidFill>
                <a:effectLst>
                  <a:outerShdw blurRad="38100" dist="38100" dir="2700000" algn="tl">
                    <a:srgbClr val="000000">
                      <a:alpha val="43137"/>
                    </a:srgbClr>
                  </a:outerShdw>
                </a:effectLst>
              </a:defRPr>
            </a:lvl1pPr>
            <a:lvl2pPr marL="685800" indent="-228600">
              <a:buFont typeface="Calibri" panose="020F0502020204030204" pitchFamily="34" charset="0"/>
              <a:buChar char="−"/>
              <a:defRPr sz="2800">
                <a:solidFill>
                  <a:srgbClr val="4F2F05"/>
                </a:solidFill>
              </a:defRPr>
            </a:lvl2pPr>
            <a:lvl3pPr>
              <a:defRPr sz="2400">
                <a:solidFill>
                  <a:srgbClr val="4F2F05"/>
                </a:solidFill>
              </a:defRPr>
            </a:lvl3pPr>
            <a:lvl4pPr>
              <a:defRPr sz="2000">
                <a:solidFill>
                  <a:srgbClr val="4F2F05"/>
                </a:solidFill>
              </a:defRPr>
            </a:lvl4pPr>
            <a:lvl5pPr>
              <a:defRPr sz="2000">
                <a:solidFill>
                  <a:srgbClr val="4F2F05"/>
                </a:solidFill>
              </a:defRPr>
            </a:lvl5pPr>
          </a:lstStyle>
          <a:p>
            <a:pPr lvl="0"/>
            <a:r>
              <a:rPr lang="en-US" dirty="0"/>
              <a:t>Click to edit Master text styles</a:t>
            </a:r>
          </a:p>
          <a:p>
            <a:pPr lvl="0"/>
            <a:r>
              <a:rPr lang="en-US" dirty="0"/>
              <a:t> </a:t>
            </a:r>
          </a:p>
        </p:txBody>
      </p:sp>
      <p:sp>
        <p:nvSpPr>
          <p:cNvPr id="4" name="Text Placeholder 3"/>
          <p:cNvSpPr>
            <a:spLocks noGrp="1"/>
          </p:cNvSpPr>
          <p:nvPr>
            <p:ph type="body" sz="half" idx="2"/>
          </p:nvPr>
        </p:nvSpPr>
        <p:spPr>
          <a:xfrm>
            <a:off x="501445" y="786581"/>
            <a:ext cx="5397910" cy="512260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9825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9613857" cy="1080938"/>
          </a:xfrm>
        </p:spPr>
        <p:txBody>
          <a:bodyPr anchor="ctr">
            <a:normAutofit/>
          </a:bodyPr>
          <a:lstStyle>
            <a:lvl1pPr>
              <a:defRPr sz="4400">
                <a:solidFill>
                  <a:schemeClr val="tx1"/>
                </a:solidFill>
                <a:effectLst>
                  <a:outerShdw blurRad="38100" dist="38100" dir="2700000" algn="tl">
                    <a:srgbClr val="000000">
                      <a:alpha val="43137"/>
                    </a:srgbClr>
                  </a:outerShdw>
                </a:effectLst>
              </a:defRPr>
            </a:lvl1pPr>
          </a:lstStyle>
          <a:p>
            <a:r>
              <a:rPr lang="en-US" dirty="0"/>
              <a:t>Click to edit Master title style</a:t>
            </a:r>
          </a:p>
        </p:txBody>
      </p:sp>
      <p:sp>
        <p:nvSpPr>
          <p:cNvPr id="3" name="Picture Placeholder 2"/>
          <p:cNvSpPr>
            <a:spLocks noGrp="1" noChangeAspect="1"/>
          </p:cNvSpPr>
          <p:nvPr>
            <p:ph type="pic" idx="1"/>
          </p:nvPr>
        </p:nvSpPr>
        <p:spPr>
          <a:xfrm>
            <a:off x="762001" y="1828800"/>
            <a:ext cx="5638800" cy="4114800"/>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629400" y="1828800"/>
            <a:ext cx="3962400" cy="410964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D2E20D83-4181-4100-8EF9-C733C08955A1}" type="datetime1">
              <a:rPr lang="en-US" smtClean="0"/>
              <a:t>11/13/2022</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118510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10363200" cy="1066800"/>
          </a:xfrm>
        </p:spPr>
        <p:txBody>
          <a:bodyPr anchor="ctr">
            <a:noAutofit/>
          </a:bodyPr>
          <a:lstStyle>
            <a:lvl1pPr>
              <a:defRPr sz="4400" b="1" cap="all" baseline="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838200" y="1905000"/>
            <a:ext cx="10287000" cy="4023360"/>
          </a:xfrm>
        </p:spPr>
        <p:txBody>
          <a:bodyPr>
            <a:normAutofit/>
          </a:bodyPr>
          <a:lstStyle>
            <a:lvl1pPr marL="282575" indent="-282575">
              <a:lnSpc>
                <a:spcPct val="108000"/>
              </a:lnSpc>
              <a:buClr>
                <a:srgbClr val="006600"/>
              </a:buClr>
              <a:buFont typeface="Wingdings" panose="05000000000000000000" pitchFamily="2" charset="2"/>
              <a:buChar char="§"/>
              <a:defRPr sz="3600" b="1">
                <a:solidFill>
                  <a:schemeClr val="tx1"/>
                </a:solidFill>
                <a:latin typeface="+mj-lt"/>
              </a:defRPr>
            </a:lvl1pPr>
            <a:lvl2pPr marL="573088" indent="-171450">
              <a:buClr>
                <a:schemeClr val="tx1"/>
              </a:buClr>
              <a:buSzPct val="50000"/>
              <a:buFont typeface="Century Gothic" panose="020B0502020202020204" pitchFamily="34" charset="0"/>
              <a:buChar char="─"/>
              <a:defRPr sz="3200" i="1">
                <a:solidFill>
                  <a:schemeClr val="tx1"/>
                </a:solidFill>
                <a:latin typeface="+mj-lt"/>
              </a:defRPr>
            </a:lvl2pPr>
            <a:lvl3pPr marL="384048" indent="0">
              <a:buNone/>
              <a:defRPr sz="2800">
                <a:solidFill>
                  <a:schemeClr val="tx1"/>
                </a:solidFill>
                <a:latin typeface="+mj-lt"/>
              </a:defRPr>
            </a:lvl3pPr>
            <a:lvl4pPr marL="566928" indent="0">
              <a:buNone/>
              <a:defRPr sz="2800">
                <a:solidFill>
                  <a:schemeClr val="tx1"/>
                </a:solidFill>
                <a:latin typeface="+mj-lt"/>
              </a:defRPr>
            </a:lvl4pPr>
            <a:lvl5pPr marL="749808" indent="0">
              <a:buNone/>
              <a:defRPr sz="2800">
                <a:solidFill>
                  <a:schemeClr val="tx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50E0CFB-ED8D-4EFF-A873-AB2236FFC7D2}" type="datetime1">
              <a:rPr lang="en-US" smtClean="0"/>
              <a:t>11/13/2022</a:t>
            </a:fld>
            <a:endParaRPr lang="en-US" dirty="0"/>
          </a:p>
        </p:txBody>
      </p:sp>
      <p:sp>
        <p:nvSpPr>
          <p:cNvPr id="5" name="Footer Placeholder 4"/>
          <p:cNvSpPr>
            <a:spLocks noGrp="1"/>
          </p:cNvSpPr>
          <p:nvPr>
            <p:ph type="ftr" sz="quarter" idx="11"/>
          </p:nvPr>
        </p:nvSpPr>
        <p:spPr/>
        <p:txBody>
          <a:bodyPr/>
          <a:lstStyle>
            <a:lvl1pPr>
              <a:defRPr sz="1400" b="1">
                <a:effectLst>
                  <a:outerShdw blurRad="38100" dist="38100" dir="2700000" algn="tl">
                    <a:srgbClr val="000000">
                      <a:alpha val="43137"/>
                    </a:srgbClr>
                  </a:outerShdw>
                </a:effectLst>
              </a:defRPr>
            </a:lvl1pPr>
          </a:lstStyle>
          <a:p>
            <a:r>
              <a:rPr lang="en-US"/>
              <a:t>OLD TESTAMENT SURVEY</a:t>
            </a:r>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smtClean="0"/>
              <a:t>‹#›</a:t>
            </a:fld>
            <a:endParaRPr lang="en-US" dirty="0"/>
          </a:p>
        </p:txBody>
      </p:sp>
      <p:sp>
        <p:nvSpPr>
          <p:cNvPr id="7" name="Title 1">
            <a:extLst>
              <a:ext uri="{FF2B5EF4-FFF2-40B4-BE49-F238E27FC236}">
                <a16:creationId xmlns:a16="http://schemas.microsoft.com/office/drawing/2014/main" id="{0FA0EF2C-229D-4383-8170-BFBD129FC825}"/>
              </a:ext>
            </a:extLst>
          </p:cNvPr>
          <p:cNvSpPr txBox="1">
            <a:spLocks/>
          </p:cNvSpPr>
          <p:nvPr userDrawn="1"/>
        </p:nvSpPr>
        <p:spPr>
          <a:xfrm>
            <a:off x="1143000" y="1219200"/>
            <a:ext cx="10363200" cy="53340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b="1" kern="1200" cap="all" spc="-50" baseline="0">
                <a:solidFill>
                  <a:schemeClr val="tx1"/>
                </a:solidFill>
                <a:latin typeface="+mj-lt"/>
                <a:ea typeface="+mj-ea"/>
                <a:cs typeface="+mj-cs"/>
              </a:defRPr>
            </a:lvl1pPr>
          </a:lstStyle>
          <a:p>
            <a:endParaRPr lang="en-US" sz="3200" b="0" dirty="0"/>
          </a:p>
        </p:txBody>
      </p:sp>
    </p:spTree>
    <p:extLst>
      <p:ext uri="{BB962C8B-B14F-4D97-AF65-F5344CB8AC3E}">
        <p14:creationId xmlns:p14="http://schemas.microsoft.com/office/powerpoint/2010/main" val="2357227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1600200" y="3352800"/>
            <a:ext cx="9677400" cy="1280160"/>
          </a:xfrm>
        </p:spPr>
        <p:txBody>
          <a:bodyPr anchor="b" anchorCtr="0">
            <a:normAutofit/>
          </a:bodyPr>
          <a:lstStyle>
            <a:lvl1pPr algn="r">
              <a:lnSpc>
                <a:spcPct val="100000"/>
              </a:lnSpc>
              <a:defRPr sz="5400" b="1" cap="none" baseline="0">
                <a:solidFill>
                  <a:srgbClr val="006600"/>
                </a:solidFill>
                <a:effectLst>
                  <a:outerShdw blurRad="38100" dist="38100" dir="2700000" algn="tl">
                    <a:srgbClr val="000000">
                      <a:alpha val="43137"/>
                    </a:srgbClr>
                  </a:outerShdw>
                </a:effectLst>
              </a:defRPr>
            </a:lvl1pPr>
          </a:lstStyle>
          <a:p>
            <a:r>
              <a:rPr lang="en-US" dirty="0"/>
              <a:t>Click to edit Master title style </a:t>
            </a:r>
          </a:p>
        </p:txBody>
      </p:sp>
      <p:sp>
        <p:nvSpPr>
          <p:cNvPr id="4" name="Date Placeholder 3"/>
          <p:cNvSpPr>
            <a:spLocks noGrp="1"/>
          </p:cNvSpPr>
          <p:nvPr>
            <p:ph type="dt" sz="half" idx="10"/>
          </p:nvPr>
        </p:nvSpPr>
        <p:spPr/>
        <p:txBody>
          <a:bodyPr/>
          <a:lstStyle/>
          <a:p>
            <a:fld id="{53E989D0-BE37-47C8-A62D-E383D46C6EBE}" type="datetime1">
              <a:rPr lang="en-US" smtClean="0"/>
              <a:t>11/13/2022</a:t>
            </a:fld>
            <a:endParaRPr lang="en-US" dirty="0"/>
          </a:p>
        </p:txBody>
      </p:sp>
      <p:sp>
        <p:nvSpPr>
          <p:cNvPr id="5" name="Footer Placeholder 4"/>
          <p:cNvSpPr>
            <a:spLocks noGrp="1"/>
          </p:cNvSpPr>
          <p:nvPr>
            <p:ph type="ftr" sz="quarter" idx="11"/>
          </p:nvPr>
        </p:nvSpPr>
        <p:spPr/>
        <p:txBody>
          <a:bodyPr/>
          <a:lstStyle>
            <a:lvl1pPr>
              <a:defRPr b="1" spc="220" baseline="0"/>
            </a:lvl1pPr>
          </a:lstStyle>
          <a:p>
            <a:r>
              <a:rPr lang="en-US" dirty="0"/>
              <a:t>OLD TESTAMENT SURVEY</a:t>
            </a:r>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a:extLst>
              <a:ext uri="{FF2B5EF4-FFF2-40B4-BE49-F238E27FC236}">
                <a16:creationId xmlns:a16="http://schemas.microsoft.com/office/drawing/2014/main" id="{6D38B0B3-DB1C-4B84-BFA4-53FCB50CBAD1}"/>
              </a:ext>
            </a:extLst>
          </p:cNvPr>
          <p:cNvCxnSpPr>
            <a:cxnSpLocks/>
          </p:cNvCxnSpPr>
          <p:nvPr userDrawn="1"/>
        </p:nvCxnSpPr>
        <p:spPr>
          <a:xfrm>
            <a:off x="1600200" y="4648200"/>
            <a:ext cx="96774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6203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BD6645-200A-42C5-93A2-B086ACD20E0C}" type="datetime1">
              <a:rPr lang="en-US" smtClean="0"/>
              <a:t>11/13/2022</a:t>
            </a:fld>
            <a:endParaRPr lang="en-US" dirty="0"/>
          </a:p>
        </p:txBody>
      </p:sp>
      <p:sp>
        <p:nvSpPr>
          <p:cNvPr id="6" name="Footer Placeholder 5"/>
          <p:cNvSpPr>
            <a:spLocks noGrp="1"/>
          </p:cNvSpPr>
          <p:nvPr>
            <p:ph type="ftr" sz="quarter" idx="11"/>
          </p:nvPr>
        </p:nvSpPr>
        <p:spPr/>
        <p:txBody>
          <a:bodyPr/>
          <a:lstStyle/>
          <a:p>
            <a:r>
              <a:rPr lang="en-US"/>
              <a:t>OLD TESTAMENT SURVEY</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108327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162D4ED-DDB1-4135-8F6F-8DBCFA0A85E4}" type="datetime1">
              <a:rPr lang="en-US" smtClean="0"/>
              <a:t>11/13/2022</a:t>
            </a:fld>
            <a:endParaRPr lang="en-US" dirty="0"/>
          </a:p>
        </p:txBody>
      </p:sp>
      <p:sp>
        <p:nvSpPr>
          <p:cNvPr id="8" name="Footer Placeholder 7"/>
          <p:cNvSpPr>
            <a:spLocks noGrp="1"/>
          </p:cNvSpPr>
          <p:nvPr>
            <p:ph type="ftr" sz="quarter" idx="11"/>
          </p:nvPr>
        </p:nvSpPr>
        <p:spPr/>
        <p:txBody>
          <a:bodyPr/>
          <a:lstStyle/>
          <a:p>
            <a:r>
              <a:rPr lang="en-US"/>
              <a:t>OLD TESTAMENT SURVEY</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49497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b="1" cap="small" baseline="0">
                <a:solidFill>
                  <a:schemeClr val="tx1"/>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E1FE937-ECFC-4D26-BA43-5A49EE399655}" type="datetime1">
              <a:rPr lang="en-US" smtClean="0"/>
              <a:t>11/13/2022</a:t>
            </a:fld>
            <a:endParaRPr lang="en-US" dirty="0"/>
          </a:p>
        </p:txBody>
      </p:sp>
      <p:sp>
        <p:nvSpPr>
          <p:cNvPr id="4" name="Footer Placeholder 3"/>
          <p:cNvSpPr>
            <a:spLocks noGrp="1"/>
          </p:cNvSpPr>
          <p:nvPr>
            <p:ph type="ftr" sz="quarter" idx="11"/>
          </p:nvPr>
        </p:nvSpPr>
        <p:spPr/>
        <p:txBody>
          <a:bodyPr/>
          <a:lstStyle/>
          <a:p>
            <a:r>
              <a:rPr lang="en-US"/>
              <a:t>OLD TESTAMENT SURVEY</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6955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CBACC46-670A-482B-A574-A00BB3984960}" type="datetime1">
              <a:rPr lang="en-US" smtClean="0"/>
              <a:t>11/13/2022</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OLD TESTAMENT SURVEY</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98825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5F2B1FB2-A6C5-40D6-A493-A45526D49539}" type="datetime1">
              <a:rPr lang="en-US" smtClean="0"/>
              <a:t>11/13/2022</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a:t>OLD TESTAMENT SURVEY</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888141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1325880"/>
          </a:xfrm>
        </p:spPr>
        <p:txBody>
          <a:bodyPr lIns="91440" tIns="0" rIns="91440" bIns="0" anchor="ctr">
            <a:noAutofit/>
          </a:bodyPr>
          <a:lstStyle>
            <a:lvl1pPr>
              <a:defRPr sz="4400" b="1" cap="all" baseline="0">
                <a:solidFill>
                  <a:srgbClr val="FFFFFF"/>
                </a:solidFill>
                <a:effectLst>
                  <a:outerShdw blurRad="38100" dist="38100" dir="2700000" algn="tl">
                    <a:srgbClr val="000000">
                      <a:alpha val="43137"/>
                    </a:srgbClr>
                  </a:outerShdw>
                </a:effectLst>
              </a:defRPr>
            </a:lvl1pPr>
          </a:lstStyle>
          <a:p>
            <a:r>
              <a:rPr lang="en-US" dirty="0"/>
              <a:t>Click to edit Master title style</a:t>
            </a:r>
          </a:p>
        </p:txBody>
      </p:sp>
      <p:sp>
        <p:nvSpPr>
          <p:cNvPr id="3" name="Picture Placeholder 2"/>
          <p:cNvSpPr>
            <a:spLocks noGrp="1" noChangeAspect="1"/>
          </p:cNvSpPr>
          <p:nvPr>
            <p:ph type="pic" idx="1"/>
          </p:nvPr>
        </p:nvSpPr>
        <p:spPr>
          <a:xfrm>
            <a:off x="15" y="-17091"/>
            <a:ext cx="12191985" cy="4915076"/>
          </a:xfrm>
          <a:solidFill>
            <a:schemeClr val="bg1"/>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p:txBody>
          <a:bodyPr/>
          <a:lstStyle/>
          <a:p>
            <a:fld id="{25B7AF46-2C9B-444A-B3B7-0989FB749716}" type="datetime1">
              <a:rPr lang="en-US" smtClean="0"/>
              <a:t>11/13/2022</a:t>
            </a:fld>
            <a:endParaRPr lang="en-US" dirty="0"/>
          </a:p>
        </p:txBody>
      </p:sp>
      <p:sp>
        <p:nvSpPr>
          <p:cNvPr id="6" name="Footer Placeholder 5"/>
          <p:cNvSpPr>
            <a:spLocks noGrp="1"/>
          </p:cNvSpPr>
          <p:nvPr>
            <p:ph type="ftr" sz="quarter" idx="11"/>
          </p:nvPr>
        </p:nvSpPr>
        <p:spPr/>
        <p:txBody>
          <a:bodyPr/>
          <a:lstStyle/>
          <a:p>
            <a:r>
              <a:rPr lang="en-US" dirty="0"/>
              <a:t>OLD TESTAMENT SURVEY</a:t>
            </a:r>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17590295"/>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990600" y="304801"/>
            <a:ext cx="10058400" cy="12192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97280" y="1600200"/>
            <a:ext cx="10058400" cy="4268894"/>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A0A1E7D7-B8CF-4310-87DF-18540AEDE57B}" type="datetime1">
              <a:rPr lang="en-US" smtClean="0"/>
              <a:t>11/13/2022</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1050" i="1" cap="all" baseline="0">
                <a:solidFill>
                  <a:srgbClr val="FFFFFF"/>
                </a:solidFill>
              </a:defRPr>
            </a:lvl1pPr>
          </a:lstStyle>
          <a:p>
            <a:r>
              <a:rPr lang="en-US" dirty="0"/>
              <a:t>OLD TESTAMENT SURVEY</a:t>
            </a: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57F1E4F-1CFF-5643-939E-217C01CDF565}" type="slidenum">
              <a:rPr lang="en-US" smtClean="0"/>
              <a:pPr/>
              <a:t>‹#›</a:t>
            </a:fld>
            <a:endParaRPr lang="en-US" dirty="0"/>
          </a:p>
        </p:txBody>
      </p:sp>
      <p:cxnSp>
        <p:nvCxnSpPr>
          <p:cNvPr id="10" name="Straight Connector 9"/>
          <p:cNvCxnSpPr>
            <a:cxnSpLocks/>
          </p:cNvCxnSpPr>
          <p:nvPr/>
        </p:nvCxnSpPr>
        <p:spPr>
          <a:xfrm>
            <a:off x="990600" y="1295400"/>
            <a:ext cx="10093692" cy="0"/>
          </a:xfrm>
          <a:prstGeom prst="line">
            <a:avLst/>
          </a:prstGeom>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102312511"/>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Lst>
  <p:hf sldNum="0" hdr="0" dt="0"/>
  <p:txStyles>
    <p:titleStyle>
      <a:lvl1pPr algn="l" defTabSz="914400" rtl="0" eaLnBrk="1" latinLnBrk="0" hangingPunct="1">
        <a:lnSpc>
          <a:spcPct val="85000"/>
        </a:lnSpc>
        <a:spcBef>
          <a:spcPct val="0"/>
        </a:spcBef>
        <a:buNone/>
        <a:defRPr sz="4800" b="1" kern="1200" spc="-50" baseline="0">
          <a:solidFill>
            <a:schemeClr val="tx1"/>
          </a:solidFill>
          <a:latin typeface="+mj-lt"/>
          <a:ea typeface="+mj-ea"/>
          <a:cs typeface="+mj-cs"/>
        </a:defRPr>
      </a:lvl1pPr>
    </p:titleStyle>
    <p:bodyStyle>
      <a:lvl1pPr marL="227013" indent="-227013" algn="l" defTabSz="914400" rtl="0" eaLnBrk="1" latinLnBrk="0" hangingPunct="1">
        <a:lnSpc>
          <a:spcPct val="90000"/>
        </a:lnSpc>
        <a:spcBef>
          <a:spcPts val="1200"/>
        </a:spcBef>
        <a:spcAft>
          <a:spcPts val="200"/>
        </a:spcAft>
        <a:buClr>
          <a:srgbClr val="006600"/>
        </a:buClr>
        <a:buSzPct val="100000"/>
        <a:buFont typeface="Wingdings" panose="05000000000000000000" pitchFamily="2" charset="2"/>
        <a:buChar char="§"/>
        <a:defRPr sz="2800" kern="1200">
          <a:solidFill>
            <a:schemeClr val="tx1"/>
          </a:solidFill>
          <a:latin typeface="+mn-lt"/>
          <a:ea typeface="+mn-ea"/>
          <a:cs typeface="+mn-cs"/>
        </a:defRPr>
      </a:lvl1pPr>
      <a:lvl2pPr marL="461963" indent="-173038" algn="l" defTabSz="914400" rtl="0" eaLnBrk="1" latinLnBrk="0" hangingPunct="1">
        <a:lnSpc>
          <a:spcPct val="90000"/>
        </a:lnSpc>
        <a:spcBef>
          <a:spcPts val="200"/>
        </a:spcBef>
        <a:spcAft>
          <a:spcPts val="400"/>
        </a:spcAft>
        <a:buClr>
          <a:srgbClr val="006600"/>
        </a:buClr>
        <a:buFont typeface="Symbol" panose="05050102010706020507" pitchFamily="18" charset="2"/>
        <a:buChar char="-"/>
        <a:defRPr sz="2400" kern="1200">
          <a:solidFill>
            <a:schemeClr val="tx1"/>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0.xml"/><Relationship Id="rId1" Type="http://schemas.openxmlformats.org/officeDocument/2006/relationships/slideLayout" Target="../slideLayouts/slideLayout7.xml"/><Relationship Id="rId5" Type="http://schemas.openxmlformats.org/officeDocument/2006/relationships/hyperlink" Target="http://courie.wikispaces.com/home" TargetMode="External"/><Relationship Id="rId4" Type="http://schemas.microsoft.com/office/2007/relationships/hdphoto" Target="../media/hdphoto10.wdp"/></Relationships>
</file>

<file path=ppt/slides/_rels/slide10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01.xml"/><Relationship Id="rId1" Type="http://schemas.openxmlformats.org/officeDocument/2006/relationships/slideLayout" Target="../slideLayouts/slideLayout6.xml"/><Relationship Id="rId4" Type="http://schemas.openxmlformats.org/officeDocument/2006/relationships/hyperlink" Target="http://ancientegyptreligion3145.wikispaces.com/"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2.xml"/><Relationship Id="rId1" Type="http://schemas.openxmlformats.org/officeDocument/2006/relationships/slideLayout" Target="../slideLayouts/slideLayout6.xml"/><Relationship Id="rId4" Type="http://schemas.microsoft.com/office/2007/relationships/hdphoto" Target="../media/hdphoto11.wdp"/></Relationships>
</file>

<file path=ppt/slides/_rels/slide10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6.xml"/><Relationship Id="rId1" Type="http://schemas.openxmlformats.org/officeDocument/2006/relationships/slideLayout" Target="../slideLayouts/slideLayout6.xml"/><Relationship Id="rId5" Type="http://schemas.openxmlformats.org/officeDocument/2006/relationships/hyperlink" Target="http://courie.wikispaces.com/home" TargetMode="External"/><Relationship Id="rId4" Type="http://schemas.microsoft.com/office/2007/relationships/hdphoto" Target="../media/hdphoto10.wdp"/></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10.xml"/><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75.png"/><Relationship Id="rId4" Type="http://schemas.openxmlformats.org/officeDocument/2006/relationships/image" Target="../media/image74.png"/></Relationships>
</file>

<file path=ppt/slides/_rels/slide11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12.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18.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9.xml"/><Relationship Id="rId1" Type="http://schemas.openxmlformats.org/officeDocument/2006/relationships/slideLayout" Target="../slideLayouts/slideLayout7.xml"/><Relationship Id="rId4" Type="http://schemas.microsoft.com/office/2007/relationships/hdphoto" Target="../media/hdphoto11.wdp"/></Relationships>
</file>

<file path=ppt/slides/_rels/slide12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20.xml"/><Relationship Id="rId1" Type="http://schemas.openxmlformats.org/officeDocument/2006/relationships/slideLayout" Target="../slideLayouts/slideLayout8.xml"/></Relationships>
</file>

<file path=ppt/slides/_rels/slide12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2.wdp"/></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31.xml"/><Relationship Id="rId1" Type="http://schemas.openxmlformats.org/officeDocument/2006/relationships/slideLayout" Target="../slideLayouts/slideLayout2.xml"/><Relationship Id="rId4" Type="http://schemas.openxmlformats.org/officeDocument/2006/relationships/hyperlink" Target="https://www.goodfreephotos.com/vector-images/big-pencil-vector-art.png.php" TargetMode="External"/></Relationships>
</file>

<file path=ppt/slides/_rels/slide1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33.xml"/><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microsoft.com/office/2007/relationships/hdphoto" Target="../media/hdphoto3.wdp"/></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42.xml"/><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44.xml"/><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microsoft.com/office/2007/relationships/hdphoto" Target="../media/hdphoto4.wdp"/><Relationship Id="rId4" Type="http://schemas.openxmlformats.org/officeDocument/2006/relationships/image" Target="../media/image10.pn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49.xml"/><Relationship Id="rId1" Type="http://schemas.openxmlformats.org/officeDocument/2006/relationships/slideLayout" Target="../slideLayouts/slideLayout7.xml"/><Relationship Id="rId5" Type="http://schemas.openxmlformats.org/officeDocument/2006/relationships/hyperlink" Target="http://www.pngall.com/arrow-png" TargetMode="External"/><Relationship Id="rId4" Type="http://schemas.openxmlformats.org/officeDocument/2006/relationships/image" Target="../media/image94.png"/></Relationships>
</file>

<file path=ppt/slides/_rels/slide15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50.xml"/><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96.gif"/><Relationship Id="rId2" Type="http://schemas.openxmlformats.org/officeDocument/2006/relationships/notesSlide" Target="../notesSlides/notesSlide154.xml"/><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56.xml"/><Relationship Id="rId1" Type="http://schemas.openxmlformats.org/officeDocument/2006/relationships/slideLayout" Target="../slideLayouts/slideLayout7.xml"/><Relationship Id="rId5" Type="http://schemas.microsoft.com/office/2007/relationships/hdphoto" Target="../media/hdphoto13.wdp"/><Relationship Id="rId4" Type="http://schemas.openxmlformats.org/officeDocument/2006/relationships/image" Target="../media/image99.png"/></Relationships>
</file>

<file path=ppt/slides/_rels/slide15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5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microsoft.com/office/2007/relationships/hdphoto" Target="../media/hdphoto5.wdp"/></Relationships>
</file>

<file path=ppt/slides/_rels/slide16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58.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59.xml"/><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60.xml"/><Relationship Id="rId1" Type="http://schemas.openxmlformats.org/officeDocument/2006/relationships/slideLayout" Target="../slideLayouts/slideLayout6.xml"/><Relationship Id="rId4" Type="http://schemas.microsoft.com/office/2007/relationships/hdphoto" Target="../media/hdphoto14.wdp"/></Relationships>
</file>

<file path=ppt/slides/_rels/slide16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61.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62.xml"/><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63.xml"/><Relationship Id="rId1" Type="http://schemas.openxmlformats.org/officeDocument/2006/relationships/slideLayout" Target="../slideLayouts/slideLayout6.xml"/><Relationship Id="rId4" Type="http://schemas.openxmlformats.org/officeDocument/2006/relationships/image" Target="../media/image105.jpeg"/></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66.xml"/><Relationship Id="rId1" Type="http://schemas.openxmlformats.org/officeDocument/2006/relationships/slideLayout" Target="../slideLayouts/slideLayout6.xml"/><Relationship Id="rId4" Type="http://schemas.microsoft.com/office/2007/relationships/hdphoto" Target="../media/hdphoto15.wdp"/></Relationships>
</file>

<file path=ppt/slides/_rels/slide16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68.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69.xml"/><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70.xml"/><Relationship Id="rId1" Type="http://schemas.openxmlformats.org/officeDocument/2006/relationships/slideLayout" Target="../slideLayouts/slideLayout6.xml"/><Relationship Id="rId4" Type="http://schemas.openxmlformats.org/officeDocument/2006/relationships/image" Target="../media/image111.jpeg"/></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72.xml"/><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17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73.xml"/><Relationship Id="rId1" Type="http://schemas.openxmlformats.org/officeDocument/2006/relationships/slideLayout" Target="../slideLayouts/slideLayout6.xml"/><Relationship Id="rId5" Type="http://schemas.openxmlformats.org/officeDocument/2006/relationships/hyperlink" Target="http://courie.wikispaces.com/home" TargetMode="External"/><Relationship Id="rId4" Type="http://schemas.microsoft.com/office/2007/relationships/hdphoto" Target="../media/hdphoto10.wdp"/></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75.xm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7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microsoft.com/office/2007/relationships/hdphoto" Target="../media/hdphoto6.wdp"/></Relationships>
</file>

<file path=ppt/slides/_rels/slide18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77.xml"/><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78.xml"/><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79.xml"/><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81.xml"/><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3.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85.xml"/><Relationship Id="rId1" Type="http://schemas.openxmlformats.org/officeDocument/2006/relationships/slideLayout" Target="../slideLayouts/slideLayout13.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19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87.xml"/><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88.xml"/><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9.xml"/><Relationship Id="rId1" Type="http://schemas.openxmlformats.org/officeDocument/2006/relationships/slideLayout" Target="../slideLayouts/slideLayout7.xml"/><Relationship Id="rId5" Type="http://schemas.openxmlformats.org/officeDocument/2006/relationships/hyperlink" Target="http://courie.wikispaces.com/home" TargetMode="External"/><Relationship Id="rId4" Type="http://schemas.microsoft.com/office/2007/relationships/hdphoto" Target="../media/hdphoto10.wdp"/></Relationships>
</file>

<file path=ppt/slides/_rels/slide19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90.xml"/><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6.xml"/></Relationships>
</file>

<file path=ppt/slides/_rels/slide19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92.xml"/><Relationship Id="rId1" Type="http://schemas.openxmlformats.org/officeDocument/2006/relationships/slideLayout" Target="../slideLayouts/slideLayout3.xml"/></Relationships>
</file>

<file path=ppt/slides/_rels/slide196.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193.xml"/><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194.xml"/><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195.xml"/><Relationship Id="rId1" Type="http://schemas.openxmlformats.org/officeDocument/2006/relationships/slideLayout" Target="../slideLayouts/slideLayout7.xml"/><Relationship Id="rId5" Type="http://schemas.openxmlformats.org/officeDocument/2006/relationships/hyperlink" Target="https://freesvg.org/red-arrow" TargetMode="External"/><Relationship Id="rId4" Type="http://schemas.openxmlformats.org/officeDocument/2006/relationships/image" Target="../media/image122.png"/></Relationships>
</file>

<file path=ppt/slides/_rels/slide199.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196.xml"/><Relationship Id="rId1" Type="http://schemas.openxmlformats.org/officeDocument/2006/relationships/slideLayout" Target="../slideLayouts/slideLayout7.xml"/><Relationship Id="rId5" Type="http://schemas.openxmlformats.org/officeDocument/2006/relationships/hyperlink" Target="https://freesvg.org/red-arrow" TargetMode="External"/><Relationship Id="rId4" Type="http://schemas.openxmlformats.org/officeDocument/2006/relationships/image" Target="../media/image1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97.xml"/><Relationship Id="rId1" Type="http://schemas.openxmlformats.org/officeDocument/2006/relationships/slideLayout" Target="../slideLayouts/slideLayout3.xml"/></Relationships>
</file>

<file path=ppt/slides/_rels/slide20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98.xml"/><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99.xml"/><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02.xml"/><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6.xml"/></Relationships>
</file>

<file path=ppt/slides/_rels/slide20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04.xml"/><Relationship Id="rId1" Type="http://schemas.openxmlformats.org/officeDocument/2006/relationships/slideLayout" Target="../slideLayouts/slideLayout3.xml"/></Relationships>
</file>

<file path=ppt/slides/_rels/slide20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5.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20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207.xml"/><Relationship Id="rId1" Type="http://schemas.openxmlformats.org/officeDocument/2006/relationships/slideLayout" Target="../slideLayouts/slideLayout7.xml"/><Relationship Id="rId4" Type="http://schemas.openxmlformats.org/officeDocument/2006/relationships/image" Target="../media/image129.jpeg"/></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6.xml"/></Relationships>
</file>

<file path=ppt/slides/_rels/slide21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10.xml"/><Relationship Id="rId1" Type="http://schemas.openxmlformats.org/officeDocument/2006/relationships/slideLayout" Target="../slideLayouts/slideLayout3.xml"/></Relationships>
</file>

<file path=ppt/slides/_rels/slide21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211.xml"/><Relationship Id="rId1" Type="http://schemas.openxmlformats.org/officeDocument/2006/relationships/slideLayout" Target="../slideLayouts/slideLayout6.xml"/></Relationships>
</file>

<file path=ppt/slides/_rels/slide215.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2.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13.xml"/><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214.xml"/><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15.xml"/><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21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6.xml"/></Relationships>
</file>

<file path=ppt/slides/_rels/slide22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218.xml"/><Relationship Id="rId1" Type="http://schemas.openxmlformats.org/officeDocument/2006/relationships/slideLayout" Target="../slideLayouts/slideLayout7.xml"/><Relationship Id="rId5" Type="http://schemas.openxmlformats.org/officeDocument/2006/relationships/image" Target="../media/image134.png"/><Relationship Id="rId4" Type="http://schemas.openxmlformats.org/officeDocument/2006/relationships/image" Target="../media/image133.png"/></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6.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1.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223.xml"/><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6.xml"/></Relationships>
</file>

<file path=ppt/slides/_rels/slide22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225.xml"/><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22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227.xml"/><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228.xml"/><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29.xml"/><Relationship Id="rId1" Type="http://schemas.openxmlformats.org/officeDocument/2006/relationships/slideLayout" Target="../slideLayouts/slideLayout7.xml"/><Relationship Id="rId4" Type="http://schemas.microsoft.com/office/2007/relationships/hdphoto" Target="../media/hdphoto16.wdp"/></Relationships>
</file>

<file path=ppt/slides/_rels/slide233.xml.rels><?xml version="1.0" encoding="UTF-8" standalone="yes"?>
<Relationships xmlns="http://schemas.openxmlformats.org/package/2006/relationships"><Relationship Id="rId3" Type="http://schemas.openxmlformats.org/officeDocument/2006/relationships/hyperlink" Target="OTS%20Survey%20(PPT)%20%20Class%208-Chiasm.pptx" TargetMode="External"/><Relationship Id="rId2" Type="http://schemas.openxmlformats.org/officeDocument/2006/relationships/notesSlide" Target="../notesSlides/notesSlide230.xml"/><Relationship Id="rId1" Type="http://schemas.openxmlformats.org/officeDocument/2006/relationships/slideLayout" Target="../slideLayouts/slideLayout7.xml"/><Relationship Id="rId4" Type="http://schemas.openxmlformats.org/officeDocument/2006/relationships/image" Target="../media/image137.jpeg"/></Relationships>
</file>

<file path=ppt/slides/_rels/slide234.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231.xml"/><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232.xml"/><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233.xml"/><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34.xml"/><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235.xml"/><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23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237.xml"/><Relationship Id="rId1" Type="http://schemas.openxmlformats.org/officeDocument/2006/relationships/slideLayout" Target="../slideLayouts/slideLayout7.xml"/><Relationship Id="rId4" Type="http://schemas.openxmlformats.org/officeDocument/2006/relationships/hyperlink" Target="OTS%20Survey%20(PPT)%20%20Class%208-Chiasm.pptx" TargetMode="External"/></Relationships>
</file>

<file path=ppt/slides/_rels/slide24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238.xml"/><Relationship Id="rId1" Type="http://schemas.openxmlformats.org/officeDocument/2006/relationships/slideLayout" Target="../slideLayouts/slideLayout6.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240.xml"/><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241.xml"/><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242.xml"/><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6.xml"/></Relationships>
</file>

<file path=ppt/slides/_rels/slide247.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244.xml"/><Relationship Id="rId1" Type="http://schemas.openxmlformats.org/officeDocument/2006/relationships/slideLayout" Target="../slideLayouts/slideLayout7.xml"/><Relationship Id="rId4" Type="http://schemas.openxmlformats.org/officeDocument/2006/relationships/hyperlink" Target="OTS%20Survey%20(PPT)%20%20Class%208-Chiasm.pptx" TargetMode="External"/></Relationships>
</file>

<file path=ppt/slides/_rels/slide248.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245.xml"/><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3" Type="http://schemas.openxmlformats.org/officeDocument/2006/relationships/image" Target="../media/image147.gif"/><Relationship Id="rId2" Type="http://schemas.openxmlformats.org/officeDocument/2006/relationships/notesSlide" Target="../notesSlides/notesSlide247.xml"/><Relationship Id="rId1" Type="http://schemas.openxmlformats.org/officeDocument/2006/relationships/slideLayout" Target="../slideLayouts/slideLayout7.xml"/><Relationship Id="rId5" Type="http://schemas.openxmlformats.org/officeDocument/2006/relationships/hyperlink" Target="http://tauranga.kete.net.nz/rena_nz_s_biggest_ecological_disaster/images/show/1899-last-group-penguin-release-shark-alley-mt-maunganui-nov-2011" TargetMode="External"/><Relationship Id="rId4" Type="http://schemas.openxmlformats.org/officeDocument/2006/relationships/image" Target="../media/image148.jpg"/></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250.xml"/><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251.xml"/><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252.xml"/><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53.xml"/><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254.xml"/><Relationship Id="rId1" Type="http://schemas.openxmlformats.org/officeDocument/2006/relationships/slideLayout" Target="../slideLayouts/slideLayout1.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255.xml"/><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256.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57.xml"/><Relationship Id="rId1" Type="http://schemas.openxmlformats.org/officeDocument/2006/relationships/slideLayout" Target="../slideLayouts/slideLayout6.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258.xml"/><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259.xml"/><Relationship Id="rId1" Type="http://schemas.openxmlformats.org/officeDocument/2006/relationships/slideLayout" Target="../slideLayouts/slideLayout6.xml"/></Relationships>
</file>

<file path=ppt/slides/_rels/slide26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260.xml"/><Relationship Id="rId1" Type="http://schemas.openxmlformats.org/officeDocument/2006/relationships/slideLayout" Target="../slideLayouts/slideLayout6.xml"/><Relationship Id="rId4" Type="http://schemas.openxmlformats.org/officeDocument/2006/relationships/image" Target="../media/image153.png"/></Relationships>
</file>

<file path=ppt/slides/_rels/slide26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261.xml"/><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262.xml"/><Relationship Id="rId1" Type="http://schemas.openxmlformats.org/officeDocument/2006/relationships/slideLayout" Target="../slideLayouts/slideLayout6.xml"/><Relationship Id="rId4" Type="http://schemas.openxmlformats.org/officeDocument/2006/relationships/image" Target="../media/image156.jpeg"/></Relationships>
</file>

<file path=ppt/slides/_rels/slide26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263.xml"/><Relationship Id="rId1" Type="http://schemas.openxmlformats.org/officeDocument/2006/relationships/slideLayout" Target="../slideLayouts/slideLayout6.xml"/><Relationship Id="rId5" Type="http://schemas.openxmlformats.org/officeDocument/2006/relationships/hyperlink" Target="https://creativecommons.org/licenses/by-nc/3.0/" TargetMode="External"/><Relationship Id="rId4" Type="http://schemas.openxmlformats.org/officeDocument/2006/relationships/hyperlink" Target="http://www.pngall.com/question-mark-png" TargetMode="Externa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264.xml"/><Relationship Id="rId1" Type="http://schemas.openxmlformats.org/officeDocument/2006/relationships/slideLayout" Target="../slideLayouts/slideLayout3.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265.xml"/><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26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70.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267.xml"/><Relationship Id="rId1" Type="http://schemas.openxmlformats.org/officeDocument/2006/relationships/slideLayout" Target="../slideLayouts/slideLayout6.xml"/><Relationship Id="rId4" Type="http://schemas.openxmlformats.org/officeDocument/2006/relationships/image" Target="../media/image159.gif"/></Relationships>
</file>

<file path=ppt/slides/_rels/slide271.xml.rels><?xml version="1.0" encoding="UTF-8" standalone="yes"?>
<Relationships xmlns="http://schemas.openxmlformats.org/package/2006/relationships"><Relationship Id="rId3" Type="http://schemas.openxmlformats.org/officeDocument/2006/relationships/image" Target="../media/image160.gif"/><Relationship Id="rId2" Type="http://schemas.openxmlformats.org/officeDocument/2006/relationships/notesSlide" Target="../notesSlides/notesSlide268.xml"/><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269.xml"/><Relationship Id="rId1" Type="http://schemas.openxmlformats.org/officeDocument/2006/relationships/slideLayout" Target="../slideLayouts/slideLayout7.xml"/><Relationship Id="rId5" Type="http://schemas.openxmlformats.org/officeDocument/2006/relationships/hyperlink" Target="http://courie.wikispaces.com/home" TargetMode="External"/><Relationship Id="rId4" Type="http://schemas.microsoft.com/office/2007/relationships/hdphoto" Target="../media/hdphoto10.wdp"/></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270.xml"/><Relationship Id="rId1" Type="http://schemas.openxmlformats.org/officeDocument/2006/relationships/slideLayout" Target="../slideLayouts/slideLayout3.xml"/></Relationships>
</file>

<file path=ppt/slides/_rels/slide274.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271.xml"/><Relationship Id="rId1" Type="http://schemas.openxmlformats.org/officeDocument/2006/relationships/slideLayout" Target="../slideLayouts/slideLayout6.xml"/><Relationship Id="rId4" Type="http://schemas.openxmlformats.org/officeDocument/2006/relationships/image" Target="../media/image163.jpeg"/></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272.xml"/><Relationship Id="rId1" Type="http://schemas.openxmlformats.org/officeDocument/2006/relationships/slideLayout" Target="../slideLayouts/slideLayout3.xml"/></Relationships>
</file>

<file path=ppt/slides/_rels/slide276.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273.xml"/><Relationship Id="rId1" Type="http://schemas.openxmlformats.org/officeDocument/2006/relationships/slideLayout" Target="../slideLayouts/slideLayout6.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274.xml"/><Relationship Id="rId1" Type="http://schemas.openxmlformats.org/officeDocument/2006/relationships/slideLayout" Target="../slideLayouts/slideLayout1.xml"/></Relationships>
</file>

<file path=ppt/slides/_rels/slide278.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275.xml"/><Relationship Id="rId1" Type="http://schemas.openxmlformats.org/officeDocument/2006/relationships/slideLayout" Target="../slideLayouts/slideLayout7.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27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8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77.xml"/><Relationship Id="rId1" Type="http://schemas.openxmlformats.org/officeDocument/2006/relationships/slideLayout" Target="../slideLayouts/slideLayout6.xml"/><Relationship Id="rId4" Type="http://schemas.openxmlformats.org/officeDocument/2006/relationships/image" Target="../media/image165.wmf"/></Relationships>
</file>

<file path=ppt/slides/_rels/slide281.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278.xml"/><Relationship Id="rId1" Type="http://schemas.openxmlformats.org/officeDocument/2006/relationships/slideLayout" Target="../slideLayouts/slideLayout7.xml"/></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279.xml"/><Relationship Id="rId1" Type="http://schemas.openxmlformats.org/officeDocument/2006/relationships/slideLayout" Target="../slideLayouts/slideLayout6.xml"/></Relationships>
</file>

<file path=ppt/slides/_rels/slide283.xml.rels><?xml version="1.0" encoding="UTF-8" standalone="yes"?>
<Relationships xmlns="http://schemas.openxmlformats.org/package/2006/relationships"><Relationship Id="rId2" Type="http://schemas.openxmlformats.org/officeDocument/2006/relationships/notesSlide" Target="../notesSlides/notesSlide280.xml"/><Relationship Id="rId1" Type="http://schemas.openxmlformats.org/officeDocument/2006/relationships/slideLayout" Target="../slideLayouts/slideLayout3.xml"/></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281.xml"/><Relationship Id="rId1" Type="http://schemas.openxmlformats.org/officeDocument/2006/relationships/slideLayout" Target="../slideLayouts/slideLayout6.xml"/></Relationships>
</file>

<file path=ppt/slides/_rels/slide285.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282.xml"/><Relationship Id="rId1" Type="http://schemas.openxmlformats.org/officeDocument/2006/relationships/slideLayout" Target="../slideLayouts/slideLayout7.xml"/></Relationships>
</file>

<file path=ppt/slides/_rels/slide286.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283.xml"/><Relationship Id="rId1" Type="http://schemas.openxmlformats.org/officeDocument/2006/relationships/slideLayout" Target="../slideLayouts/slideLayout7.xml"/></Relationships>
</file>

<file path=ppt/slides/_rels/slide287.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284.xml"/><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285.xml"/><Relationship Id="rId1" Type="http://schemas.openxmlformats.org/officeDocument/2006/relationships/slideLayout" Target="../slideLayouts/slideLayout3.xml"/></Relationships>
</file>

<file path=ppt/slides/_rels/slide28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28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290.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287.xml"/><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88.xml"/><Relationship Id="rId1" Type="http://schemas.openxmlformats.org/officeDocument/2006/relationships/slideLayout" Target="../slideLayouts/slideLayout7.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289.xml"/><Relationship Id="rId1" Type="http://schemas.openxmlformats.org/officeDocument/2006/relationships/slideLayout" Target="../slideLayouts/slideLayout3.xml"/></Relationships>
</file>

<file path=ppt/slides/_rels/slide293.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290.xml"/><Relationship Id="rId1" Type="http://schemas.openxmlformats.org/officeDocument/2006/relationships/slideLayout" Target="../slideLayouts/slideLayout6.xml"/><Relationship Id="rId4" Type="http://schemas.openxmlformats.org/officeDocument/2006/relationships/image" Target="../media/image174.jpeg"/></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291.xml"/><Relationship Id="rId1" Type="http://schemas.openxmlformats.org/officeDocument/2006/relationships/slideLayout" Target="../slideLayouts/slideLayout3.xml"/></Relationships>
</file>

<file path=ppt/slides/_rels/slide295.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292.xml"/><Relationship Id="rId1" Type="http://schemas.openxmlformats.org/officeDocument/2006/relationships/slideLayout" Target="../slideLayouts/slideLayout2.xml"/><Relationship Id="rId4" Type="http://schemas.microsoft.com/office/2007/relationships/hdphoto" Target="../media/hdphoto17.wdp"/></Relationships>
</file>

<file path=ppt/slides/_rels/slide296.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293.xml"/><Relationship Id="rId1" Type="http://schemas.openxmlformats.org/officeDocument/2006/relationships/slideLayout" Target="../slideLayouts/slideLayout6.xml"/></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294.xml"/><Relationship Id="rId1" Type="http://schemas.openxmlformats.org/officeDocument/2006/relationships/slideLayout" Target="../slideLayouts/slideLayout3.xml"/></Relationships>
</file>

<file path=ppt/slides/_rels/slide29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95.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9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296.xml"/><Relationship Id="rId1" Type="http://schemas.openxmlformats.org/officeDocument/2006/relationships/slideLayout" Target="../slideLayouts/slideLayout7.xml"/><Relationship Id="rId4" Type="http://schemas.microsoft.com/office/2007/relationships/hdphoto" Target="../media/hdphoto18.wdp"/></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297.xml"/><Relationship Id="rId1" Type="http://schemas.openxmlformats.org/officeDocument/2006/relationships/slideLayout" Target="../slideLayouts/slideLayout7.xml"/></Relationships>
</file>

<file path=ppt/slides/_rels/slide30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98.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179.png"/></Relationships>
</file>

<file path=ppt/slides/_rels/slide30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9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microsoft.com/office/2007/relationships/hdphoto" Target="../media/hdphoto7.wdp"/></Relationships>
</file>

<file path=ppt/slides/_rels/slide35.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0.xml"/><Relationship Id="rId1" Type="http://schemas.openxmlformats.org/officeDocument/2006/relationships/slideLayout" Target="../slideLayouts/slideLayout9.xml"/><Relationship Id="rId4" Type="http://schemas.openxmlformats.org/officeDocument/2006/relationships/hyperlink" Target="https://anjruw.wordpress.com/2013/09/27/a-random-creation-myth-just-for-fun/"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hyperlink" Target="https://anjruw.wordpress.com/2013/09/27/a-random-creation-myth-just-for-fun/"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microsoft.com/office/2007/relationships/hdphoto" Target="../media/hdphoto8.wdp"/></Relationships>
</file>

<file path=ppt/slides/_rels/slide4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hyperlink" Target="https://anjruw.wordpress.com/2013/09/27/a-random-creation-myth-just-for-fun/"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hyperlink" Target="https://www.publicdomainpictures.net/view-image.php?image=148332&amp;picture=time-clock"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hyperlink" Target="https://www.flickr.com/photos/136801543@N07/23883167782"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hyperlink" Target="https://www.blogs.hss.ed.ac.uk/science-and-religion/2013/04/16/dark-energy-and-the-meaning-of-creation-from-nothing/"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hyperlink" Target="https://anjruw.wordpress.com/2013/09/27/a-random-creation-myth-just-for-fun/"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hyperlink" Target="https://anjruw.wordpress.com/2013/09/27/a-random-creation-myth-just-for-fun/"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2.xml"/><Relationship Id="rId1" Type="http://schemas.openxmlformats.org/officeDocument/2006/relationships/slideLayout" Target="../slideLayouts/slideLayout6.xml"/><Relationship Id="rId4" Type="http://schemas.openxmlformats.org/officeDocument/2006/relationships/image" Target="../media/image42.jpeg"/></Relationships>
</file>

<file path=ppt/slides/_rels/slide6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hyperlink" Target="https://anjruw.wordpress.com/2013/09/27/a-random-creation-myth-just-for-fun/" TargetMode="Externa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hyperlink" Target="http://www.pngall.com/bible-png"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0.xml"/><Relationship Id="rId1" Type="http://schemas.openxmlformats.org/officeDocument/2006/relationships/slideLayout" Target="../slideLayouts/slideLayout6.xml"/><Relationship Id="rId4" Type="http://schemas.microsoft.com/office/2007/relationships/hdphoto" Target="../media/hdphoto9.wdp"/></Relationships>
</file>

<file path=ppt/slides/_rels/slide7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1.xml"/><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png"/></Relationships>
</file>

<file path=ppt/slides/_rels/slide72.xml.rels><?xml version="1.0" encoding="UTF-8" standalone="yes"?>
<Relationships xmlns="http://schemas.openxmlformats.org/package/2006/relationships"><Relationship Id="rId3" Type="http://schemas.openxmlformats.org/officeDocument/2006/relationships/hyperlink" Target="http://www.pbase.com/paulthedane/noahs_ark" TargetMode="External"/><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73.xml.rels><?xml version="1.0" encoding="UTF-8" standalone="yes"?>
<Relationships xmlns="http://schemas.openxmlformats.org/package/2006/relationships"><Relationship Id="rId3" Type="http://schemas.openxmlformats.org/officeDocument/2006/relationships/hyperlink" Target="http://www.pbase.com/paulthedane/noahs_ark" TargetMode="External"/><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jpeg"/></Relationships>
</file>

<file path=ppt/slides/_rels/slide74.xml.rels><?xml version="1.0" encoding="UTF-8" standalone="yes"?>
<Relationships xmlns="http://schemas.openxmlformats.org/package/2006/relationships"><Relationship Id="rId3" Type="http://schemas.openxmlformats.org/officeDocument/2006/relationships/hyperlink" Target="http://www.pbase.com/paulthedane/noahs_ark" TargetMode="External"/><Relationship Id="rId7" Type="http://schemas.openxmlformats.org/officeDocument/2006/relationships/image" Target="../media/image55.jpeg"/><Relationship Id="rId2" Type="http://schemas.openxmlformats.org/officeDocument/2006/relationships/notesSlide" Target="../notesSlides/notesSlide74.xml"/><Relationship Id="rId1" Type="http://schemas.openxmlformats.org/officeDocument/2006/relationships/slideLayout" Target="../slideLayouts/slideLayout6.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jpeg"/></Relationships>
</file>

<file path=ppt/slides/_rels/slide7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hyperlink" Target="https://openclipart.org/detail/122155/1298512738"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hyperlink" Target="https://openclipart.org/detail/122155/1298512738"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hyperlink" Target="https://openclipart.org/detail/122155/1298512738"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hyperlink" Target="https://openclipart.org/detail/122155/1298512738"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hyperlink" Target="https://openclipart.org/detail/122155/1298512738" TargetMode="Externa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8.xml"/><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8.xml"/><Relationship Id="rId1" Type="http://schemas.openxmlformats.org/officeDocument/2006/relationships/slideLayout" Target="../slideLayouts/slideLayout7.xml"/><Relationship Id="rId4" Type="http://schemas.openxmlformats.org/officeDocument/2006/relationships/image" Target="../media/image6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ctrTitle" idx="4294967295"/>
          </p:nvPr>
        </p:nvSpPr>
        <p:spPr>
          <a:xfrm>
            <a:off x="762000" y="2743200"/>
            <a:ext cx="10363200" cy="2967038"/>
          </a:xfrm>
        </p:spPr>
        <p:txBody>
          <a:bodyPr>
            <a:noAutofit/>
          </a:bodyPr>
          <a:lstStyle/>
          <a:p>
            <a:pPr algn="ctr"/>
            <a:r>
              <a:rPr lang="en-US" sz="8800" b="1" cap="all" dirty="0">
                <a:solidFill>
                  <a:srgbClr val="006600"/>
                </a:solidFill>
                <a:effectLst>
                  <a:outerShdw blurRad="38100" dist="38100" dir="2700000" algn="tl">
                    <a:srgbClr val="000000">
                      <a:alpha val="43137"/>
                    </a:srgbClr>
                  </a:outerShdw>
                </a:effectLst>
              </a:rPr>
              <a:t>OLD TESTAMENT SURVEY</a:t>
            </a:r>
          </a:p>
        </p:txBody>
      </p:sp>
      <p:pic>
        <p:nvPicPr>
          <p:cNvPr id="2" name="Picture 2" descr="Welcome photos, royalty-free images, graphics, vectors &amp; videos | Adobe  Stock">
            <a:extLst>
              <a:ext uri="{FF2B5EF4-FFF2-40B4-BE49-F238E27FC236}">
                <a16:creationId xmlns:a16="http://schemas.microsoft.com/office/drawing/2014/main" id="{97C1ABF9-D710-4194-AF7C-932E4B534C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1" y="457200"/>
            <a:ext cx="7162799" cy="2595154"/>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B9A03CD7-F187-4C31-B195-4847D1E17B34}"/>
              </a:ext>
            </a:extLst>
          </p:cNvPr>
          <p:cNvSpPr>
            <a:spLocks noGrp="1"/>
          </p:cNvSpPr>
          <p:nvPr>
            <p:ph type="ftr" sz="quarter" idx="11"/>
          </p:nvPr>
        </p:nvSpPr>
        <p:spPr/>
        <p:txBody>
          <a:bodyPr/>
          <a:lstStyle/>
          <a:p>
            <a:r>
              <a:rPr lang="en-US"/>
              <a:t>OLD TESTAMENT SURVEY</a:t>
            </a:r>
            <a:endParaRPr lang="en-US" dirty="0"/>
          </a:p>
        </p:txBody>
      </p:sp>
    </p:spTree>
    <p:extLst>
      <p:ext uri="{BB962C8B-B14F-4D97-AF65-F5344CB8AC3E}">
        <p14:creationId xmlns:p14="http://schemas.microsoft.com/office/powerpoint/2010/main" val="2163726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5400" dirty="0"/>
              <a:t>ABT Courses</a:t>
            </a:r>
          </a:p>
        </p:txBody>
      </p:sp>
      <p:graphicFrame>
        <p:nvGraphicFramePr>
          <p:cNvPr id="7" name="Table 6"/>
          <p:cNvGraphicFramePr>
            <a:graphicFrameLocks noGrp="1"/>
          </p:cNvGraphicFramePr>
          <p:nvPr>
            <p:extLst>
              <p:ext uri="{D42A27DB-BD31-4B8C-83A1-F6EECF244321}">
                <p14:modId xmlns:p14="http://schemas.microsoft.com/office/powerpoint/2010/main" val="1074592337"/>
              </p:ext>
            </p:extLst>
          </p:nvPr>
        </p:nvGraphicFramePr>
        <p:xfrm>
          <a:off x="1219200" y="1752600"/>
          <a:ext cx="9645423" cy="4123873"/>
        </p:xfrm>
        <a:graphic>
          <a:graphicData uri="http://schemas.openxmlformats.org/drawingml/2006/table">
            <a:tbl>
              <a:tblPr/>
              <a:tblGrid>
                <a:gridCol w="2185823">
                  <a:extLst>
                    <a:ext uri="{9D8B030D-6E8A-4147-A177-3AD203B41FA5}">
                      <a16:colId xmlns:a16="http://schemas.microsoft.com/office/drawing/2014/main" val="20000"/>
                    </a:ext>
                  </a:extLst>
                </a:gridCol>
                <a:gridCol w="4794417">
                  <a:extLst>
                    <a:ext uri="{9D8B030D-6E8A-4147-A177-3AD203B41FA5}">
                      <a16:colId xmlns:a16="http://schemas.microsoft.com/office/drawing/2014/main" val="20001"/>
                    </a:ext>
                  </a:extLst>
                </a:gridCol>
                <a:gridCol w="2665183">
                  <a:extLst>
                    <a:ext uri="{9D8B030D-6E8A-4147-A177-3AD203B41FA5}">
                      <a16:colId xmlns:a16="http://schemas.microsoft.com/office/drawing/2014/main" val="20002"/>
                    </a:ext>
                  </a:extLst>
                </a:gridCol>
              </a:tblGrid>
              <a:tr h="357369">
                <a:tc>
                  <a:txBody>
                    <a:bodyPr/>
                    <a:lstStyle/>
                    <a:p>
                      <a:pPr marL="0" marR="0" algn="ctr" fontAlgn="b">
                        <a:spcBef>
                          <a:spcPts val="0"/>
                        </a:spcBef>
                        <a:spcAft>
                          <a:spcPts val="0"/>
                        </a:spcAft>
                      </a:pPr>
                      <a:r>
                        <a:rPr lang="en-US" sz="2800" b="0" i="0" u="none" strike="noStrike" cap="all" baseline="0" dirty="0">
                          <a:solidFill>
                            <a:schemeClr val="tx1"/>
                          </a:solidFill>
                          <a:effectLst>
                            <a:outerShdw blurRad="38100" dist="38100" dir="2700000" algn="tl">
                              <a:srgbClr val="000000">
                                <a:alpha val="43137"/>
                              </a:srgbClr>
                            </a:outerShdw>
                          </a:effectLst>
                          <a:latin typeface="+mj-lt"/>
                        </a:rPr>
                        <a:t>No.</a:t>
                      </a:r>
                    </a:p>
                  </a:txBody>
                  <a:tcPr marL="11929" marR="11929" marT="119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marL="0" marR="0" algn="l" fontAlgn="b">
                        <a:spcBef>
                          <a:spcPts val="0"/>
                        </a:spcBef>
                        <a:spcAft>
                          <a:spcPts val="0"/>
                        </a:spcAft>
                      </a:pPr>
                      <a:r>
                        <a:rPr lang="en-US" sz="2800" b="0" i="0" u="none" strike="noStrike" cap="all" baseline="0" dirty="0">
                          <a:solidFill>
                            <a:schemeClr val="tx1"/>
                          </a:solidFill>
                          <a:effectLst>
                            <a:outerShdw blurRad="38100" dist="38100" dir="2700000" algn="tl">
                              <a:srgbClr val="000000">
                                <a:alpha val="43137"/>
                              </a:srgbClr>
                            </a:outerShdw>
                          </a:effectLst>
                          <a:latin typeface="+mj-lt"/>
                        </a:rPr>
                        <a:t>  Course</a:t>
                      </a:r>
                    </a:p>
                  </a:txBody>
                  <a:tcPr marL="11929" marR="11929" marT="119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marL="0" marR="0" algn="ctr" fontAlgn="b">
                        <a:spcBef>
                          <a:spcPts val="0"/>
                        </a:spcBef>
                        <a:spcAft>
                          <a:spcPts val="0"/>
                        </a:spcAft>
                      </a:pPr>
                      <a:r>
                        <a:rPr lang="en-US" sz="2800" b="0" i="0" u="none" strike="noStrike" cap="all" baseline="0" dirty="0">
                          <a:solidFill>
                            <a:schemeClr val="tx1"/>
                          </a:solidFill>
                          <a:effectLst>
                            <a:outerShdw blurRad="38100" dist="38100" dir="2700000" algn="tl">
                              <a:srgbClr val="000000">
                                <a:alpha val="43137"/>
                              </a:srgbClr>
                            </a:outerShdw>
                          </a:effectLst>
                          <a:latin typeface="+mj-lt"/>
                        </a:rPr>
                        <a:t>Duration</a:t>
                      </a:r>
                    </a:p>
                  </a:txBody>
                  <a:tcPr marL="11929" marR="11929" marT="1192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0"/>
                  </a:ext>
                </a:extLst>
              </a:tr>
              <a:tr h="614204">
                <a:tc>
                  <a:txBody>
                    <a:bodyPr/>
                    <a:lstStyle/>
                    <a:p>
                      <a:pPr marL="0" marR="0" algn="ctr" fontAlgn="b">
                        <a:spcBef>
                          <a:spcPts val="0"/>
                        </a:spcBef>
                        <a:spcAft>
                          <a:spcPts val="0"/>
                        </a:spcAft>
                      </a:pPr>
                      <a:r>
                        <a:rPr lang="en-US" sz="2800" b="0" i="0" u="none" strike="noStrike" dirty="0">
                          <a:solidFill>
                            <a:srgbClr val="000000"/>
                          </a:solidFill>
                          <a:latin typeface="+mj-lt"/>
                        </a:rPr>
                        <a:t>TLC 601</a:t>
                      </a:r>
                    </a:p>
                  </a:txBody>
                  <a:tcPr marL="11929" marR="11929" marT="119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fontAlgn="b">
                        <a:spcBef>
                          <a:spcPts val="0"/>
                        </a:spcBef>
                        <a:spcAft>
                          <a:spcPts val="0"/>
                        </a:spcAft>
                      </a:pPr>
                      <a:r>
                        <a:rPr lang="en-US" sz="2800" b="0" i="0" u="none" strike="noStrike" dirty="0">
                          <a:solidFill>
                            <a:srgbClr val="000000"/>
                          </a:solidFill>
                          <a:latin typeface="+mj-lt"/>
                        </a:rPr>
                        <a:t>Old Testament Survey</a:t>
                      </a:r>
                    </a:p>
                  </a:txBody>
                  <a:tcPr marL="182880" marR="11929" marT="119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fontAlgn="b">
                        <a:spcBef>
                          <a:spcPts val="0"/>
                        </a:spcBef>
                        <a:spcAft>
                          <a:spcPts val="0"/>
                        </a:spcAft>
                      </a:pPr>
                      <a:r>
                        <a:rPr lang="en-US" sz="2800" b="0" i="0" u="none" strike="noStrike" dirty="0">
                          <a:solidFill>
                            <a:srgbClr val="000000"/>
                          </a:solidFill>
                          <a:latin typeface="+mj-lt"/>
                        </a:rPr>
                        <a:t>9 Weeks</a:t>
                      </a:r>
                    </a:p>
                  </a:txBody>
                  <a:tcPr marL="11929" marR="11929" marT="119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614204">
                <a:tc>
                  <a:txBody>
                    <a:bodyPr/>
                    <a:lstStyle/>
                    <a:p>
                      <a:pPr marL="0" marR="0" algn="ctr" fontAlgn="b">
                        <a:spcBef>
                          <a:spcPts val="0"/>
                        </a:spcBef>
                        <a:spcAft>
                          <a:spcPts val="0"/>
                        </a:spcAft>
                      </a:pPr>
                      <a:r>
                        <a:rPr lang="en-US" sz="2800" b="0" i="0" u="none" strike="noStrike" dirty="0">
                          <a:solidFill>
                            <a:srgbClr val="000000"/>
                          </a:solidFill>
                          <a:latin typeface="+mj-lt"/>
                        </a:rPr>
                        <a:t>TLC 602</a:t>
                      </a:r>
                    </a:p>
                  </a:txBody>
                  <a:tcPr marL="11929" marR="11929" marT="119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fontAlgn="b">
                        <a:spcBef>
                          <a:spcPts val="0"/>
                        </a:spcBef>
                        <a:spcAft>
                          <a:spcPts val="0"/>
                        </a:spcAft>
                      </a:pPr>
                      <a:r>
                        <a:rPr lang="en-US" sz="2800" b="0" i="0" u="none" strike="noStrike" dirty="0">
                          <a:solidFill>
                            <a:srgbClr val="000000"/>
                          </a:solidFill>
                          <a:latin typeface="+mj-lt"/>
                        </a:rPr>
                        <a:t>New Testament Survey</a:t>
                      </a:r>
                    </a:p>
                  </a:txBody>
                  <a:tcPr marL="182880" marR="11929" marT="119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fontAlgn="b">
                        <a:spcBef>
                          <a:spcPts val="0"/>
                        </a:spcBef>
                        <a:spcAft>
                          <a:spcPts val="0"/>
                        </a:spcAft>
                      </a:pPr>
                      <a:r>
                        <a:rPr lang="en-US" sz="2800" b="0" i="0" u="none" strike="noStrike" dirty="0">
                          <a:solidFill>
                            <a:srgbClr val="000000"/>
                          </a:solidFill>
                          <a:latin typeface="+mj-lt"/>
                        </a:rPr>
                        <a:t>8 Weeks</a:t>
                      </a:r>
                    </a:p>
                  </a:txBody>
                  <a:tcPr marL="11929" marR="11929" marT="119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614204">
                <a:tc>
                  <a:txBody>
                    <a:bodyPr/>
                    <a:lstStyle/>
                    <a:p>
                      <a:pPr marL="0" marR="0" algn="ctr" fontAlgn="b">
                        <a:spcBef>
                          <a:spcPts val="0"/>
                        </a:spcBef>
                        <a:spcAft>
                          <a:spcPts val="0"/>
                        </a:spcAft>
                      </a:pPr>
                      <a:r>
                        <a:rPr lang="en-US" sz="2800" b="0" i="0" u="none" strike="noStrike" dirty="0">
                          <a:solidFill>
                            <a:srgbClr val="000000"/>
                          </a:solidFill>
                          <a:latin typeface="+mj-lt"/>
                        </a:rPr>
                        <a:t>TLC 603</a:t>
                      </a:r>
                    </a:p>
                  </a:txBody>
                  <a:tcPr marL="11929" marR="11929" marT="119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fontAlgn="b">
                        <a:spcBef>
                          <a:spcPts val="0"/>
                        </a:spcBef>
                        <a:spcAft>
                          <a:spcPts val="0"/>
                        </a:spcAft>
                      </a:pPr>
                      <a:r>
                        <a:rPr lang="en-US" sz="2800" b="0" i="0" u="none" strike="noStrike" dirty="0">
                          <a:solidFill>
                            <a:srgbClr val="000000"/>
                          </a:solidFill>
                          <a:latin typeface="+mj-lt"/>
                        </a:rPr>
                        <a:t>Hermeneutics</a:t>
                      </a:r>
                    </a:p>
                  </a:txBody>
                  <a:tcPr marL="182880" marR="11929" marT="119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fontAlgn="b">
                        <a:spcBef>
                          <a:spcPts val="0"/>
                        </a:spcBef>
                        <a:spcAft>
                          <a:spcPts val="0"/>
                        </a:spcAft>
                      </a:pPr>
                      <a:r>
                        <a:rPr lang="en-US" sz="2800" b="0" i="0" u="none" strike="noStrike" dirty="0">
                          <a:solidFill>
                            <a:srgbClr val="000000"/>
                          </a:solidFill>
                          <a:latin typeface="+mj-lt"/>
                        </a:rPr>
                        <a:t>4 Weeks</a:t>
                      </a:r>
                    </a:p>
                  </a:txBody>
                  <a:tcPr marL="11929" marR="11929" marT="119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614204">
                <a:tc>
                  <a:txBody>
                    <a:bodyPr/>
                    <a:lstStyle/>
                    <a:p>
                      <a:pPr marL="0" marR="0" algn="ctr" fontAlgn="b">
                        <a:spcBef>
                          <a:spcPts val="0"/>
                        </a:spcBef>
                        <a:spcAft>
                          <a:spcPts val="0"/>
                        </a:spcAft>
                      </a:pPr>
                      <a:r>
                        <a:rPr lang="en-US" sz="2800" b="0" i="0" u="none" strike="noStrike" dirty="0">
                          <a:solidFill>
                            <a:srgbClr val="000000"/>
                          </a:solidFill>
                          <a:latin typeface="+mj-lt"/>
                        </a:rPr>
                        <a:t>TLC 604</a:t>
                      </a:r>
                    </a:p>
                  </a:txBody>
                  <a:tcPr marL="11929" marR="11929" marT="119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fontAlgn="b">
                        <a:spcBef>
                          <a:spcPts val="0"/>
                        </a:spcBef>
                        <a:spcAft>
                          <a:spcPts val="0"/>
                        </a:spcAft>
                      </a:pPr>
                      <a:r>
                        <a:rPr lang="en-US" sz="2800" b="0" i="0" u="none" strike="noStrike" dirty="0">
                          <a:solidFill>
                            <a:srgbClr val="000000"/>
                          </a:solidFill>
                          <a:latin typeface="+mj-lt"/>
                        </a:rPr>
                        <a:t>Christianity I</a:t>
                      </a:r>
                    </a:p>
                  </a:txBody>
                  <a:tcPr marL="182880" marR="11929" marT="119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fontAlgn="b">
                        <a:spcBef>
                          <a:spcPts val="0"/>
                        </a:spcBef>
                        <a:spcAft>
                          <a:spcPts val="0"/>
                        </a:spcAft>
                      </a:pPr>
                      <a:r>
                        <a:rPr lang="en-US" sz="2800" b="0" i="0" u="none" strike="noStrike" dirty="0">
                          <a:solidFill>
                            <a:srgbClr val="000000"/>
                          </a:solidFill>
                          <a:latin typeface="+mj-lt"/>
                        </a:rPr>
                        <a:t>8 Weeks</a:t>
                      </a:r>
                    </a:p>
                  </a:txBody>
                  <a:tcPr marL="11929" marR="11929" marT="119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614204">
                <a:tc>
                  <a:txBody>
                    <a:bodyPr/>
                    <a:lstStyle/>
                    <a:p>
                      <a:pPr marL="0" marR="0" algn="ctr" fontAlgn="b">
                        <a:spcBef>
                          <a:spcPts val="0"/>
                        </a:spcBef>
                        <a:spcAft>
                          <a:spcPts val="0"/>
                        </a:spcAft>
                      </a:pPr>
                      <a:r>
                        <a:rPr lang="en-US" sz="2800" b="0" i="0" u="none" strike="noStrike" dirty="0">
                          <a:solidFill>
                            <a:srgbClr val="000000"/>
                          </a:solidFill>
                          <a:latin typeface="+mj-lt"/>
                        </a:rPr>
                        <a:t>TLC 605</a:t>
                      </a:r>
                    </a:p>
                  </a:txBody>
                  <a:tcPr marL="11929" marR="11929" marT="119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fontAlgn="b">
                        <a:spcBef>
                          <a:spcPts val="0"/>
                        </a:spcBef>
                        <a:spcAft>
                          <a:spcPts val="0"/>
                        </a:spcAft>
                      </a:pPr>
                      <a:r>
                        <a:rPr lang="en-US" sz="2800" b="0" i="0" u="none" strike="noStrike" dirty="0">
                          <a:solidFill>
                            <a:srgbClr val="000000"/>
                          </a:solidFill>
                          <a:latin typeface="+mj-lt"/>
                        </a:rPr>
                        <a:t>Christianity II</a:t>
                      </a:r>
                    </a:p>
                  </a:txBody>
                  <a:tcPr marL="182880" marR="11929" marT="119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fontAlgn="b">
                        <a:spcBef>
                          <a:spcPts val="0"/>
                        </a:spcBef>
                        <a:spcAft>
                          <a:spcPts val="0"/>
                        </a:spcAft>
                      </a:pPr>
                      <a:r>
                        <a:rPr lang="en-US" sz="2800" b="0" i="0" u="none" strike="noStrike" dirty="0">
                          <a:solidFill>
                            <a:srgbClr val="000000"/>
                          </a:solidFill>
                          <a:latin typeface="+mj-lt"/>
                        </a:rPr>
                        <a:t>8 Weeks</a:t>
                      </a:r>
                    </a:p>
                  </a:txBody>
                  <a:tcPr marL="11929" marR="11929" marT="119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614204">
                <a:tc>
                  <a:txBody>
                    <a:bodyPr/>
                    <a:lstStyle/>
                    <a:p>
                      <a:pPr marL="0" marR="0" algn="ctr" fontAlgn="b">
                        <a:spcBef>
                          <a:spcPts val="0"/>
                        </a:spcBef>
                        <a:spcAft>
                          <a:spcPts val="0"/>
                        </a:spcAft>
                      </a:pPr>
                      <a:r>
                        <a:rPr lang="en-US" sz="2800" b="0" i="0" u="none" strike="noStrike" dirty="0">
                          <a:solidFill>
                            <a:srgbClr val="000000"/>
                          </a:solidFill>
                          <a:latin typeface="+mj-lt"/>
                        </a:rPr>
                        <a:t>TLC 606</a:t>
                      </a:r>
                    </a:p>
                  </a:txBody>
                  <a:tcPr marL="11929" marR="11929" marT="119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fontAlgn="b">
                        <a:spcBef>
                          <a:spcPts val="0"/>
                        </a:spcBef>
                        <a:spcAft>
                          <a:spcPts val="0"/>
                        </a:spcAft>
                      </a:pPr>
                      <a:r>
                        <a:rPr lang="en-US" sz="2800" b="0" i="0" u="none" strike="noStrike" dirty="0">
                          <a:solidFill>
                            <a:srgbClr val="000000"/>
                          </a:solidFill>
                          <a:latin typeface="+mj-lt"/>
                        </a:rPr>
                        <a:t>Roots: Church History</a:t>
                      </a:r>
                    </a:p>
                  </a:txBody>
                  <a:tcPr marL="182880" marR="11929" marT="119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fontAlgn="b">
                        <a:spcBef>
                          <a:spcPts val="0"/>
                        </a:spcBef>
                        <a:spcAft>
                          <a:spcPts val="0"/>
                        </a:spcAft>
                      </a:pPr>
                      <a:r>
                        <a:rPr lang="en-US" sz="2800" b="0" i="0" u="none" strike="noStrike" dirty="0">
                          <a:solidFill>
                            <a:srgbClr val="000000"/>
                          </a:solidFill>
                          <a:latin typeface="+mj-lt"/>
                        </a:rPr>
                        <a:t>4 Weeks</a:t>
                      </a:r>
                    </a:p>
                  </a:txBody>
                  <a:tcPr marL="11929" marR="11929" marT="1192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
        <p:nvSpPr>
          <p:cNvPr id="2" name="Footer Placeholder 1">
            <a:extLst>
              <a:ext uri="{FF2B5EF4-FFF2-40B4-BE49-F238E27FC236}">
                <a16:creationId xmlns:a16="http://schemas.microsoft.com/office/drawing/2014/main" id="{B454A01D-1E01-44D8-BA4E-1397A00D6C96}"/>
              </a:ext>
            </a:extLst>
          </p:cNvPr>
          <p:cNvSpPr>
            <a:spLocks noGrp="1"/>
          </p:cNvSpPr>
          <p:nvPr>
            <p:ph type="ftr" sz="quarter" idx="11"/>
          </p:nvPr>
        </p:nvSpPr>
        <p:spPr/>
        <p:txBody>
          <a:bodyPr/>
          <a:lstStyle/>
          <a:p>
            <a:r>
              <a:rPr lang="en-US"/>
              <a:t>OLD TESTAMENT SURVEY</a:t>
            </a:r>
            <a:endParaRPr lang="en-US" dirty="0"/>
          </a:p>
        </p:txBody>
      </p:sp>
    </p:spTree>
    <p:extLst>
      <p:ext uri="{BB962C8B-B14F-4D97-AF65-F5344CB8AC3E}">
        <p14:creationId xmlns:p14="http://schemas.microsoft.com/office/powerpoint/2010/main" val="1405196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Quick Look at the Period</a:t>
            </a:r>
            <a:endParaRPr lang="en-US" dirty="0"/>
          </a:p>
        </p:txBody>
      </p:sp>
      <p:grpSp>
        <p:nvGrpSpPr>
          <p:cNvPr id="3" name="Group 2">
            <a:extLst>
              <a:ext uri="{FF2B5EF4-FFF2-40B4-BE49-F238E27FC236}">
                <a16:creationId xmlns:a16="http://schemas.microsoft.com/office/drawing/2014/main" id="{05F13A7F-CACA-4E9F-AA4C-8187E6370AC5}"/>
              </a:ext>
            </a:extLst>
          </p:cNvPr>
          <p:cNvGrpSpPr/>
          <p:nvPr/>
        </p:nvGrpSpPr>
        <p:grpSpPr>
          <a:xfrm>
            <a:off x="914400" y="2438400"/>
            <a:ext cx="10286999" cy="1512832"/>
            <a:chOff x="847164" y="3274320"/>
            <a:chExt cx="10286999" cy="1512832"/>
          </a:xfrm>
        </p:grpSpPr>
        <p:grpSp>
          <p:nvGrpSpPr>
            <p:cNvPr id="36" name="Group 35">
              <a:extLst>
                <a:ext uri="{FF2B5EF4-FFF2-40B4-BE49-F238E27FC236}">
                  <a16:creationId xmlns:a16="http://schemas.microsoft.com/office/drawing/2014/main" id="{A04B00DF-6CBB-4A44-884C-44D312C0E64B}"/>
                </a:ext>
              </a:extLst>
            </p:cNvPr>
            <p:cNvGrpSpPr/>
            <p:nvPr/>
          </p:nvGrpSpPr>
          <p:grpSpPr>
            <a:xfrm>
              <a:off x="847164" y="3454340"/>
              <a:ext cx="10286999" cy="1332812"/>
              <a:chOff x="0" y="-4708"/>
              <a:chExt cx="5080290" cy="466616"/>
            </a:xfrm>
          </p:grpSpPr>
          <p:cxnSp>
            <p:nvCxnSpPr>
              <p:cNvPr id="37" name="Straight Connector 36">
                <a:extLst>
                  <a:ext uri="{FF2B5EF4-FFF2-40B4-BE49-F238E27FC236}">
                    <a16:creationId xmlns:a16="http://schemas.microsoft.com/office/drawing/2014/main" id="{35D5B9B6-F04A-4BAE-9FE2-CB8901F5859A}"/>
                  </a:ext>
                </a:extLst>
              </p:cNvPr>
              <p:cNvCxnSpPr/>
              <p:nvPr/>
            </p:nvCxnSpPr>
            <p:spPr>
              <a:xfrm flipV="1">
                <a:off x="82840" y="-4708"/>
                <a:ext cx="4997450" cy="19050"/>
              </a:xfrm>
              <a:prstGeom prst="line">
                <a:avLst/>
              </a:prstGeom>
              <a:noFill/>
              <a:ln w="57150" cap="flat" cmpd="sng" algn="ctr">
                <a:solidFill>
                  <a:sysClr val="windowText" lastClr="000000"/>
                </a:solidFill>
                <a:prstDash val="solid"/>
                <a:miter lim="800000"/>
                <a:headEnd type="none" w="med" len="med"/>
                <a:tailEnd type="triangle" w="med" len="med"/>
              </a:ln>
              <a:effectLst/>
            </p:spPr>
          </p:cxnSp>
          <p:sp>
            <p:nvSpPr>
              <p:cNvPr id="38" name="Text Box 72">
                <a:extLst>
                  <a:ext uri="{FF2B5EF4-FFF2-40B4-BE49-F238E27FC236}">
                    <a16:creationId xmlns:a16="http://schemas.microsoft.com/office/drawing/2014/main" id="{1D78FA9B-82CD-48EA-987B-38D8120896F2}"/>
                  </a:ext>
                </a:extLst>
              </p:cNvPr>
              <p:cNvSpPr txBox="1"/>
              <p:nvPr/>
            </p:nvSpPr>
            <p:spPr>
              <a:xfrm>
                <a:off x="0" y="58792"/>
                <a:ext cx="1162158" cy="40311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Abraham</a:t>
                </a:r>
                <a:endParaRPr lang="en-US" sz="4400" b="1" dirty="0">
                  <a:effectLst/>
                  <a:latin typeface="Times New Roman" panose="02020603050405020304" pitchFamily="18" charset="0"/>
                  <a:ea typeface="Arial" panose="020B0604020202020204" pitchFamily="34" charset="0"/>
                  <a:cs typeface="Times New Roman" panose="02020603050405020304" pitchFamily="18" charset="0"/>
                </a:endParaRPr>
              </a:p>
              <a:p>
                <a:pPr marL="0" marR="0" algn="ctr">
                  <a:lnSpc>
                    <a:spcPct val="115000"/>
                  </a:lnSpc>
                  <a:spcBef>
                    <a:spcPts val="0"/>
                  </a:spcBef>
                  <a:spcAft>
                    <a:spcPts val="0"/>
                  </a:spcAft>
                </a:pP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2166-1991 BC</a:t>
                </a:r>
                <a:endParaRPr lang="en-US" sz="4400" b="1"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9" name="Text Box 73">
                <a:extLst>
                  <a:ext uri="{FF2B5EF4-FFF2-40B4-BE49-F238E27FC236}">
                    <a16:creationId xmlns:a16="http://schemas.microsoft.com/office/drawing/2014/main" id="{B422B14E-D08E-4A7C-914A-5C973407D773}"/>
                  </a:ext>
                </a:extLst>
              </p:cNvPr>
              <p:cNvSpPr txBox="1"/>
              <p:nvPr/>
            </p:nvSpPr>
            <p:spPr>
              <a:xfrm>
                <a:off x="1170968" y="58792"/>
                <a:ext cx="1239680" cy="3937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R="0" algn="ctr">
                  <a:lnSpc>
                    <a:spcPct val="115000"/>
                  </a:lnSpc>
                  <a:spcBef>
                    <a:spcPts val="0"/>
                  </a:spcBef>
                  <a:spcAft>
                    <a:spcPts val="0"/>
                  </a:spcAft>
                  <a:defRPr sz="2800" b="1" i="1">
                    <a:solidFill>
                      <a:srgbClr val="533205"/>
                    </a:solidFill>
                    <a:effectLst/>
                    <a:latin typeface="Times New Roman" panose="02020603050405020304" pitchFamily="18" charset="0"/>
                    <a:ea typeface="Arial" panose="020B0604020202020204" pitchFamily="34" charset="0"/>
                    <a:cs typeface="Times New Roman" panose="02020603050405020304" pitchFamily="18" charset="0"/>
                  </a:defRPr>
                </a:lvl1pPr>
              </a:lstStyle>
              <a:p>
                <a:r>
                  <a:rPr lang="en-US" i="0" dirty="0">
                    <a:solidFill>
                      <a:schemeClr val="tx1"/>
                    </a:solidFill>
                  </a:rPr>
                  <a:t>Isaac</a:t>
                </a:r>
              </a:p>
              <a:p>
                <a:r>
                  <a:rPr lang="en-US" i="0" dirty="0">
                    <a:solidFill>
                      <a:schemeClr val="tx1"/>
                    </a:solidFill>
                  </a:rPr>
                  <a:t>2066-1886 BC</a:t>
                </a:r>
              </a:p>
            </p:txBody>
          </p:sp>
          <p:sp>
            <p:nvSpPr>
              <p:cNvPr id="40" name="Text Box 75">
                <a:extLst>
                  <a:ext uri="{FF2B5EF4-FFF2-40B4-BE49-F238E27FC236}">
                    <a16:creationId xmlns:a16="http://schemas.microsoft.com/office/drawing/2014/main" id="{932E912B-620F-42A4-B2F8-FDD020744772}"/>
                  </a:ext>
                </a:extLst>
              </p:cNvPr>
              <p:cNvSpPr txBox="1"/>
              <p:nvPr/>
            </p:nvSpPr>
            <p:spPr>
              <a:xfrm>
                <a:off x="2461472" y="58792"/>
                <a:ext cx="1124616" cy="3937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sz="2800" b="1" dirty="0">
                    <a:latin typeface="Times New Roman" panose="02020603050405020304" pitchFamily="18" charset="0"/>
                    <a:cs typeface="Times New Roman" panose="02020603050405020304" pitchFamily="18" charset="0"/>
                  </a:rPr>
                  <a:t>Jacob</a:t>
                </a:r>
              </a:p>
              <a:p>
                <a:pPr marL="0" marR="0" algn="ctr">
                  <a:lnSpc>
                    <a:spcPct val="115000"/>
                  </a:lnSpc>
                  <a:spcBef>
                    <a:spcPts val="0"/>
                  </a:spcBef>
                  <a:spcAft>
                    <a:spcPts val="0"/>
                  </a:spcAft>
                </a:pPr>
                <a:r>
                  <a:rPr lang="en-US" sz="2800" b="1" dirty="0">
                    <a:latin typeface="Times New Roman" panose="02020603050405020304" pitchFamily="18" charset="0"/>
                    <a:cs typeface="Times New Roman" panose="02020603050405020304" pitchFamily="18" charset="0"/>
                  </a:rPr>
                  <a:t>2006-1859</a:t>
                </a:r>
                <a:r>
                  <a:rPr lang="en-US" sz="9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BC</a:t>
                </a:r>
              </a:p>
            </p:txBody>
          </p:sp>
          <p:sp>
            <p:nvSpPr>
              <p:cNvPr id="41" name="Text Box 77">
                <a:extLst>
                  <a:ext uri="{FF2B5EF4-FFF2-40B4-BE49-F238E27FC236}">
                    <a16:creationId xmlns:a16="http://schemas.microsoft.com/office/drawing/2014/main" id="{E834DDE8-0D52-46F9-A929-B6C23B35D72B}"/>
                  </a:ext>
                </a:extLst>
              </p:cNvPr>
              <p:cNvSpPr txBox="1"/>
              <p:nvPr/>
            </p:nvSpPr>
            <p:spPr>
              <a:xfrm>
                <a:off x="3771900" y="58792"/>
                <a:ext cx="1175573" cy="37486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sz="2800" b="1" dirty="0">
                    <a:latin typeface="Times New Roman" panose="02020603050405020304" pitchFamily="18" charset="0"/>
                    <a:cs typeface="Times New Roman" panose="02020603050405020304" pitchFamily="18" charset="0"/>
                  </a:rPr>
                  <a:t>Joseph</a:t>
                </a:r>
              </a:p>
              <a:p>
                <a:pPr marL="0" marR="0" algn="ctr">
                  <a:lnSpc>
                    <a:spcPct val="115000"/>
                  </a:lnSpc>
                  <a:spcBef>
                    <a:spcPts val="0"/>
                  </a:spcBef>
                  <a:spcAft>
                    <a:spcPts val="0"/>
                  </a:spcAft>
                </a:pPr>
                <a:r>
                  <a:rPr lang="en-US" sz="2800" b="1" dirty="0">
                    <a:latin typeface="Times New Roman" panose="02020603050405020304" pitchFamily="18" charset="0"/>
                    <a:cs typeface="Times New Roman" panose="02020603050405020304" pitchFamily="18" charset="0"/>
                  </a:rPr>
                  <a:t>1915-1805 BC</a:t>
                </a:r>
              </a:p>
            </p:txBody>
          </p:sp>
        </p:grpSp>
        <p:sp>
          <p:nvSpPr>
            <p:cNvPr id="32" name="Oval 31">
              <a:extLst>
                <a:ext uri="{FF2B5EF4-FFF2-40B4-BE49-F238E27FC236}">
                  <a16:creationId xmlns:a16="http://schemas.microsoft.com/office/drawing/2014/main" id="{73D349AA-D385-4A7B-A3E3-0F09E3F5E242}"/>
                </a:ext>
              </a:extLst>
            </p:cNvPr>
            <p:cNvSpPr/>
            <p:nvPr/>
          </p:nvSpPr>
          <p:spPr>
            <a:xfrm>
              <a:off x="1841518" y="3274320"/>
              <a:ext cx="365760" cy="362755"/>
            </a:xfrm>
            <a:prstGeom prst="ellipse">
              <a:avLst/>
            </a:prstGeom>
            <a:solidFill>
              <a:schemeClr val="accent2"/>
            </a:solidFill>
            <a:ln w="12700" cap="flat" cmpd="sng" algn="ctr">
              <a:solidFill>
                <a:sysClr val="windowText" lastClr="000000"/>
              </a:solidFill>
              <a:prstDash val="solid"/>
              <a:miter lim="800000"/>
            </a:ln>
            <a:effectLst/>
            <a:scene3d>
              <a:camera prst="orthographicFront"/>
              <a:lightRig rig="threePt" dir="t"/>
            </a:scene3d>
            <a:sp3d>
              <a:bevelT/>
            </a:sp3d>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33" name="Oval 32">
              <a:extLst>
                <a:ext uri="{FF2B5EF4-FFF2-40B4-BE49-F238E27FC236}">
                  <a16:creationId xmlns:a16="http://schemas.microsoft.com/office/drawing/2014/main" id="{C478AECB-DD05-4A1C-B36C-82D7CB1D1708}"/>
                </a:ext>
              </a:extLst>
            </p:cNvPr>
            <p:cNvSpPr/>
            <p:nvPr/>
          </p:nvSpPr>
          <p:spPr>
            <a:xfrm>
              <a:off x="4224535" y="3274320"/>
              <a:ext cx="365760" cy="362755"/>
            </a:xfrm>
            <a:prstGeom prst="ellipse">
              <a:avLst/>
            </a:prstGeom>
            <a:solidFill>
              <a:schemeClr val="accent2"/>
            </a:solidFill>
            <a:ln w="12700" cap="flat" cmpd="sng" algn="ctr">
              <a:solidFill>
                <a:sysClr val="windowText" lastClr="000000"/>
              </a:solidFill>
              <a:prstDash val="solid"/>
              <a:miter lim="800000"/>
            </a:ln>
            <a:effectLst/>
            <a:scene3d>
              <a:camera prst="orthographicFront"/>
              <a:lightRig rig="threePt" dir="t"/>
            </a:scene3d>
            <a:sp3d>
              <a:bevelT/>
            </a:sp3d>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4" name="Oval 33">
              <a:extLst>
                <a:ext uri="{FF2B5EF4-FFF2-40B4-BE49-F238E27FC236}">
                  <a16:creationId xmlns:a16="http://schemas.microsoft.com/office/drawing/2014/main" id="{50343C54-232A-4935-A8CC-7A791B0EB1B5}"/>
                </a:ext>
              </a:extLst>
            </p:cNvPr>
            <p:cNvSpPr/>
            <p:nvPr/>
          </p:nvSpPr>
          <p:spPr>
            <a:xfrm>
              <a:off x="6767904" y="3274320"/>
              <a:ext cx="365760" cy="362755"/>
            </a:xfrm>
            <a:prstGeom prst="ellipse">
              <a:avLst/>
            </a:prstGeom>
            <a:solidFill>
              <a:schemeClr val="accent2"/>
            </a:solidFill>
            <a:ln w="12700" cap="flat" cmpd="sng" algn="ctr">
              <a:solidFill>
                <a:sysClr val="windowText" lastClr="000000"/>
              </a:solidFill>
              <a:prstDash val="solid"/>
              <a:miter lim="800000"/>
            </a:ln>
            <a:effectLst/>
            <a:scene3d>
              <a:camera prst="orthographicFront"/>
              <a:lightRig rig="threePt" dir="t"/>
            </a:scene3d>
            <a:sp3d>
              <a:bevelT/>
            </a:sp3d>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5" name="Oval 34">
              <a:extLst>
                <a:ext uri="{FF2B5EF4-FFF2-40B4-BE49-F238E27FC236}">
                  <a16:creationId xmlns:a16="http://schemas.microsoft.com/office/drawing/2014/main" id="{1EC38972-DC94-4856-88E9-25C94E21F790}"/>
                </a:ext>
              </a:extLst>
            </p:cNvPr>
            <p:cNvSpPr/>
            <p:nvPr/>
          </p:nvSpPr>
          <p:spPr>
            <a:xfrm>
              <a:off x="9390939" y="3274320"/>
              <a:ext cx="365760" cy="362755"/>
            </a:xfrm>
            <a:prstGeom prst="ellipse">
              <a:avLst/>
            </a:prstGeom>
            <a:solidFill>
              <a:schemeClr val="accent2"/>
            </a:solidFill>
            <a:ln w="12700" cap="flat" cmpd="sng" algn="ctr">
              <a:solidFill>
                <a:sysClr val="windowText" lastClr="000000"/>
              </a:solidFill>
              <a:prstDash val="solid"/>
              <a:miter lim="800000"/>
            </a:ln>
            <a:effectLst/>
            <a:scene3d>
              <a:camera prst="orthographicFront"/>
              <a:lightRig rig="threePt" dir="t"/>
            </a:scene3d>
            <a:sp3d>
              <a:bevelT/>
            </a:sp3d>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val="3791892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0" y="838200"/>
            <a:ext cx="8555475" cy="4678204"/>
          </a:xfrm>
          <a:prstGeom prst="rect">
            <a:avLst/>
          </a:prstGeom>
          <a:noFill/>
        </p:spPr>
        <p:txBody>
          <a:bodyPr wrap="square" rtlCol="0">
            <a:spAutoFit/>
          </a:bodyPr>
          <a:lstStyle/>
          <a:p>
            <a:pPr>
              <a:spcAft>
                <a:spcPts val="1200"/>
              </a:spcAft>
            </a:pPr>
            <a:r>
              <a:rPr lang="en-US" sz="3600" dirty="0"/>
              <a:t>A </a:t>
            </a:r>
            <a:r>
              <a:rPr lang="en-US" sz="3600" b="1" u="sng" dirty="0"/>
              <a:t>patriarch</a:t>
            </a:r>
            <a:r>
              <a:rPr lang="en-US" sz="3600" dirty="0"/>
              <a:t> in the Ancient Near East was either the father of a family, or the ruler of a clan or tribe whose role was like that of a priest, a spiritual head of his family. The primary patriarchs of Israel were: Abraham, Isaac, Jacob and his 12 sons.        </a:t>
            </a:r>
          </a:p>
          <a:p>
            <a:pPr>
              <a:spcAft>
                <a:spcPts val="1200"/>
              </a:spcAft>
            </a:pPr>
            <a:r>
              <a:rPr lang="en-US" sz="3600" dirty="0"/>
              <a:t>(Acts 7:8-9)</a:t>
            </a:r>
          </a:p>
        </p:txBody>
      </p:sp>
      <p:grpSp>
        <p:nvGrpSpPr>
          <p:cNvPr id="7" name="Group 6">
            <a:extLst>
              <a:ext uri="{FF2B5EF4-FFF2-40B4-BE49-F238E27FC236}">
                <a16:creationId xmlns:a16="http://schemas.microsoft.com/office/drawing/2014/main" id="{564A602B-0769-43EF-B08B-89B8EE1EC0DC}"/>
              </a:ext>
            </a:extLst>
          </p:cNvPr>
          <p:cNvGrpSpPr/>
          <p:nvPr/>
        </p:nvGrpSpPr>
        <p:grpSpPr>
          <a:xfrm>
            <a:off x="618566" y="2265043"/>
            <a:ext cx="2259106" cy="2979310"/>
            <a:chOff x="255495" y="1888526"/>
            <a:chExt cx="2259106" cy="2979310"/>
          </a:xfrm>
        </p:grpSpPr>
        <p:pic>
          <p:nvPicPr>
            <p:cNvPr id="6" name="Picture 5">
              <a:extLst>
                <a:ext uri="{FF2B5EF4-FFF2-40B4-BE49-F238E27FC236}">
                  <a16:creationId xmlns:a16="http://schemas.microsoft.com/office/drawing/2014/main" id="{330DD14C-A64C-4267-8982-F55C8765A69D}"/>
                </a:ext>
              </a:extLst>
            </p:cNvPr>
            <p:cNvPicPr/>
            <p:nvPr/>
          </p:nvPicPr>
          <p:blipFill rotWithShape="1">
            <a:blip r:embed="rId3" cstate="print">
              <a:extLst>
                <a:ext uri="{BEBA8EAE-BF5A-486C-A8C5-ECC9F3942E4B}">
                  <a14:imgProps xmlns:a14="http://schemas.microsoft.com/office/drawing/2010/main">
                    <a14:imgLayer r:embed="rId4">
                      <a14:imgEffect>
                        <a14:backgroundRemoval t="7755" b="95102" l="11837" r="90204"/>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rcRect l="13609" t="10651" r="14201" b="8876"/>
            <a:stretch/>
          </p:blipFill>
          <p:spPr>
            <a:xfrm>
              <a:off x="255495" y="1888526"/>
              <a:ext cx="2259106" cy="2979310"/>
            </a:xfrm>
            <a:prstGeom prst="rect">
              <a:avLst/>
            </a:prstGeom>
            <a:ln>
              <a:noFill/>
            </a:ln>
            <a:effectLst>
              <a:outerShdw blurRad="292100" dist="139700" dir="2700000" algn="tl" rotWithShape="0">
                <a:srgbClr val="333333">
                  <a:alpha val="65000"/>
                </a:srgbClr>
              </a:outerShdw>
            </a:effectLst>
          </p:spPr>
        </p:pic>
        <p:cxnSp>
          <p:nvCxnSpPr>
            <p:cNvPr id="3" name="Straight Connector 2">
              <a:extLst>
                <a:ext uri="{FF2B5EF4-FFF2-40B4-BE49-F238E27FC236}">
                  <a16:creationId xmlns:a16="http://schemas.microsoft.com/office/drawing/2014/main" id="{9D9B8471-96E2-49EA-95EF-B7CE41A2F13F}"/>
                </a:ext>
              </a:extLst>
            </p:cNvPr>
            <p:cNvCxnSpPr/>
            <p:nvPr/>
          </p:nvCxnSpPr>
          <p:spPr>
            <a:xfrm flipV="1">
              <a:off x="1949824" y="2218765"/>
              <a:ext cx="457200" cy="154641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8894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548F9-FFCB-40A1-A5F6-763D81061336}"/>
              </a:ext>
            </a:extLst>
          </p:cNvPr>
          <p:cNvSpPr>
            <a:spLocks noGrp="1"/>
          </p:cNvSpPr>
          <p:nvPr>
            <p:ph type="title"/>
          </p:nvPr>
        </p:nvSpPr>
        <p:spPr/>
        <p:txBody>
          <a:bodyPr/>
          <a:lstStyle/>
          <a:p>
            <a:r>
              <a:rPr lang="en-US" dirty="0"/>
              <a:t>BACKGROUND</a:t>
            </a:r>
          </a:p>
        </p:txBody>
      </p:sp>
      <p:pic>
        <p:nvPicPr>
          <p:cNvPr id="3" name="Picture 2">
            <a:extLst>
              <a:ext uri="{FF2B5EF4-FFF2-40B4-BE49-F238E27FC236}">
                <a16:creationId xmlns:a16="http://schemas.microsoft.com/office/drawing/2014/main" id="{819202D4-A16D-4921-97B5-35F3E68EC0FC}"/>
              </a:ext>
            </a:extLst>
          </p:cNvPr>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38200" y="2362200"/>
            <a:ext cx="10820400" cy="3200400"/>
          </a:xfrm>
          <a:prstGeom prst="rect">
            <a:avLst/>
          </a:prstGeom>
        </p:spPr>
      </p:pic>
    </p:spTree>
    <p:extLst>
      <p:ext uri="{BB962C8B-B14F-4D97-AF65-F5344CB8AC3E}">
        <p14:creationId xmlns:p14="http://schemas.microsoft.com/office/powerpoint/2010/main" val="598638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ABRAHAM</a:t>
            </a:r>
          </a:p>
        </p:txBody>
      </p:sp>
      <p:pic>
        <p:nvPicPr>
          <p:cNvPr id="4" name="Picture 3">
            <a:extLst>
              <a:ext uri="{FF2B5EF4-FFF2-40B4-BE49-F238E27FC236}">
                <a16:creationId xmlns:a16="http://schemas.microsoft.com/office/drawing/2014/main" id="{70B366DF-9842-40E6-9244-E28E3F303B21}"/>
              </a:ext>
            </a:extLst>
          </p:cNvPr>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295400" y="1828800"/>
            <a:ext cx="8915400" cy="4343400"/>
          </a:xfrm>
          <a:prstGeom prst="rect">
            <a:avLst/>
          </a:prstGeom>
          <a:ln>
            <a:noFill/>
          </a:ln>
          <a:effectLst>
            <a:softEdge rad="112500"/>
          </a:effectLst>
        </p:spPr>
      </p:pic>
    </p:spTree>
    <p:extLst>
      <p:ext uri="{BB962C8B-B14F-4D97-AF65-F5344CB8AC3E}">
        <p14:creationId xmlns:p14="http://schemas.microsoft.com/office/powerpoint/2010/main" val="3282912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CEBA480-B476-260E-8864-20425532C335}"/>
              </a:ext>
            </a:extLst>
          </p:cNvPr>
          <p:cNvSpPr>
            <a:spLocks noGrp="1"/>
          </p:cNvSpPr>
          <p:nvPr>
            <p:ph type="ftr" sz="quarter" idx="11"/>
          </p:nvPr>
        </p:nvSpPr>
        <p:spPr/>
        <p:txBody>
          <a:bodyPr/>
          <a:lstStyle/>
          <a:p>
            <a:r>
              <a:rPr lang="en-US"/>
              <a:t>OLD TESTAMENT SURVEY</a:t>
            </a:r>
            <a:endParaRPr lang="en-US" dirty="0"/>
          </a:p>
        </p:txBody>
      </p:sp>
      <p:pic>
        <p:nvPicPr>
          <p:cNvPr id="4" name="Picture 3">
            <a:extLst>
              <a:ext uri="{FF2B5EF4-FFF2-40B4-BE49-F238E27FC236}">
                <a16:creationId xmlns:a16="http://schemas.microsoft.com/office/drawing/2014/main" id="{69C97226-D05E-4D3B-CAE3-F9AB7164287D}"/>
              </a:ext>
            </a:extLst>
          </p:cNvPr>
          <p:cNvPicPr>
            <a:picLocks noChangeAspect="1"/>
          </p:cNvPicPr>
          <p:nvPr/>
        </p:nvPicPr>
        <p:blipFill>
          <a:blip r:embed="rId2"/>
          <a:stretch>
            <a:fillRect/>
          </a:stretch>
        </p:blipFill>
        <p:spPr>
          <a:xfrm>
            <a:off x="3124200" y="304800"/>
            <a:ext cx="4953000" cy="5781841"/>
          </a:xfrm>
          <a:prstGeom prst="rect">
            <a:avLst/>
          </a:prstGeom>
        </p:spPr>
      </p:pic>
    </p:spTree>
    <p:extLst>
      <p:ext uri="{BB962C8B-B14F-4D97-AF65-F5344CB8AC3E}">
        <p14:creationId xmlns:p14="http://schemas.microsoft.com/office/powerpoint/2010/main" val="2776797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3734743814"/>
              </p:ext>
            </p:extLst>
          </p:nvPr>
        </p:nvGraphicFramePr>
        <p:xfrm>
          <a:off x="152400" y="-381000"/>
          <a:ext cx="10433304" cy="71140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25922701"/>
      </p:ext>
    </p:extLst>
  </p:cSld>
  <p:clrMapOvr>
    <a:masterClrMapping/>
  </p:clrMapOvr>
  <p:transition spd="slow">
    <p:randomBar dir="vert"/>
  </p:transition>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996633"/>
        </a:solidFill>
        <a:effectLst/>
      </p:bgPr>
    </p:bg>
    <p:spTree>
      <p:nvGrpSpPr>
        <p:cNvPr id="1" name=""/>
        <p:cNvGrpSpPr/>
        <p:nvPr/>
      </p:nvGrpSpPr>
      <p:grpSpPr>
        <a:xfrm>
          <a:off x="0" y="0"/>
          <a:ext cx="0" cy="0"/>
          <a:chOff x="0" y="0"/>
          <a:chExt cx="0" cy="0"/>
        </a:xfrm>
      </p:grpSpPr>
      <p:pic>
        <p:nvPicPr>
          <p:cNvPr id="2050" name="Picture 2" descr="Related image">
            <a:extLst>
              <a:ext uri="{FF2B5EF4-FFF2-40B4-BE49-F238E27FC236}">
                <a16:creationId xmlns:a16="http://schemas.microsoft.com/office/drawing/2014/main" id="{E2C2A691-9112-478B-963D-858C3EE997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7582" y="1"/>
            <a:ext cx="7370618" cy="62251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Content Placeholder 6">
            <a:extLst>
              <a:ext uri="{FF2B5EF4-FFF2-40B4-BE49-F238E27FC236}">
                <a16:creationId xmlns:a16="http://schemas.microsoft.com/office/drawing/2014/main" id="{03FF6ABF-F29A-4211-AF9B-DAAC4F452723}"/>
              </a:ext>
            </a:extLst>
          </p:cNvPr>
          <p:cNvSpPr>
            <a:spLocks noGrp="1"/>
          </p:cNvSpPr>
          <p:nvPr>
            <p:ph idx="4294967295"/>
          </p:nvPr>
        </p:nvSpPr>
        <p:spPr>
          <a:xfrm>
            <a:off x="685800" y="1524000"/>
            <a:ext cx="4114800" cy="4052888"/>
          </a:xfrm>
        </p:spPr>
        <p:txBody>
          <a:bodyPr>
            <a:normAutofit/>
          </a:bodyPr>
          <a:lstStyle/>
          <a:p>
            <a:pPr marL="0" indent="0" algn="r">
              <a:buNone/>
            </a:pPr>
            <a:endParaRPr lang="en-US" sz="4400" b="1" dirty="0">
              <a:solidFill>
                <a:schemeClr val="bg1"/>
              </a:solidFill>
              <a:effectLst>
                <a:outerShdw blurRad="38100" dist="38100" dir="2700000" algn="tl">
                  <a:srgbClr val="000000">
                    <a:alpha val="43137"/>
                  </a:srgbClr>
                </a:outerShdw>
              </a:effectLst>
            </a:endParaRPr>
          </a:p>
          <a:p>
            <a:pPr marL="0" indent="0" algn="r">
              <a:buNone/>
            </a:pPr>
            <a:endParaRPr lang="en-US" sz="4400" b="1" dirty="0">
              <a:solidFill>
                <a:schemeClr val="bg1"/>
              </a:solidFill>
              <a:effectLst>
                <a:outerShdw blurRad="38100" dist="38100" dir="2700000" algn="tl">
                  <a:srgbClr val="000000">
                    <a:alpha val="43137"/>
                  </a:srgbClr>
                </a:outerShdw>
              </a:effectLst>
            </a:endParaRPr>
          </a:p>
          <a:p>
            <a:pPr marL="0" indent="0" algn="r">
              <a:buNone/>
            </a:pPr>
            <a:r>
              <a:rPr lang="en-US" sz="4400" b="1" dirty="0">
                <a:solidFill>
                  <a:schemeClr val="bg1"/>
                </a:solidFill>
                <a:effectLst>
                  <a:outerShdw blurRad="38100" dist="38100" dir="2700000" algn="tl">
                    <a:srgbClr val="000000">
                      <a:alpha val="43137"/>
                    </a:srgbClr>
                  </a:outerShdw>
                </a:effectLst>
              </a:rPr>
              <a:t>Abraham meets Melchizedek</a:t>
            </a:r>
          </a:p>
        </p:txBody>
      </p:sp>
    </p:spTree>
    <p:extLst>
      <p:ext uri="{BB962C8B-B14F-4D97-AF65-F5344CB8AC3E}">
        <p14:creationId xmlns:p14="http://schemas.microsoft.com/office/powerpoint/2010/main" val="1278817577"/>
      </p:ext>
    </p:extLst>
  </p:cSld>
  <p:clrMapOvr>
    <a:masterClrMapping/>
  </p:clrMapOvr>
  <p:transition spd="slow">
    <p:randomBar dir="vert"/>
  </p:transition>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996633"/>
        </a:solidFill>
        <a:effectLst/>
      </p:bgPr>
    </p:bg>
    <p:spTree>
      <p:nvGrpSpPr>
        <p:cNvPr id="1" name=""/>
        <p:cNvGrpSpPr/>
        <p:nvPr/>
      </p:nvGrpSpPr>
      <p:grpSpPr>
        <a:xfrm>
          <a:off x="0" y="0"/>
          <a:ext cx="0" cy="0"/>
          <a:chOff x="0" y="0"/>
          <a:chExt cx="0" cy="0"/>
        </a:xfrm>
      </p:grpSpPr>
      <p:pic>
        <p:nvPicPr>
          <p:cNvPr id="3" name="Picture 2" descr="Related image">
            <a:extLst>
              <a:ext uri="{FF2B5EF4-FFF2-40B4-BE49-F238E27FC236}">
                <a16:creationId xmlns:a16="http://schemas.microsoft.com/office/drawing/2014/main" id="{2EF500EE-C6D6-4EBA-B2B7-1D9925BE78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7582" y="1"/>
            <a:ext cx="7370618" cy="62251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46885E2-E8DD-46B2-92F6-742DE3937357}"/>
              </a:ext>
            </a:extLst>
          </p:cNvPr>
          <p:cNvSpPr txBox="1"/>
          <p:nvPr/>
        </p:nvSpPr>
        <p:spPr>
          <a:xfrm>
            <a:off x="457200" y="381000"/>
            <a:ext cx="4419600" cy="5685659"/>
          </a:xfrm>
          <a:prstGeom prst="rect">
            <a:avLst/>
          </a:prstGeom>
        </p:spPr>
        <p:txBody>
          <a:bodyPr vert="horz" lIns="0" tIns="45720" rIns="0" bIns="45720" rtlCol="0">
            <a:normAutofit/>
          </a:bodyPr>
          <a:lstStyle>
            <a:lvl1pPr indent="0" algn="r" defTabSz="914400">
              <a:lnSpc>
                <a:spcPct val="90000"/>
              </a:lnSpc>
              <a:spcBef>
                <a:spcPts val="1200"/>
              </a:spcBef>
              <a:spcAft>
                <a:spcPts val="200"/>
              </a:spcAft>
              <a:buClr>
                <a:srgbClr val="006600"/>
              </a:buClr>
              <a:buSzPct val="100000"/>
              <a:buFont typeface="Wingdings" panose="05000000000000000000" pitchFamily="2" charset="2"/>
              <a:buNone/>
              <a:defRPr sz="4400" b="1">
                <a:solidFill>
                  <a:schemeClr val="bg1"/>
                </a:solidFill>
                <a:effectLst>
                  <a:outerShdw blurRad="38100" dist="38100" dir="2700000" algn="tl">
                    <a:srgbClr val="000000">
                      <a:alpha val="43137"/>
                    </a:srgbClr>
                  </a:outerShdw>
                </a:effectLst>
              </a:defRPr>
            </a:lvl1pPr>
            <a:lvl2pPr marL="461963" indent="-173038" defTabSz="914400">
              <a:lnSpc>
                <a:spcPct val="90000"/>
              </a:lnSpc>
              <a:spcBef>
                <a:spcPts val="200"/>
              </a:spcBef>
              <a:spcAft>
                <a:spcPts val="400"/>
              </a:spcAft>
              <a:buClr>
                <a:srgbClr val="006600"/>
              </a:buClr>
              <a:buFont typeface="Symbol" panose="05050102010706020507" pitchFamily="18" charset="2"/>
              <a:buChar char="-"/>
              <a:defRPr sz="2400"/>
            </a:lvl2pPr>
            <a:lvl3pPr marL="566928" indent="-182880" defTabSz="914400">
              <a:lnSpc>
                <a:spcPct val="90000"/>
              </a:lnSpc>
              <a:spcBef>
                <a:spcPts val="200"/>
              </a:spcBef>
              <a:spcAft>
                <a:spcPts val="400"/>
              </a:spcAft>
              <a:buClr>
                <a:schemeClr val="accent1"/>
              </a:buClr>
              <a:buFont typeface="Calibri" pitchFamily="34" charset="0"/>
              <a:buChar char="◦"/>
            </a:lvl3pPr>
            <a:lvl4pPr marL="749808" indent="-182880" defTabSz="914400">
              <a:lnSpc>
                <a:spcPct val="90000"/>
              </a:lnSpc>
              <a:spcBef>
                <a:spcPts val="200"/>
              </a:spcBef>
              <a:spcAft>
                <a:spcPts val="400"/>
              </a:spcAft>
              <a:buClr>
                <a:schemeClr val="accent1"/>
              </a:buClr>
              <a:buFont typeface="Calibri" pitchFamily="34" charset="0"/>
              <a:buChar char="◦"/>
            </a:lvl4pPr>
            <a:lvl5pPr marL="932688" indent="-182880" defTabSz="914400">
              <a:lnSpc>
                <a:spcPct val="90000"/>
              </a:lnSpc>
              <a:spcBef>
                <a:spcPts val="200"/>
              </a:spcBef>
              <a:spcAft>
                <a:spcPts val="400"/>
              </a:spcAft>
              <a:buClr>
                <a:schemeClr val="accent1"/>
              </a:buClr>
              <a:buFont typeface="Calibri" pitchFamily="34" charset="0"/>
              <a:buChar char="◦"/>
            </a:lvl5pPr>
            <a:lvl6pPr marL="1100000" indent="-228600" defTabSz="9144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6pPr>
            <a:lvl7pPr marL="1300000" indent="-228600" defTabSz="9144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7pPr>
            <a:lvl8pPr marL="1500000" indent="-228600" defTabSz="9144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8pPr>
            <a:lvl9pPr marL="1700000" indent="-228600" defTabSz="9144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9pPr>
          </a:lstStyle>
          <a:p>
            <a:pPr algn="l">
              <a:spcAft>
                <a:spcPts val="1200"/>
              </a:spcAft>
            </a:pPr>
            <a:r>
              <a:rPr lang="en-US" dirty="0"/>
              <a:t>Who was Melchizedek?</a:t>
            </a:r>
          </a:p>
          <a:p>
            <a:pPr marL="346075" indent="-346075" algn="l">
              <a:buClr>
                <a:schemeClr val="bg1"/>
              </a:buClr>
              <a:buFont typeface="Arial" panose="020B0604020202020204" pitchFamily="34" charset="0"/>
              <a:buChar char="•"/>
            </a:pPr>
            <a:r>
              <a:rPr lang="en-US" sz="4000" dirty="0"/>
              <a:t>A Canaanite priest?</a:t>
            </a:r>
          </a:p>
          <a:p>
            <a:pPr marL="346075" indent="-346075" algn="l">
              <a:buClr>
                <a:schemeClr val="bg1"/>
              </a:buClr>
              <a:buFont typeface="Arial" panose="020B0604020202020204" pitchFamily="34" charset="0"/>
              <a:buChar char="•"/>
            </a:pPr>
            <a:r>
              <a:rPr lang="en-US" sz="4000" dirty="0"/>
              <a:t>A human king?</a:t>
            </a:r>
          </a:p>
          <a:p>
            <a:pPr marL="346075" indent="-346075" algn="l">
              <a:buClr>
                <a:schemeClr val="bg1"/>
              </a:buClr>
              <a:buFont typeface="Arial" panose="020B0604020202020204" pitchFamily="34" charset="0"/>
              <a:buChar char="•"/>
            </a:pPr>
            <a:r>
              <a:rPr lang="en-US" sz="4000" dirty="0"/>
              <a:t>Pre-incarnate Christ?</a:t>
            </a:r>
          </a:p>
        </p:txBody>
      </p:sp>
    </p:spTree>
    <p:extLst>
      <p:ext uri="{BB962C8B-B14F-4D97-AF65-F5344CB8AC3E}">
        <p14:creationId xmlns:p14="http://schemas.microsoft.com/office/powerpoint/2010/main" val="560683685"/>
      </p:ext>
    </p:extLst>
  </p:cSld>
  <p:clrMapOvr>
    <a:masterClrMapping/>
  </p:clrMapOvr>
  <p:transition spd="slow">
    <p:randomBar dir="vert"/>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7C472F-013D-404D-B2DD-3174F5233695}"/>
              </a:ext>
            </a:extLst>
          </p:cNvPr>
          <p:cNvSpPr txBox="1"/>
          <p:nvPr/>
        </p:nvSpPr>
        <p:spPr>
          <a:xfrm>
            <a:off x="3124200" y="2057400"/>
            <a:ext cx="8515132" cy="3613169"/>
          </a:xfrm>
          <a:prstGeom prst="rect">
            <a:avLst/>
          </a:prstGeom>
          <a:noFill/>
        </p:spPr>
        <p:txBody>
          <a:bodyPr wrap="square" rtlCol="0">
            <a:spAutoFit/>
          </a:bodyPr>
          <a:lstStyle/>
          <a:p>
            <a:pPr>
              <a:lnSpc>
                <a:spcPct val="108000"/>
              </a:lnSpc>
            </a:pPr>
            <a:r>
              <a:rPr lang="en-US" sz="3200" dirty="0"/>
              <a:t>His major importance lay not only in his name but also in his non-Levitical priesthood. As such </a:t>
            </a:r>
            <a:r>
              <a:rPr lang="en-US" sz="3200" u="sng" dirty="0"/>
              <a:t>he could be a type of both David and Jesus who were both called priests yet not in the Levitical line </a:t>
            </a:r>
          </a:p>
          <a:p>
            <a:endParaRPr lang="en-US" sz="3200" u="sng" dirty="0"/>
          </a:p>
          <a:p>
            <a:r>
              <a:rPr lang="en-US" sz="2400" dirty="0"/>
              <a:t>(2 Sam. 6:12-15; Psa. 110:4; Heb. 7:1-8:6).</a:t>
            </a:r>
          </a:p>
        </p:txBody>
      </p:sp>
      <p:grpSp>
        <p:nvGrpSpPr>
          <p:cNvPr id="5" name="Group 4">
            <a:extLst>
              <a:ext uri="{FF2B5EF4-FFF2-40B4-BE49-F238E27FC236}">
                <a16:creationId xmlns:a16="http://schemas.microsoft.com/office/drawing/2014/main" id="{C0FA9FE3-8E26-4852-9824-FF4B976EE929}"/>
              </a:ext>
            </a:extLst>
          </p:cNvPr>
          <p:cNvGrpSpPr/>
          <p:nvPr/>
        </p:nvGrpSpPr>
        <p:grpSpPr>
          <a:xfrm>
            <a:off x="914401" y="2547432"/>
            <a:ext cx="2259106" cy="2979310"/>
            <a:chOff x="255495" y="1888526"/>
            <a:chExt cx="2259106" cy="2979310"/>
          </a:xfrm>
        </p:grpSpPr>
        <p:pic>
          <p:nvPicPr>
            <p:cNvPr id="6" name="Picture 5">
              <a:extLst>
                <a:ext uri="{FF2B5EF4-FFF2-40B4-BE49-F238E27FC236}">
                  <a16:creationId xmlns:a16="http://schemas.microsoft.com/office/drawing/2014/main" id="{DDAD22CE-0DB3-421C-8E1E-B7580FE99DC2}"/>
                </a:ext>
              </a:extLst>
            </p:cNvPr>
            <p:cNvPicPr/>
            <p:nvPr/>
          </p:nvPicPr>
          <p:blipFill rotWithShape="1">
            <a:blip r:embed="rId3" cstate="print">
              <a:extLst>
                <a:ext uri="{BEBA8EAE-BF5A-486C-A8C5-ECC9F3942E4B}">
                  <a14:imgProps xmlns:a14="http://schemas.microsoft.com/office/drawing/2010/main">
                    <a14:imgLayer r:embed="rId4">
                      <a14:imgEffect>
                        <a14:backgroundRemoval t="7755" b="95102" l="11837" r="90204"/>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rcRect l="13609" t="10651" r="14201" b="8876"/>
            <a:stretch/>
          </p:blipFill>
          <p:spPr>
            <a:xfrm>
              <a:off x="255495" y="1888526"/>
              <a:ext cx="2259106" cy="2979310"/>
            </a:xfrm>
            <a:prstGeom prst="rect">
              <a:avLst/>
            </a:prstGeom>
          </p:spPr>
        </p:pic>
        <p:cxnSp>
          <p:nvCxnSpPr>
            <p:cNvPr id="7" name="Straight Connector 6">
              <a:extLst>
                <a:ext uri="{FF2B5EF4-FFF2-40B4-BE49-F238E27FC236}">
                  <a16:creationId xmlns:a16="http://schemas.microsoft.com/office/drawing/2014/main" id="{6FED6504-0229-4EF8-928C-BAE67155E3C2}"/>
                </a:ext>
              </a:extLst>
            </p:cNvPr>
            <p:cNvCxnSpPr/>
            <p:nvPr/>
          </p:nvCxnSpPr>
          <p:spPr>
            <a:xfrm flipV="1">
              <a:off x="1949824" y="2218765"/>
              <a:ext cx="457200" cy="154641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 name="Title 7">
            <a:extLst>
              <a:ext uri="{FF2B5EF4-FFF2-40B4-BE49-F238E27FC236}">
                <a16:creationId xmlns:a16="http://schemas.microsoft.com/office/drawing/2014/main" id="{097EB0E7-5CAE-41B2-8D32-41D2BE156E6F}"/>
              </a:ext>
            </a:extLst>
          </p:cNvPr>
          <p:cNvSpPr>
            <a:spLocks noGrp="1"/>
          </p:cNvSpPr>
          <p:nvPr>
            <p:ph type="title"/>
          </p:nvPr>
        </p:nvSpPr>
        <p:spPr/>
        <p:txBody>
          <a:bodyPr/>
          <a:lstStyle/>
          <a:p>
            <a:r>
              <a:rPr lang="en-US" sz="3600" i="1" cap="none" dirty="0"/>
              <a:t>What is the significance of Melchizedek</a:t>
            </a:r>
            <a:r>
              <a:rPr lang="en-US" sz="3600" i="1" dirty="0"/>
              <a:t>?</a:t>
            </a:r>
          </a:p>
        </p:txBody>
      </p:sp>
    </p:spTree>
    <p:extLst>
      <p:ext uri="{BB962C8B-B14F-4D97-AF65-F5344CB8AC3E}">
        <p14:creationId xmlns:p14="http://schemas.microsoft.com/office/powerpoint/2010/main" val="16544480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AA2A193-87E2-4E64-938A-85C1C8540306}"/>
              </a:ext>
            </a:extLst>
          </p:cNvPr>
          <p:cNvGrpSpPr/>
          <p:nvPr/>
        </p:nvGrpSpPr>
        <p:grpSpPr>
          <a:xfrm>
            <a:off x="1524000" y="228600"/>
            <a:ext cx="8428937" cy="5905832"/>
            <a:chOff x="339751" y="673768"/>
            <a:chExt cx="10283317" cy="5293513"/>
          </a:xfrm>
        </p:grpSpPr>
        <p:sp>
          <p:nvSpPr>
            <p:cNvPr id="13" name="Right Arrow 4">
              <a:extLst>
                <a:ext uri="{FF2B5EF4-FFF2-40B4-BE49-F238E27FC236}">
                  <a16:creationId xmlns:a16="http://schemas.microsoft.com/office/drawing/2014/main" id="{9FF86200-F369-49DD-8611-C77D5EF17FFF}"/>
                </a:ext>
              </a:extLst>
            </p:cNvPr>
            <p:cNvSpPr/>
            <p:nvPr/>
          </p:nvSpPr>
          <p:spPr>
            <a:xfrm>
              <a:off x="4006522" y="2665862"/>
              <a:ext cx="6608499" cy="1491915"/>
            </a:xfrm>
            <a:prstGeom prst="rightArrow">
              <a:avLst/>
            </a:prstGeom>
            <a:solidFill>
              <a:srgbClr val="00B0F0"/>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effectLst>
                    <a:outerShdw blurRad="38100" dist="38100" dir="2700000" algn="tl">
                      <a:srgbClr val="000000">
                        <a:alpha val="43137"/>
                      </a:srgbClr>
                    </a:outerShdw>
                  </a:effectLst>
                  <a:latin typeface="Calibri" panose="020F0502020204030204" pitchFamily="34" charset="0"/>
                  <a:ea typeface="Cambria" panose="02040503050406030204" pitchFamily="18" charset="0"/>
                  <a:cs typeface="Calibri" panose="020F0502020204030204" pitchFamily="34" charset="0"/>
                </a:rPr>
                <a:t>A GREAT NATION</a:t>
              </a:r>
            </a:p>
          </p:txBody>
        </p:sp>
        <p:sp>
          <p:nvSpPr>
            <p:cNvPr id="14" name="Right Arrow 5">
              <a:extLst>
                <a:ext uri="{FF2B5EF4-FFF2-40B4-BE49-F238E27FC236}">
                  <a16:creationId xmlns:a16="http://schemas.microsoft.com/office/drawing/2014/main" id="{EE7DA0C0-E450-4677-BAAA-6D08414DBC78}"/>
                </a:ext>
              </a:extLst>
            </p:cNvPr>
            <p:cNvSpPr/>
            <p:nvPr/>
          </p:nvSpPr>
          <p:spPr>
            <a:xfrm>
              <a:off x="4014569" y="4328093"/>
              <a:ext cx="6608499" cy="1491915"/>
            </a:xfrm>
            <a:prstGeom prst="rightArrow">
              <a:avLst/>
            </a:prstGeom>
            <a:solidFill>
              <a:srgbClr val="FFC000"/>
            </a:solidFill>
            <a:ln>
              <a:solidFill>
                <a:srgbClr val="533205"/>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outerShdw blurRad="38100" dist="38100" dir="2700000" algn="tl">
                      <a:srgbClr val="000000">
                        <a:alpha val="43137"/>
                      </a:srgbClr>
                    </a:outerShdw>
                  </a:effectLst>
                  <a:latin typeface="Calibri" panose="020F0502020204030204" pitchFamily="34" charset="0"/>
                  <a:ea typeface="Cambria" panose="02040503050406030204" pitchFamily="18" charset="0"/>
                  <a:cs typeface="Calibri" panose="020F0502020204030204" pitchFamily="34" charset="0"/>
                </a:rPr>
                <a:t>A GREAT BLESSING</a:t>
              </a:r>
            </a:p>
          </p:txBody>
        </p:sp>
        <p:sp>
          <p:nvSpPr>
            <p:cNvPr id="15" name="Right Arrow 6">
              <a:extLst>
                <a:ext uri="{FF2B5EF4-FFF2-40B4-BE49-F238E27FC236}">
                  <a16:creationId xmlns:a16="http://schemas.microsoft.com/office/drawing/2014/main" id="{6BEC6106-F357-49F1-A427-72B951DA0F3A}"/>
                </a:ext>
              </a:extLst>
            </p:cNvPr>
            <p:cNvSpPr/>
            <p:nvPr/>
          </p:nvSpPr>
          <p:spPr>
            <a:xfrm>
              <a:off x="4014569" y="981415"/>
              <a:ext cx="6608499" cy="1491915"/>
            </a:xfrm>
            <a:prstGeom prst="rightArrow">
              <a:avLst/>
            </a:prstGeom>
            <a:solidFill>
              <a:srgbClr val="66FF33"/>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outerShdw blurRad="38100" dist="38100" dir="2700000" algn="tl">
                      <a:srgbClr val="000000">
                        <a:alpha val="43137"/>
                      </a:srgbClr>
                    </a:outerShdw>
                  </a:effectLst>
                  <a:latin typeface="Calibri" panose="020F0502020204030204" pitchFamily="34" charset="0"/>
                  <a:ea typeface="Cambria" panose="02040503050406030204" pitchFamily="18" charset="0"/>
                  <a:cs typeface="Calibri" panose="020F0502020204030204" pitchFamily="34" charset="0"/>
                </a:rPr>
                <a:t>A GREAT LAND</a:t>
              </a:r>
            </a:p>
          </p:txBody>
        </p:sp>
        <p:sp>
          <p:nvSpPr>
            <p:cNvPr id="10" name="Rectangle 9">
              <a:extLst>
                <a:ext uri="{FF2B5EF4-FFF2-40B4-BE49-F238E27FC236}">
                  <a16:creationId xmlns:a16="http://schemas.microsoft.com/office/drawing/2014/main" id="{88FF5D90-4139-4F60-931D-2715CE1A4D2F}"/>
                </a:ext>
              </a:extLst>
            </p:cNvPr>
            <p:cNvSpPr/>
            <p:nvPr/>
          </p:nvSpPr>
          <p:spPr>
            <a:xfrm>
              <a:off x="339751" y="673768"/>
              <a:ext cx="4325566" cy="5293513"/>
            </a:xfrm>
            <a:prstGeom prst="rect">
              <a:avLst/>
            </a:prstGeom>
            <a:solidFill>
              <a:srgbClr val="FFFF00"/>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3200" b="1" dirty="0">
                <a:solidFill>
                  <a:schemeClr val="tx1"/>
                </a:solidFill>
                <a:effectLst>
                  <a:outerShdw blurRad="38100" dist="38100" dir="2700000" algn="tl">
                    <a:srgbClr val="000000">
                      <a:alpha val="43137"/>
                    </a:srgbClr>
                  </a:outerShdw>
                </a:effectLst>
                <a:latin typeface="Calibri" panose="020F0502020204030204" pitchFamily="34" charset="0"/>
                <a:ea typeface="Cambria" panose="02040503050406030204" pitchFamily="18" charset="0"/>
                <a:cs typeface="Calibri" panose="020F0502020204030204" pitchFamily="34" charset="0"/>
              </a:endParaRPr>
            </a:p>
            <a:p>
              <a:pPr algn="ctr"/>
              <a:endParaRPr lang="en-US" sz="3200" b="1" dirty="0">
                <a:solidFill>
                  <a:schemeClr val="tx1"/>
                </a:solidFill>
                <a:effectLst>
                  <a:outerShdw blurRad="38100" dist="38100" dir="2700000" algn="tl">
                    <a:srgbClr val="000000">
                      <a:alpha val="43137"/>
                    </a:srgbClr>
                  </a:outerShdw>
                </a:effectLst>
                <a:latin typeface="Calibri" panose="020F0502020204030204" pitchFamily="34" charset="0"/>
                <a:ea typeface="Cambria" panose="02040503050406030204" pitchFamily="18" charset="0"/>
                <a:cs typeface="Calibri" panose="020F0502020204030204" pitchFamily="34" charset="0"/>
              </a:endParaRPr>
            </a:p>
            <a:p>
              <a:pPr algn="ctr"/>
              <a:r>
                <a:rPr lang="en-US" sz="3600" b="1" dirty="0">
                  <a:solidFill>
                    <a:schemeClr val="tx1"/>
                  </a:solidFill>
                  <a:effectLst>
                    <a:outerShdw blurRad="38100" dist="38100" dir="2700000" algn="tl">
                      <a:srgbClr val="000000">
                        <a:alpha val="43137"/>
                      </a:srgbClr>
                    </a:outerShdw>
                  </a:effectLst>
                  <a:latin typeface="Calibri" panose="020F0502020204030204" pitchFamily="34" charset="0"/>
                  <a:ea typeface="Cambria" panose="02040503050406030204" pitchFamily="18" charset="0"/>
                  <a:cs typeface="Calibri" panose="020F0502020204030204" pitchFamily="34" charset="0"/>
                </a:rPr>
                <a:t>ABRAHAMIC </a:t>
              </a:r>
              <a:r>
                <a:rPr lang="en-US" sz="3600" b="1" u="sng" dirty="0">
                  <a:solidFill>
                    <a:schemeClr val="tx1"/>
                  </a:solidFill>
                  <a:effectLst>
                    <a:outerShdw blurRad="38100" dist="38100" dir="2700000" algn="tl">
                      <a:srgbClr val="000000">
                        <a:alpha val="43137"/>
                      </a:srgbClr>
                    </a:outerShdw>
                  </a:effectLst>
                  <a:latin typeface="Calibri" panose="020F0502020204030204" pitchFamily="34" charset="0"/>
                  <a:ea typeface="Cambria" panose="02040503050406030204" pitchFamily="18" charset="0"/>
                  <a:cs typeface="Calibri" panose="020F0502020204030204" pitchFamily="34" charset="0"/>
                </a:rPr>
                <a:t>COVENANT</a:t>
              </a:r>
            </a:p>
            <a:p>
              <a:pPr algn="ctr"/>
              <a:endParaRPr lang="en-US" sz="3200" b="1" dirty="0">
                <a:solidFill>
                  <a:schemeClr val="tx1"/>
                </a:solidFill>
                <a:effectLst>
                  <a:outerShdw blurRad="38100" dist="38100" dir="2700000" algn="tl">
                    <a:srgbClr val="000000">
                      <a:alpha val="43137"/>
                    </a:srgbClr>
                  </a:outerShdw>
                </a:effectLst>
                <a:latin typeface="Calibri" panose="020F0502020204030204" pitchFamily="34" charset="0"/>
                <a:ea typeface="Cambria" panose="02040503050406030204" pitchFamily="18" charset="0"/>
                <a:cs typeface="Calibri" panose="020F0502020204030204" pitchFamily="34" charset="0"/>
              </a:endParaRPr>
            </a:p>
            <a:p>
              <a:pPr algn="ctr"/>
              <a:r>
                <a:rPr lang="en-US" sz="3200" i="1" dirty="0">
                  <a:solidFill>
                    <a:schemeClr val="tx1"/>
                  </a:solidFill>
                  <a:effectLst>
                    <a:outerShdw blurRad="38100" dist="38100" dir="2700000" algn="tl">
                      <a:srgbClr val="000000">
                        <a:alpha val="43137"/>
                      </a:srgbClr>
                    </a:outerShdw>
                  </a:effectLst>
                  <a:latin typeface="Calibri" panose="020F0502020204030204" pitchFamily="34" charset="0"/>
                  <a:ea typeface="Cambria" panose="02040503050406030204" pitchFamily="18" charset="0"/>
                  <a:cs typeface="Calibri" panose="020F0502020204030204" pitchFamily="34" charset="0"/>
                </a:rPr>
                <a:t>To Abraham God promised…</a:t>
              </a:r>
            </a:p>
          </p:txBody>
        </p:sp>
      </p:grpSp>
    </p:spTree>
    <p:extLst>
      <p:ext uri="{BB962C8B-B14F-4D97-AF65-F5344CB8AC3E}">
        <p14:creationId xmlns:p14="http://schemas.microsoft.com/office/powerpoint/2010/main" val="26486562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a:t>Check your course completions at: </a:t>
            </a:r>
            <a:r>
              <a:rPr lang="en-US" sz="4000" dirty="0"/>
              <a:t>www.TaylorNotes.Info</a:t>
            </a:r>
            <a:endParaRPr lang="en-US" sz="4800" dirty="0"/>
          </a:p>
        </p:txBody>
      </p:sp>
      <p:graphicFrame>
        <p:nvGraphicFramePr>
          <p:cNvPr id="3" name="Table 2"/>
          <p:cNvGraphicFramePr>
            <a:graphicFrameLocks noGrp="1"/>
          </p:cNvGraphicFramePr>
          <p:nvPr>
            <p:extLst>
              <p:ext uri="{D42A27DB-BD31-4B8C-83A1-F6EECF244321}">
                <p14:modId xmlns:p14="http://schemas.microsoft.com/office/powerpoint/2010/main" val="2870310081"/>
              </p:ext>
            </p:extLst>
          </p:nvPr>
        </p:nvGraphicFramePr>
        <p:xfrm>
          <a:off x="1295400" y="1981200"/>
          <a:ext cx="6005512" cy="3685224"/>
        </p:xfrm>
        <a:graphic>
          <a:graphicData uri="http://schemas.openxmlformats.org/drawingml/2006/table">
            <a:tbl>
              <a:tblPr/>
              <a:tblGrid>
                <a:gridCol w="6005512">
                  <a:extLst>
                    <a:ext uri="{9D8B030D-6E8A-4147-A177-3AD203B41FA5}">
                      <a16:colId xmlns:a16="http://schemas.microsoft.com/office/drawing/2014/main" val="20000"/>
                    </a:ext>
                  </a:extLst>
                </a:gridCol>
              </a:tblGrid>
              <a:tr h="614204">
                <a:tc>
                  <a:txBody>
                    <a:bodyPr/>
                    <a:lstStyle/>
                    <a:p>
                      <a:pPr marL="457200" marR="0" indent="-457200" algn="l" fontAlgn="b">
                        <a:spcBef>
                          <a:spcPts val="0"/>
                        </a:spcBef>
                        <a:spcAft>
                          <a:spcPts val="0"/>
                        </a:spcAft>
                        <a:buFont typeface="Wingdings" panose="05000000000000000000" pitchFamily="2" charset="2"/>
                        <a:buChar char="ü"/>
                      </a:pPr>
                      <a:r>
                        <a:rPr lang="en-US" sz="3600" b="0" i="0" u="none" strike="noStrike" dirty="0">
                          <a:solidFill>
                            <a:schemeClr val="tx1"/>
                          </a:solidFill>
                          <a:latin typeface="+mj-lt"/>
                        </a:rPr>
                        <a:t>Old Testament Survey</a:t>
                      </a:r>
                    </a:p>
                  </a:txBody>
                  <a:tcPr marL="182880" marR="11929" marT="1192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14204">
                <a:tc>
                  <a:txBody>
                    <a:bodyPr/>
                    <a:lstStyle/>
                    <a:p>
                      <a:pPr marL="457200" marR="0" indent="-457200" algn="l" fontAlgn="b">
                        <a:spcBef>
                          <a:spcPts val="0"/>
                        </a:spcBef>
                        <a:spcAft>
                          <a:spcPts val="0"/>
                        </a:spcAft>
                        <a:buFont typeface="Wingdings" panose="05000000000000000000" pitchFamily="2" charset="2"/>
                        <a:buChar char="ü"/>
                      </a:pPr>
                      <a:r>
                        <a:rPr lang="en-US" sz="3600" b="0" i="0" u="none" strike="noStrike" dirty="0">
                          <a:solidFill>
                            <a:schemeClr val="tx1"/>
                          </a:solidFill>
                          <a:latin typeface="+mj-lt"/>
                        </a:rPr>
                        <a:t>New Testament Survey</a:t>
                      </a:r>
                    </a:p>
                  </a:txBody>
                  <a:tcPr marL="182880" marR="11929" marT="1192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14204">
                <a:tc>
                  <a:txBody>
                    <a:bodyPr/>
                    <a:lstStyle/>
                    <a:p>
                      <a:pPr marL="457200" marR="0" indent="-457200" algn="l" fontAlgn="b">
                        <a:spcBef>
                          <a:spcPts val="0"/>
                        </a:spcBef>
                        <a:spcAft>
                          <a:spcPts val="0"/>
                        </a:spcAft>
                        <a:buFont typeface="Wingdings" panose="05000000000000000000" pitchFamily="2" charset="2"/>
                        <a:buChar char="ü"/>
                      </a:pPr>
                      <a:r>
                        <a:rPr lang="en-US" sz="3600" b="0" i="0" u="none" strike="noStrike" dirty="0">
                          <a:solidFill>
                            <a:schemeClr val="tx1"/>
                          </a:solidFill>
                          <a:latin typeface="+mj-lt"/>
                        </a:rPr>
                        <a:t>Hermeneutics</a:t>
                      </a:r>
                    </a:p>
                  </a:txBody>
                  <a:tcPr marL="182880" marR="11929" marT="1192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14204">
                <a:tc>
                  <a:txBody>
                    <a:bodyPr/>
                    <a:lstStyle/>
                    <a:p>
                      <a:pPr marL="457200" marR="0" indent="-457200" algn="l" fontAlgn="b">
                        <a:spcBef>
                          <a:spcPts val="0"/>
                        </a:spcBef>
                        <a:spcAft>
                          <a:spcPts val="0"/>
                        </a:spcAft>
                        <a:buFont typeface="Wingdings" panose="05000000000000000000" pitchFamily="2" charset="2"/>
                        <a:buChar char="ü"/>
                      </a:pPr>
                      <a:r>
                        <a:rPr lang="en-US" sz="3600" b="0" i="0" u="none" strike="noStrike" dirty="0">
                          <a:solidFill>
                            <a:schemeClr val="tx1"/>
                          </a:solidFill>
                          <a:latin typeface="+mj-lt"/>
                        </a:rPr>
                        <a:t>Christianity I</a:t>
                      </a:r>
                    </a:p>
                  </a:txBody>
                  <a:tcPr marL="182880" marR="11929" marT="1192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14204">
                <a:tc>
                  <a:txBody>
                    <a:bodyPr/>
                    <a:lstStyle/>
                    <a:p>
                      <a:pPr marL="457200" marR="0" indent="-457200" algn="l" fontAlgn="b">
                        <a:spcBef>
                          <a:spcPts val="0"/>
                        </a:spcBef>
                        <a:spcAft>
                          <a:spcPts val="0"/>
                        </a:spcAft>
                        <a:buFont typeface="Wingdings" panose="05000000000000000000" pitchFamily="2" charset="2"/>
                        <a:buChar char="ü"/>
                      </a:pPr>
                      <a:r>
                        <a:rPr lang="en-US" sz="3600" b="0" i="0" u="none" strike="noStrike" dirty="0">
                          <a:solidFill>
                            <a:schemeClr val="tx1"/>
                          </a:solidFill>
                          <a:latin typeface="+mj-lt"/>
                        </a:rPr>
                        <a:t>Christianity II</a:t>
                      </a:r>
                    </a:p>
                  </a:txBody>
                  <a:tcPr marL="182880" marR="11929" marT="1192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14204">
                <a:tc>
                  <a:txBody>
                    <a:bodyPr/>
                    <a:lstStyle/>
                    <a:p>
                      <a:pPr marL="457200" marR="0" indent="-457200" algn="l" fontAlgn="b">
                        <a:spcBef>
                          <a:spcPts val="0"/>
                        </a:spcBef>
                        <a:spcAft>
                          <a:spcPts val="0"/>
                        </a:spcAft>
                        <a:buFont typeface="Wingdings" panose="05000000000000000000" pitchFamily="2" charset="2"/>
                        <a:buChar char="ü"/>
                      </a:pPr>
                      <a:r>
                        <a:rPr lang="en-US" sz="3600" b="0" i="0" u="none" strike="noStrike" dirty="0">
                          <a:solidFill>
                            <a:schemeClr val="tx1"/>
                          </a:solidFill>
                          <a:latin typeface="+mj-lt"/>
                        </a:rPr>
                        <a:t>Roots: Church History</a:t>
                      </a:r>
                    </a:p>
                  </a:txBody>
                  <a:tcPr marL="182880" marR="11929" marT="1192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grpSp>
        <p:nvGrpSpPr>
          <p:cNvPr id="4" name="Group 3"/>
          <p:cNvGrpSpPr/>
          <p:nvPr/>
        </p:nvGrpSpPr>
        <p:grpSpPr>
          <a:xfrm>
            <a:off x="8172449" y="2657475"/>
            <a:ext cx="2922587" cy="3543300"/>
            <a:chOff x="7315200" y="1803399"/>
            <a:chExt cx="4165600" cy="4325815"/>
          </a:xfrm>
        </p:grpSpPr>
        <p:pic>
          <p:nvPicPr>
            <p:cNvPr id="5" name="Picture 4" descr="PE01461_.wmf"/>
            <p:cNvPicPr>
              <a:picLocks noChangeAspect="1"/>
            </p:cNvPicPr>
            <p:nvPr/>
          </p:nvPicPr>
          <p:blipFill>
            <a:blip r:embed="rId3" cstate="print"/>
            <a:stretch>
              <a:fillRect/>
            </a:stretch>
          </p:blipFill>
          <p:spPr>
            <a:xfrm>
              <a:off x="7315200" y="1803399"/>
              <a:ext cx="4165600" cy="4325815"/>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8917181" y="3117423"/>
              <a:ext cx="2133600" cy="1239966"/>
            </a:xfrm>
            <a:prstGeom prst="rect">
              <a:avLst/>
            </a:prstGeom>
            <a:noFill/>
          </p:spPr>
          <p:txBody>
            <a:bodyPr wrap="square" rtlCol="0">
              <a:spAutoFit/>
            </a:bodyPr>
            <a:lstStyle/>
            <a:p>
              <a:pPr algn="ctr"/>
              <a:r>
                <a:rPr lang="en-US" sz="2000" dirty="0">
                  <a:latin typeface="Times New Roman" pitchFamily="18" charset="0"/>
                  <a:cs typeface="Times New Roman" pitchFamily="18" charset="0"/>
                </a:rPr>
                <a:t>Advanced Bible &amp; Theology</a:t>
              </a:r>
            </a:p>
          </p:txBody>
        </p:sp>
      </p:grpSp>
      <p:sp>
        <p:nvSpPr>
          <p:cNvPr id="7" name="Footer Placeholder 6">
            <a:extLst>
              <a:ext uri="{FF2B5EF4-FFF2-40B4-BE49-F238E27FC236}">
                <a16:creationId xmlns:a16="http://schemas.microsoft.com/office/drawing/2014/main" id="{A55C0A03-A968-47CC-8E2B-0F52A10DEAD8}"/>
              </a:ext>
            </a:extLst>
          </p:cNvPr>
          <p:cNvSpPr>
            <a:spLocks noGrp="1"/>
          </p:cNvSpPr>
          <p:nvPr>
            <p:ph type="ftr" sz="quarter" idx="11"/>
          </p:nvPr>
        </p:nvSpPr>
        <p:spPr/>
        <p:txBody>
          <a:bodyPr/>
          <a:lstStyle/>
          <a:p>
            <a:r>
              <a:rPr lang="en-US"/>
              <a:t>OLD TESTAMENT SURVEY</a:t>
            </a:r>
            <a:endParaRPr lang="en-US" dirty="0"/>
          </a:p>
        </p:txBody>
      </p:sp>
    </p:spTree>
    <p:extLst>
      <p:ext uri="{BB962C8B-B14F-4D97-AF65-F5344CB8AC3E}">
        <p14:creationId xmlns:p14="http://schemas.microsoft.com/office/powerpoint/2010/main" val="143658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DFC798B-B7C1-42A6-B8A9-1C66F9E75CF5}"/>
              </a:ext>
            </a:extLst>
          </p:cNvPr>
          <p:cNvGrpSpPr/>
          <p:nvPr/>
        </p:nvGrpSpPr>
        <p:grpSpPr>
          <a:xfrm>
            <a:off x="1524000" y="228600"/>
            <a:ext cx="8428937" cy="5905832"/>
            <a:chOff x="339751" y="673768"/>
            <a:chExt cx="10283317" cy="5293513"/>
          </a:xfrm>
        </p:grpSpPr>
        <p:sp>
          <p:nvSpPr>
            <p:cNvPr id="11" name="Right Arrow 6">
              <a:extLst>
                <a:ext uri="{FF2B5EF4-FFF2-40B4-BE49-F238E27FC236}">
                  <a16:creationId xmlns:a16="http://schemas.microsoft.com/office/drawing/2014/main" id="{6A2131E1-5EF4-4099-9E58-AE558C6ABD23}"/>
                </a:ext>
              </a:extLst>
            </p:cNvPr>
            <p:cNvSpPr/>
            <p:nvPr/>
          </p:nvSpPr>
          <p:spPr>
            <a:xfrm>
              <a:off x="4014569" y="981415"/>
              <a:ext cx="6608499" cy="1491915"/>
            </a:xfrm>
            <a:prstGeom prst="rightArrow">
              <a:avLst/>
            </a:prstGeom>
            <a:solidFill>
              <a:srgbClr val="66FF33"/>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outerShdw blurRad="38100" dist="38100" dir="2700000" algn="tl">
                      <a:srgbClr val="000000">
                        <a:alpha val="43137"/>
                      </a:srgbClr>
                    </a:outerShdw>
                  </a:effectLst>
                  <a:latin typeface="Calibri" panose="020F0502020204030204" pitchFamily="34" charset="0"/>
                  <a:ea typeface="Cambria" panose="02040503050406030204" pitchFamily="18" charset="0"/>
                  <a:cs typeface="Calibri" panose="020F0502020204030204" pitchFamily="34" charset="0"/>
                </a:rPr>
                <a:t>A GREAT LAND</a:t>
              </a:r>
            </a:p>
          </p:txBody>
        </p:sp>
        <p:sp>
          <p:nvSpPr>
            <p:cNvPr id="12" name="Rectangle 11">
              <a:extLst>
                <a:ext uri="{FF2B5EF4-FFF2-40B4-BE49-F238E27FC236}">
                  <a16:creationId xmlns:a16="http://schemas.microsoft.com/office/drawing/2014/main" id="{3987417C-A7D9-4B18-B166-FF56DEF1A865}"/>
                </a:ext>
              </a:extLst>
            </p:cNvPr>
            <p:cNvSpPr/>
            <p:nvPr/>
          </p:nvSpPr>
          <p:spPr>
            <a:xfrm>
              <a:off x="339751" y="673768"/>
              <a:ext cx="4325566" cy="5293513"/>
            </a:xfrm>
            <a:prstGeom prst="rect">
              <a:avLst/>
            </a:prstGeom>
            <a:solidFill>
              <a:srgbClr val="FFFF00"/>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3200" b="1" dirty="0">
                <a:solidFill>
                  <a:schemeClr val="tx1"/>
                </a:solidFill>
                <a:effectLst>
                  <a:outerShdw blurRad="38100" dist="38100" dir="2700000" algn="tl">
                    <a:srgbClr val="000000">
                      <a:alpha val="43137"/>
                    </a:srgbClr>
                  </a:outerShdw>
                </a:effectLst>
                <a:latin typeface="Calibri" panose="020F0502020204030204" pitchFamily="34" charset="0"/>
                <a:ea typeface="Cambria" panose="02040503050406030204" pitchFamily="18" charset="0"/>
                <a:cs typeface="Calibri" panose="020F0502020204030204" pitchFamily="34" charset="0"/>
              </a:endParaRPr>
            </a:p>
            <a:p>
              <a:pPr algn="ctr"/>
              <a:endParaRPr lang="en-US" sz="3200" b="1" dirty="0">
                <a:solidFill>
                  <a:schemeClr val="tx1"/>
                </a:solidFill>
                <a:effectLst>
                  <a:outerShdw blurRad="38100" dist="38100" dir="2700000" algn="tl">
                    <a:srgbClr val="000000">
                      <a:alpha val="43137"/>
                    </a:srgbClr>
                  </a:outerShdw>
                </a:effectLst>
                <a:latin typeface="Calibri" panose="020F0502020204030204" pitchFamily="34" charset="0"/>
                <a:ea typeface="Cambria" panose="02040503050406030204" pitchFamily="18" charset="0"/>
                <a:cs typeface="Calibri" panose="020F0502020204030204" pitchFamily="34" charset="0"/>
              </a:endParaRPr>
            </a:p>
            <a:p>
              <a:pPr algn="ctr"/>
              <a:r>
                <a:rPr lang="en-US" sz="3600" b="1" dirty="0">
                  <a:solidFill>
                    <a:schemeClr val="tx1"/>
                  </a:solidFill>
                  <a:effectLst>
                    <a:outerShdw blurRad="38100" dist="38100" dir="2700000" algn="tl">
                      <a:srgbClr val="000000">
                        <a:alpha val="43137"/>
                      </a:srgbClr>
                    </a:outerShdw>
                  </a:effectLst>
                  <a:latin typeface="Calibri" panose="020F0502020204030204" pitchFamily="34" charset="0"/>
                  <a:ea typeface="Cambria" panose="02040503050406030204" pitchFamily="18" charset="0"/>
                  <a:cs typeface="Calibri" panose="020F0502020204030204" pitchFamily="34" charset="0"/>
                </a:rPr>
                <a:t>ABRAHAMIC </a:t>
              </a:r>
              <a:r>
                <a:rPr lang="en-US" sz="3600" b="1" u="sng" dirty="0">
                  <a:solidFill>
                    <a:schemeClr val="tx1"/>
                  </a:solidFill>
                  <a:effectLst>
                    <a:outerShdw blurRad="38100" dist="38100" dir="2700000" algn="tl">
                      <a:srgbClr val="000000">
                        <a:alpha val="43137"/>
                      </a:srgbClr>
                    </a:outerShdw>
                  </a:effectLst>
                  <a:latin typeface="Calibri" panose="020F0502020204030204" pitchFamily="34" charset="0"/>
                  <a:ea typeface="Cambria" panose="02040503050406030204" pitchFamily="18" charset="0"/>
                  <a:cs typeface="Calibri" panose="020F0502020204030204" pitchFamily="34" charset="0"/>
                </a:rPr>
                <a:t>COVENANT</a:t>
              </a:r>
            </a:p>
            <a:p>
              <a:pPr algn="ctr"/>
              <a:endParaRPr lang="en-US" sz="3200" b="1" dirty="0">
                <a:solidFill>
                  <a:schemeClr val="tx1"/>
                </a:solidFill>
                <a:effectLst>
                  <a:outerShdw blurRad="38100" dist="38100" dir="2700000" algn="tl">
                    <a:srgbClr val="000000">
                      <a:alpha val="43137"/>
                    </a:srgbClr>
                  </a:outerShdw>
                </a:effectLst>
                <a:latin typeface="Calibri" panose="020F0502020204030204" pitchFamily="34" charset="0"/>
                <a:ea typeface="Cambria" panose="02040503050406030204" pitchFamily="18" charset="0"/>
                <a:cs typeface="Calibri" panose="020F0502020204030204" pitchFamily="34" charset="0"/>
              </a:endParaRPr>
            </a:p>
            <a:p>
              <a:pPr algn="ctr"/>
              <a:r>
                <a:rPr lang="en-US" sz="3200" i="1" dirty="0">
                  <a:solidFill>
                    <a:schemeClr val="tx1"/>
                  </a:solidFill>
                  <a:effectLst>
                    <a:outerShdw blurRad="38100" dist="38100" dir="2700000" algn="tl">
                      <a:srgbClr val="000000">
                        <a:alpha val="43137"/>
                      </a:srgbClr>
                    </a:outerShdw>
                  </a:effectLst>
                  <a:latin typeface="Calibri" panose="020F0502020204030204" pitchFamily="34" charset="0"/>
                  <a:ea typeface="Cambria" panose="02040503050406030204" pitchFamily="18" charset="0"/>
                  <a:cs typeface="Calibri" panose="020F0502020204030204" pitchFamily="34" charset="0"/>
                </a:rPr>
                <a:t>To Abraham God promised…</a:t>
              </a:r>
            </a:p>
          </p:txBody>
        </p:sp>
      </p:grpSp>
    </p:spTree>
    <p:extLst>
      <p:ext uri="{BB962C8B-B14F-4D97-AF65-F5344CB8AC3E}">
        <p14:creationId xmlns:p14="http://schemas.microsoft.com/office/powerpoint/2010/main" val="7725089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driving 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35877"/>
            <a:ext cx="8775944" cy="43879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D1825EF-4B22-43FB-9ACE-E5B90F8E6037}"/>
              </a:ext>
            </a:extLst>
          </p:cNvPr>
          <p:cNvSpPr txBox="1"/>
          <p:nvPr/>
        </p:nvSpPr>
        <p:spPr>
          <a:xfrm>
            <a:off x="8310283" y="1815352"/>
            <a:ext cx="3500717" cy="2215991"/>
          </a:xfrm>
          <a:prstGeom prst="rect">
            <a:avLst/>
          </a:prstGeom>
          <a:noFill/>
        </p:spPr>
        <p:txBody>
          <a:bodyPr wrap="square" rtlCol="0">
            <a:spAutoFit/>
          </a:bodyPr>
          <a:lstStyle/>
          <a:p>
            <a:r>
              <a:rPr lang="en-US" sz="13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7528831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1500" fill="hold"/>
                                        <p:tgtEl>
                                          <p:spTgt spid="2050"/>
                                        </p:tgtEl>
                                        <p:attrNameLst>
                                          <p:attrName>ppt_x</p:attrName>
                                        </p:attrNameLst>
                                      </p:cBhvr>
                                      <p:tavLst>
                                        <p:tav tm="0">
                                          <p:val>
                                            <p:strVal val="0-#ppt_w/2"/>
                                          </p:val>
                                        </p:tav>
                                        <p:tav tm="100000">
                                          <p:val>
                                            <p:strVal val="#ppt_x"/>
                                          </p:val>
                                        </p:tav>
                                      </p:tavLst>
                                    </p:anim>
                                    <p:anim calcmode="lin" valueType="num">
                                      <p:cBhvr additive="base">
                                        <p:cTn id="8" dur="1500" fill="hold"/>
                                        <p:tgtEl>
                                          <p:spTgt spid="2050"/>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10" presetClass="entr" presetSubtype="0" fill="hold" grpId="0" nodeType="afterEffect">
                                  <p:stCondLst>
                                    <p:cond delay="25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396" y="0"/>
            <a:ext cx="10774305"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Image result for came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2498" y="4191000"/>
            <a:ext cx="2000126" cy="1500094"/>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6388" name="Picture 4" descr="Image result for cemetery wooden cross clipart">
            <a:extLst>
              <a:ext uri="{FF2B5EF4-FFF2-40B4-BE49-F238E27FC236}">
                <a16:creationId xmlns:a16="http://schemas.microsoft.com/office/drawing/2014/main" id="{B088AA60-E917-4DCF-AA02-C005E1DDF10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734175" y="4810246"/>
            <a:ext cx="1076325" cy="1077323"/>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12164F17-4B8E-4987-8FC8-76B97FD0E94F}"/>
              </a:ext>
            </a:extLst>
          </p:cNvPr>
          <p:cNvGrpSpPr/>
          <p:nvPr/>
        </p:nvGrpSpPr>
        <p:grpSpPr>
          <a:xfrm>
            <a:off x="2979232" y="502920"/>
            <a:ext cx="7154196" cy="4515729"/>
            <a:chOff x="2979232" y="502920"/>
            <a:chExt cx="7154196" cy="4515729"/>
          </a:xfrm>
        </p:grpSpPr>
        <p:grpSp>
          <p:nvGrpSpPr>
            <p:cNvPr id="12" name="Group 11">
              <a:extLst>
                <a:ext uri="{FF2B5EF4-FFF2-40B4-BE49-F238E27FC236}">
                  <a16:creationId xmlns:a16="http://schemas.microsoft.com/office/drawing/2014/main" id="{ECE163FF-3ECC-4511-80E7-5A7369A1E309}"/>
                </a:ext>
              </a:extLst>
            </p:cNvPr>
            <p:cNvGrpSpPr/>
            <p:nvPr/>
          </p:nvGrpSpPr>
          <p:grpSpPr>
            <a:xfrm>
              <a:off x="2979232" y="502920"/>
              <a:ext cx="7154196" cy="4515729"/>
              <a:chOff x="2979232" y="502920"/>
              <a:chExt cx="7154196" cy="4515729"/>
            </a:xfrm>
          </p:grpSpPr>
          <p:sp>
            <p:nvSpPr>
              <p:cNvPr id="13" name="Oval 12"/>
              <p:cNvSpPr/>
              <p:nvPr/>
            </p:nvSpPr>
            <p:spPr>
              <a:xfrm>
                <a:off x="9036148" y="4287129"/>
                <a:ext cx="1097280" cy="73152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4" name="Oval 13"/>
              <p:cNvSpPr/>
              <p:nvPr/>
            </p:nvSpPr>
            <p:spPr>
              <a:xfrm>
                <a:off x="5977995" y="502920"/>
                <a:ext cx="1097280" cy="73152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dirty="0"/>
              </a:p>
            </p:txBody>
          </p:sp>
          <p:sp>
            <p:nvSpPr>
              <p:cNvPr id="15" name="Oval 14"/>
              <p:cNvSpPr/>
              <p:nvPr/>
            </p:nvSpPr>
            <p:spPr>
              <a:xfrm>
                <a:off x="2979232" y="2698273"/>
                <a:ext cx="1097280" cy="158885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dirty="0"/>
              </a:p>
            </p:txBody>
          </p:sp>
        </p:grpSp>
        <p:cxnSp>
          <p:nvCxnSpPr>
            <p:cNvPr id="11" name="Straight Arrow Connector 10">
              <a:extLst>
                <a:ext uri="{FF2B5EF4-FFF2-40B4-BE49-F238E27FC236}">
                  <a16:creationId xmlns:a16="http://schemas.microsoft.com/office/drawing/2014/main" id="{F960364B-DA64-4FF8-A715-C1EFF3126F82}"/>
                </a:ext>
              </a:extLst>
            </p:cNvPr>
            <p:cNvCxnSpPr/>
            <p:nvPr/>
          </p:nvCxnSpPr>
          <p:spPr>
            <a:xfrm flipH="1" flipV="1">
              <a:off x="6858000" y="1219200"/>
              <a:ext cx="2590800" cy="30480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9D20C9F-E85A-4FEC-BBAE-AA56841D7191}"/>
                </a:ext>
              </a:extLst>
            </p:cNvPr>
            <p:cNvCxnSpPr>
              <a:cxnSpLocks/>
              <a:endCxn id="15" idx="7"/>
            </p:cNvCxnSpPr>
            <p:nvPr/>
          </p:nvCxnSpPr>
          <p:spPr>
            <a:xfrm flipH="1">
              <a:off x="3915819" y="1219200"/>
              <a:ext cx="2180181" cy="171175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0165637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50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2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a:stretch>
            <a:fillRect/>
          </a:stretch>
        </p:blipFill>
        <p:spPr bwMode="auto">
          <a:xfrm>
            <a:off x="475952" y="0"/>
            <a:ext cx="10972800" cy="6859588"/>
          </a:xfrm>
          <a:prstGeom prst="rect">
            <a:avLst/>
          </a:prstGeom>
          <a:noFill/>
          <a:ln w="9525">
            <a:noFill/>
            <a:miter lim="800000"/>
            <a:headEnd/>
            <a:tailEnd/>
          </a:ln>
        </p:spPr>
      </p:pic>
      <p:grpSp>
        <p:nvGrpSpPr>
          <p:cNvPr id="6" name="Group 5">
            <a:extLst>
              <a:ext uri="{FF2B5EF4-FFF2-40B4-BE49-F238E27FC236}">
                <a16:creationId xmlns:a16="http://schemas.microsoft.com/office/drawing/2014/main" id="{CF063FEF-AAA9-4B99-9606-CD189F35DD52}"/>
              </a:ext>
            </a:extLst>
          </p:cNvPr>
          <p:cNvGrpSpPr/>
          <p:nvPr/>
        </p:nvGrpSpPr>
        <p:grpSpPr>
          <a:xfrm>
            <a:off x="2979232" y="502920"/>
            <a:ext cx="7154196" cy="4515729"/>
            <a:chOff x="2979232" y="502920"/>
            <a:chExt cx="7154196" cy="4515729"/>
          </a:xfrm>
        </p:grpSpPr>
        <p:sp>
          <p:nvSpPr>
            <p:cNvPr id="7" name="Oval 6">
              <a:extLst>
                <a:ext uri="{FF2B5EF4-FFF2-40B4-BE49-F238E27FC236}">
                  <a16:creationId xmlns:a16="http://schemas.microsoft.com/office/drawing/2014/main" id="{691D2D0B-6DAD-406E-9C1E-03639BF26978}"/>
                </a:ext>
              </a:extLst>
            </p:cNvPr>
            <p:cNvSpPr/>
            <p:nvPr/>
          </p:nvSpPr>
          <p:spPr>
            <a:xfrm>
              <a:off x="9036148" y="4287129"/>
              <a:ext cx="1097280" cy="73152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8" name="Oval 7">
              <a:extLst>
                <a:ext uri="{FF2B5EF4-FFF2-40B4-BE49-F238E27FC236}">
                  <a16:creationId xmlns:a16="http://schemas.microsoft.com/office/drawing/2014/main" id="{6079773F-33FC-484D-BDC6-825B71787C62}"/>
                </a:ext>
              </a:extLst>
            </p:cNvPr>
            <p:cNvSpPr/>
            <p:nvPr/>
          </p:nvSpPr>
          <p:spPr>
            <a:xfrm>
              <a:off x="5977995" y="502920"/>
              <a:ext cx="1097280" cy="73152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dirty="0"/>
            </a:p>
          </p:txBody>
        </p:sp>
        <p:sp>
          <p:nvSpPr>
            <p:cNvPr id="9" name="Oval 8">
              <a:extLst>
                <a:ext uri="{FF2B5EF4-FFF2-40B4-BE49-F238E27FC236}">
                  <a16:creationId xmlns:a16="http://schemas.microsoft.com/office/drawing/2014/main" id="{B369765D-FA34-4A07-AC85-4E20767A5C51}"/>
                </a:ext>
              </a:extLst>
            </p:cNvPr>
            <p:cNvSpPr/>
            <p:nvPr/>
          </p:nvSpPr>
          <p:spPr>
            <a:xfrm>
              <a:off x="2979232" y="2698273"/>
              <a:ext cx="1097280" cy="1588855"/>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dirty="0"/>
            </a:p>
          </p:txBody>
        </p:sp>
      </p:grpSp>
    </p:spTree>
    <p:extLst>
      <p:ext uri="{BB962C8B-B14F-4D97-AF65-F5344CB8AC3E}">
        <p14:creationId xmlns:p14="http://schemas.microsoft.com/office/powerpoint/2010/main" val="2671910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0" y="0"/>
          <a:ext cx="12192000" cy="7035132"/>
        </p:xfrm>
        <a:graphic>
          <a:graphicData uri="http://schemas.openxmlformats.org/presentationml/2006/ole">
            <mc:AlternateContent xmlns:mc="http://schemas.openxmlformats.org/markup-compatibility/2006">
              <mc:Choice xmlns:v="urn:schemas-microsoft-com:vml" Requires="v">
                <p:oleObj name="Image" r:id="rId3" imgW="7254869" imgH="4282811" progId="">
                  <p:embed/>
                </p:oleObj>
              </mc:Choice>
              <mc:Fallback>
                <p:oleObj name="Image" r:id="rId3" imgW="7254869" imgH="4282811" progId="">
                  <p:embed/>
                  <p:pic>
                    <p:nvPicPr>
                      <p:cNvPr id="409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7035132"/>
                      </a:xfrm>
                      <a:prstGeom prst="rect">
                        <a:avLst/>
                      </a:prstGeom>
                      <a:noFill/>
                      <a:ln w="28575">
                        <a:solidFill>
                          <a:schemeClr val="tx1"/>
                        </a:solidFill>
                        <a:miter lim="800000"/>
                        <a:headEnd/>
                        <a:tailEnd/>
                      </a:ln>
                      <a:effectLst/>
                    </p:spPr>
                  </p:pic>
                </p:oleObj>
              </mc:Fallback>
            </mc:AlternateContent>
          </a:graphicData>
        </a:graphic>
      </p:graphicFrame>
      <p:sp>
        <p:nvSpPr>
          <p:cNvPr id="4101" name="Rectangle 4"/>
          <p:cNvSpPr>
            <a:spLocks noChangeArrowheads="1"/>
          </p:cNvSpPr>
          <p:nvPr/>
        </p:nvSpPr>
        <p:spPr bwMode="auto">
          <a:xfrm>
            <a:off x="7315200" y="762000"/>
            <a:ext cx="4557953" cy="1144925"/>
          </a:xfrm>
          <a:prstGeom prst="rect">
            <a:avLst/>
          </a:prstGeom>
          <a:solidFill>
            <a:schemeClr val="bg1"/>
          </a:solidFill>
          <a:ln w="9525">
            <a:noFill/>
            <a:miter lim="800000"/>
            <a:headEnd/>
            <a:tailEnd/>
          </a:ln>
        </p:spPr>
        <p:txBody>
          <a:bodyPr wrap="none" anchor="ctr"/>
          <a:lstStyle/>
          <a:p>
            <a:pPr algn="ctr"/>
            <a:r>
              <a:rPr lang="en-US" sz="4800" dirty="0"/>
              <a:t>A Great Land</a:t>
            </a:r>
          </a:p>
        </p:txBody>
      </p:sp>
    </p:spTree>
    <p:extLst>
      <p:ext uri="{BB962C8B-B14F-4D97-AF65-F5344CB8AC3E}">
        <p14:creationId xmlns:p14="http://schemas.microsoft.com/office/powerpoint/2010/main" val="2873449595"/>
      </p:ext>
    </p:extLst>
  </p:cSld>
  <p:clrMapOvr>
    <a:masterClrMapping/>
  </p:clrMapOvr>
  <p:transition spd="slow">
    <p:randomBar dir="vert"/>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idx="4294967295"/>
          </p:nvPr>
        </p:nvSpPr>
        <p:spPr>
          <a:xfrm>
            <a:off x="914400" y="152400"/>
            <a:ext cx="9874250" cy="1143000"/>
          </a:xfrm>
        </p:spPr>
        <p:txBody>
          <a:bodyPr>
            <a:normAutofit/>
          </a:bodyPr>
          <a:lstStyle/>
          <a:p>
            <a:pPr algn="ctr"/>
            <a:r>
              <a:rPr lang="en-US" sz="4400" dirty="0"/>
              <a:t>Biblical Names of Promised Land</a:t>
            </a:r>
          </a:p>
        </p:txBody>
      </p:sp>
      <p:sp>
        <p:nvSpPr>
          <p:cNvPr id="223252" name="Text Box 20"/>
          <p:cNvSpPr txBox="1">
            <a:spLocks noChangeArrowheads="1"/>
          </p:cNvSpPr>
          <p:nvPr/>
        </p:nvSpPr>
        <p:spPr bwMode="auto">
          <a:xfrm>
            <a:off x="10485120" y="228600"/>
            <a:ext cx="914400" cy="424732"/>
          </a:xfrm>
          <a:prstGeom prst="rect">
            <a:avLst/>
          </a:prstGeom>
          <a:noFill/>
          <a:ln w="38100">
            <a:noFill/>
            <a:miter lim="800000"/>
            <a:headEnd/>
            <a:tailEnd type="none" w="lg" len="med"/>
          </a:ln>
          <a:effectLst/>
        </p:spPr>
        <p:txBody>
          <a:bodyPr>
            <a:spAutoFit/>
          </a:bodyPr>
          <a:lstStyle/>
          <a:p>
            <a:pPr>
              <a:spcBef>
                <a:spcPct val="50000"/>
              </a:spcBef>
            </a:pPr>
            <a:endParaRPr lang="en-US" sz="2160">
              <a:latin typeface="+mj-lt"/>
            </a:endParaRPr>
          </a:p>
        </p:txBody>
      </p:sp>
      <p:sp>
        <p:nvSpPr>
          <p:cNvPr id="223308" name="Rectangle 76"/>
          <p:cNvSpPr>
            <a:spLocks noChangeArrowheads="1"/>
          </p:cNvSpPr>
          <p:nvPr/>
        </p:nvSpPr>
        <p:spPr bwMode="auto">
          <a:xfrm>
            <a:off x="-1828800" y="4495800"/>
            <a:ext cx="184731" cy="572464"/>
          </a:xfrm>
          <a:prstGeom prst="rect">
            <a:avLst/>
          </a:prstGeom>
          <a:noFill/>
          <a:ln w="38100">
            <a:noFill/>
            <a:miter lim="800000"/>
            <a:headEnd/>
            <a:tailEnd type="none" w="lg" len="med"/>
          </a:ln>
          <a:effectLst/>
        </p:spPr>
        <p:txBody>
          <a:bodyPr wrap="none" anchor="ctr">
            <a:spAutoFit/>
          </a:bodyPr>
          <a:lstStyle/>
          <a:p>
            <a:br>
              <a:rPr lang="en-US" sz="960"/>
            </a:br>
            <a:endParaRPr lang="en-US" sz="2160">
              <a:latin typeface="Times New Roman" pitchFamily="18" charset="0"/>
            </a:endParaRPr>
          </a:p>
        </p:txBody>
      </p:sp>
      <p:sp>
        <p:nvSpPr>
          <p:cNvPr id="35" name="TextBox 34"/>
          <p:cNvSpPr txBox="1"/>
          <p:nvPr/>
        </p:nvSpPr>
        <p:spPr>
          <a:xfrm>
            <a:off x="1385897" y="5628300"/>
            <a:ext cx="9418320" cy="461665"/>
          </a:xfrm>
          <a:prstGeom prst="rect">
            <a:avLst/>
          </a:prstGeom>
          <a:noFill/>
          <a:ln>
            <a:noFill/>
          </a:ln>
        </p:spPr>
        <p:txBody>
          <a:bodyPr wrap="square" rtlCol="0" anchor="ctr">
            <a:spAutoFit/>
          </a:bodyPr>
          <a:lstStyle/>
          <a:p>
            <a:pPr algn="ctr"/>
            <a:r>
              <a:rPr lang="en-US" sz="2400" i="1" dirty="0">
                <a:latin typeface="+mj-lt"/>
              </a:rPr>
              <a:t>Israel was recognized as a sovereign nation on May 14, 1948</a:t>
            </a:r>
          </a:p>
        </p:txBody>
      </p:sp>
      <p:grpSp>
        <p:nvGrpSpPr>
          <p:cNvPr id="2" name="Group 1">
            <a:extLst>
              <a:ext uri="{FF2B5EF4-FFF2-40B4-BE49-F238E27FC236}">
                <a16:creationId xmlns:a16="http://schemas.microsoft.com/office/drawing/2014/main" id="{0308A635-CE27-4398-8722-23D481C61F3C}"/>
              </a:ext>
            </a:extLst>
          </p:cNvPr>
          <p:cNvGrpSpPr/>
          <p:nvPr/>
        </p:nvGrpSpPr>
        <p:grpSpPr>
          <a:xfrm>
            <a:off x="965980" y="1624811"/>
            <a:ext cx="10607040" cy="3281597"/>
            <a:chOff x="905020" y="1447800"/>
            <a:chExt cx="10607040" cy="3281597"/>
          </a:xfrm>
        </p:grpSpPr>
        <p:sp>
          <p:nvSpPr>
            <p:cNvPr id="223318" name="Rectangle 86"/>
            <p:cNvSpPr>
              <a:spLocks noChangeArrowheads="1"/>
            </p:cNvSpPr>
            <p:nvPr/>
          </p:nvSpPr>
          <p:spPr bwMode="auto">
            <a:xfrm>
              <a:off x="1527138" y="3403980"/>
              <a:ext cx="2308860" cy="710328"/>
            </a:xfrm>
            <a:prstGeom prst="rect">
              <a:avLst/>
            </a:prstGeom>
            <a:solidFill>
              <a:schemeClr val="accent6">
                <a:lumMod val="75000"/>
              </a:schemeClr>
            </a:solidFill>
            <a:ln w="38100">
              <a:solidFill>
                <a:schemeClr val="tx1"/>
              </a:solidFill>
              <a:miter lim="800000"/>
              <a:headEnd/>
              <a:tailEnd type="none" w="lg" len="med"/>
            </a:ln>
            <a:effectLst/>
            <a:scene3d>
              <a:camera prst="orthographicFront"/>
              <a:lightRig rig="threePt" dir="t"/>
            </a:scene3d>
            <a:sp3d>
              <a:bevelT/>
            </a:sp3d>
          </p:spPr>
          <p:txBody>
            <a:bodyPr wrap="none" anchor="ctr"/>
            <a:lstStyle/>
            <a:p>
              <a:pPr algn="ctr"/>
              <a:r>
                <a:rPr lang="en-US" sz="3600" b="1" cap="all" dirty="0">
                  <a:solidFill>
                    <a:srgbClr val="FFFF00"/>
                  </a:solidFill>
                  <a:effectLst>
                    <a:outerShdw blurRad="38100" dist="38100" dir="2700000" algn="tl">
                      <a:srgbClr val="000000">
                        <a:alpha val="43137"/>
                      </a:srgbClr>
                    </a:outerShdw>
                  </a:effectLst>
                  <a:latin typeface="+mj-lt"/>
                </a:rPr>
                <a:t>Canaan</a:t>
              </a:r>
            </a:p>
          </p:txBody>
        </p:sp>
        <p:sp>
          <p:nvSpPr>
            <p:cNvPr id="223319" name="Rectangle 87"/>
            <p:cNvSpPr>
              <a:spLocks noChangeArrowheads="1"/>
            </p:cNvSpPr>
            <p:nvPr/>
          </p:nvSpPr>
          <p:spPr bwMode="auto">
            <a:xfrm>
              <a:off x="6117100" y="3403980"/>
              <a:ext cx="2743200" cy="710328"/>
            </a:xfrm>
            <a:prstGeom prst="rect">
              <a:avLst/>
            </a:prstGeom>
            <a:solidFill>
              <a:schemeClr val="accent6">
                <a:lumMod val="75000"/>
              </a:schemeClr>
            </a:solidFill>
            <a:ln w="38100">
              <a:solidFill>
                <a:schemeClr val="tx1"/>
              </a:solidFill>
              <a:miter lim="800000"/>
              <a:headEnd/>
              <a:tailEnd type="none" w="lg" len="med"/>
            </a:ln>
            <a:effectLst/>
            <a:scene3d>
              <a:camera prst="orthographicFront"/>
              <a:lightRig rig="threePt" dir="t"/>
            </a:scene3d>
            <a:sp3d>
              <a:bevelT/>
            </a:sp3d>
          </p:spPr>
          <p:txBody>
            <a:bodyPr wrap="none" anchor="ctr"/>
            <a:lstStyle/>
            <a:p>
              <a:pPr algn="ctr"/>
              <a:r>
                <a:rPr lang="en-US" sz="3600" b="1" cap="all">
                  <a:solidFill>
                    <a:srgbClr val="FFFF00"/>
                  </a:solidFill>
                  <a:effectLst>
                    <a:outerShdw blurRad="38100" dist="38100" dir="2700000" algn="tl">
                      <a:srgbClr val="000000">
                        <a:alpha val="43137"/>
                      </a:srgbClr>
                    </a:outerShdw>
                  </a:effectLst>
                  <a:latin typeface="+mj-lt"/>
                </a:rPr>
                <a:t>Palestine</a:t>
              </a:r>
            </a:p>
          </p:txBody>
        </p:sp>
        <p:sp>
          <p:nvSpPr>
            <p:cNvPr id="223320" name="Rectangle 88"/>
            <p:cNvSpPr>
              <a:spLocks noChangeArrowheads="1"/>
            </p:cNvSpPr>
            <p:nvPr/>
          </p:nvSpPr>
          <p:spPr bwMode="auto">
            <a:xfrm>
              <a:off x="3835998" y="3403980"/>
              <a:ext cx="2308860" cy="710328"/>
            </a:xfrm>
            <a:prstGeom prst="rect">
              <a:avLst/>
            </a:prstGeom>
            <a:solidFill>
              <a:schemeClr val="accent6">
                <a:lumMod val="75000"/>
              </a:schemeClr>
            </a:solidFill>
            <a:ln w="38100">
              <a:solidFill>
                <a:schemeClr val="tx1"/>
              </a:solidFill>
              <a:miter lim="800000"/>
              <a:headEnd/>
              <a:tailEnd type="none" w="lg" len="med"/>
            </a:ln>
            <a:effectLst/>
            <a:scene3d>
              <a:camera prst="orthographicFront"/>
              <a:lightRig rig="threePt" dir="t"/>
            </a:scene3d>
            <a:sp3d>
              <a:bevelT/>
            </a:sp3d>
          </p:spPr>
          <p:txBody>
            <a:bodyPr wrap="none" anchor="ctr"/>
            <a:lstStyle/>
            <a:p>
              <a:pPr algn="ctr"/>
              <a:r>
                <a:rPr lang="en-US" sz="3600" b="1" cap="all" dirty="0">
                  <a:solidFill>
                    <a:srgbClr val="FFFF00"/>
                  </a:solidFill>
                  <a:effectLst>
                    <a:outerShdw blurRad="38100" dist="38100" dir="2700000" algn="tl">
                      <a:srgbClr val="000000">
                        <a:alpha val="43137"/>
                      </a:srgbClr>
                    </a:outerShdw>
                  </a:effectLst>
                  <a:latin typeface="+mj-lt"/>
                </a:rPr>
                <a:t>Israel</a:t>
              </a:r>
            </a:p>
          </p:txBody>
        </p:sp>
        <p:sp>
          <p:nvSpPr>
            <p:cNvPr id="223321" name="Rectangle 89"/>
            <p:cNvSpPr>
              <a:spLocks noChangeArrowheads="1"/>
            </p:cNvSpPr>
            <p:nvPr/>
          </p:nvSpPr>
          <p:spPr bwMode="auto">
            <a:xfrm>
              <a:off x="8860300" y="3403980"/>
              <a:ext cx="1654901" cy="710328"/>
            </a:xfrm>
            <a:prstGeom prst="rect">
              <a:avLst/>
            </a:prstGeom>
            <a:solidFill>
              <a:schemeClr val="accent6">
                <a:lumMod val="75000"/>
              </a:schemeClr>
            </a:solidFill>
            <a:ln w="38100">
              <a:solidFill>
                <a:schemeClr val="tx1"/>
              </a:solidFill>
              <a:miter lim="800000"/>
              <a:headEnd/>
              <a:tailEnd type="none" w="lg" len="med"/>
            </a:ln>
            <a:effectLst/>
            <a:scene3d>
              <a:camera prst="orthographicFront"/>
              <a:lightRig rig="threePt" dir="t"/>
            </a:scene3d>
            <a:sp3d>
              <a:bevelT/>
            </a:sp3d>
          </p:spPr>
          <p:txBody>
            <a:bodyPr wrap="none" anchor="ctr"/>
            <a:lstStyle/>
            <a:p>
              <a:pPr algn="ctr"/>
              <a:r>
                <a:rPr lang="en-US" sz="3600" b="1" cap="all" dirty="0">
                  <a:solidFill>
                    <a:srgbClr val="FFFF00"/>
                  </a:solidFill>
                  <a:effectLst>
                    <a:outerShdw blurRad="38100" dist="38100" dir="2700000" algn="tl">
                      <a:srgbClr val="000000">
                        <a:alpha val="43137"/>
                      </a:srgbClr>
                    </a:outerShdw>
                  </a:effectLst>
                  <a:latin typeface="+mj-lt"/>
                </a:rPr>
                <a:t>Israel</a:t>
              </a:r>
            </a:p>
          </p:txBody>
        </p:sp>
        <p:sp>
          <p:nvSpPr>
            <p:cNvPr id="223322" name="Text Box 90"/>
            <p:cNvSpPr txBox="1">
              <a:spLocks noChangeArrowheads="1"/>
            </p:cNvSpPr>
            <p:nvPr/>
          </p:nvSpPr>
          <p:spPr bwMode="auto">
            <a:xfrm>
              <a:off x="1143000" y="2209800"/>
              <a:ext cx="1541816" cy="535531"/>
            </a:xfrm>
            <a:prstGeom prst="rect">
              <a:avLst/>
            </a:prstGeom>
            <a:noFill/>
            <a:ln w="38100">
              <a:noFill/>
              <a:miter lim="800000"/>
              <a:headEnd/>
              <a:tailEnd type="none" w="lg" len="med"/>
            </a:ln>
            <a:effectLst/>
          </p:spPr>
          <p:txBody>
            <a:bodyPr wrap="square">
              <a:spAutoFit/>
            </a:bodyPr>
            <a:lstStyle/>
            <a:p>
              <a:pPr>
                <a:spcBef>
                  <a:spcPct val="50000"/>
                </a:spcBef>
              </a:pPr>
              <a:r>
                <a:rPr lang="en-US" sz="2880" dirty="0">
                  <a:latin typeface="+mj-lt"/>
                </a:rPr>
                <a:t>Abram</a:t>
              </a:r>
            </a:p>
          </p:txBody>
        </p:sp>
        <p:sp>
          <p:nvSpPr>
            <p:cNvPr id="223323" name="Text Box 91"/>
            <p:cNvSpPr txBox="1">
              <a:spLocks noChangeArrowheads="1"/>
            </p:cNvSpPr>
            <p:nvPr/>
          </p:nvSpPr>
          <p:spPr bwMode="auto">
            <a:xfrm>
              <a:off x="3124200" y="2209800"/>
              <a:ext cx="1541816" cy="535531"/>
            </a:xfrm>
            <a:prstGeom prst="rect">
              <a:avLst/>
            </a:prstGeom>
            <a:noFill/>
            <a:ln w="38100">
              <a:noFill/>
              <a:miter lim="800000"/>
              <a:headEnd/>
              <a:tailEnd type="none" w="lg" len="med"/>
            </a:ln>
            <a:effectLst/>
          </p:spPr>
          <p:txBody>
            <a:bodyPr wrap="square">
              <a:spAutoFit/>
            </a:bodyPr>
            <a:lstStyle/>
            <a:p>
              <a:pPr>
                <a:spcBef>
                  <a:spcPct val="50000"/>
                </a:spcBef>
              </a:pPr>
              <a:r>
                <a:rPr lang="en-US" sz="2880" dirty="0">
                  <a:latin typeface="+mj-lt"/>
                </a:rPr>
                <a:t>Joshua</a:t>
              </a:r>
            </a:p>
          </p:txBody>
        </p:sp>
        <p:sp>
          <p:nvSpPr>
            <p:cNvPr id="223324" name="Text Box 92"/>
            <p:cNvSpPr txBox="1">
              <a:spLocks noChangeArrowheads="1"/>
            </p:cNvSpPr>
            <p:nvPr/>
          </p:nvSpPr>
          <p:spPr bwMode="auto">
            <a:xfrm>
              <a:off x="4953000" y="1828800"/>
              <a:ext cx="2308860" cy="978729"/>
            </a:xfrm>
            <a:prstGeom prst="rect">
              <a:avLst/>
            </a:prstGeom>
            <a:noFill/>
            <a:ln w="38100">
              <a:noFill/>
              <a:miter lim="800000"/>
              <a:headEnd/>
              <a:tailEnd type="none" w="lg" len="med"/>
            </a:ln>
            <a:effectLst/>
          </p:spPr>
          <p:txBody>
            <a:bodyPr>
              <a:spAutoFit/>
            </a:bodyPr>
            <a:lstStyle/>
            <a:p>
              <a:pPr algn="ctr">
                <a:spcBef>
                  <a:spcPct val="50000"/>
                </a:spcBef>
              </a:pPr>
              <a:r>
                <a:rPr lang="en-US" sz="2880" dirty="0">
                  <a:latin typeface="+mj-lt"/>
                </a:rPr>
                <a:t>Jewish Revolt</a:t>
              </a:r>
            </a:p>
          </p:txBody>
        </p:sp>
        <p:sp>
          <p:nvSpPr>
            <p:cNvPr id="223326" name="Line 94"/>
            <p:cNvSpPr>
              <a:spLocks noChangeShapeType="1"/>
            </p:cNvSpPr>
            <p:nvPr/>
          </p:nvSpPr>
          <p:spPr bwMode="auto">
            <a:xfrm>
              <a:off x="1609598" y="2834148"/>
              <a:ext cx="0" cy="548640"/>
            </a:xfrm>
            <a:prstGeom prst="line">
              <a:avLst/>
            </a:prstGeom>
            <a:noFill/>
            <a:ln w="38100">
              <a:solidFill>
                <a:schemeClr val="tx1"/>
              </a:solidFill>
              <a:round/>
              <a:headEnd/>
              <a:tailEnd type="triangle" w="lg" len="med"/>
            </a:ln>
            <a:effectLst/>
          </p:spPr>
          <p:txBody>
            <a:bodyPr/>
            <a:lstStyle/>
            <a:p>
              <a:endParaRPr lang="en-US" sz="2880">
                <a:latin typeface="+mj-lt"/>
              </a:endParaRPr>
            </a:p>
          </p:txBody>
        </p:sp>
        <p:sp>
          <p:nvSpPr>
            <p:cNvPr id="223327" name="Line 95"/>
            <p:cNvSpPr>
              <a:spLocks noChangeShapeType="1"/>
            </p:cNvSpPr>
            <p:nvPr/>
          </p:nvSpPr>
          <p:spPr bwMode="auto">
            <a:xfrm>
              <a:off x="3835998" y="2834148"/>
              <a:ext cx="0" cy="548640"/>
            </a:xfrm>
            <a:prstGeom prst="line">
              <a:avLst/>
            </a:prstGeom>
            <a:noFill/>
            <a:ln w="38100">
              <a:solidFill>
                <a:schemeClr val="tx1"/>
              </a:solidFill>
              <a:round/>
              <a:headEnd/>
              <a:tailEnd type="triangle" w="lg" len="med"/>
            </a:ln>
            <a:effectLst/>
          </p:spPr>
          <p:txBody>
            <a:bodyPr/>
            <a:lstStyle/>
            <a:p>
              <a:endParaRPr lang="en-US" sz="2880">
                <a:latin typeface="+mj-lt"/>
              </a:endParaRPr>
            </a:p>
          </p:txBody>
        </p:sp>
        <p:sp>
          <p:nvSpPr>
            <p:cNvPr id="223328" name="Line 96"/>
            <p:cNvSpPr>
              <a:spLocks noChangeShapeType="1"/>
            </p:cNvSpPr>
            <p:nvPr/>
          </p:nvSpPr>
          <p:spPr bwMode="auto">
            <a:xfrm>
              <a:off x="6144858" y="2834148"/>
              <a:ext cx="0" cy="548640"/>
            </a:xfrm>
            <a:prstGeom prst="line">
              <a:avLst/>
            </a:prstGeom>
            <a:noFill/>
            <a:ln w="38100">
              <a:solidFill>
                <a:schemeClr val="tx1"/>
              </a:solidFill>
              <a:round/>
              <a:headEnd/>
              <a:tailEnd type="triangle" w="lg" len="med"/>
            </a:ln>
            <a:effectLst/>
          </p:spPr>
          <p:txBody>
            <a:bodyPr/>
            <a:lstStyle/>
            <a:p>
              <a:endParaRPr lang="en-US" sz="2880">
                <a:latin typeface="+mj-lt"/>
              </a:endParaRPr>
            </a:p>
          </p:txBody>
        </p:sp>
        <p:sp>
          <p:nvSpPr>
            <p:cNvPr id="223329" name="Line 97"/>
            <p:cNvSpPr>
              <a:spLocks noChangeShapeType="1"/>
            </p:cNvSpPr>
            <p:nvPr/>
          </p:nvSpPr>
          <p:spPr bwMode="auto">
            <a:xfrm>
              <a:off x="8860300" y="2845196"/>
              <a:ext cx="0" cy="548640"/>
            </a:xfrm>
            <a:prstGeom prst="line">
              <a:avLst/>
            </a:prstGeom>
            <a:noFill/>
            <a:ln w="38100">
              <a:solidFill>
                <a:schemeClr val="tx1"/>
              </a:solidFill>
              <a:round/>
              <a:headEnd/>
              <a:tailEnd type="triangle" w="lg" len="med"/>
            </a:ln>
            <a:effectLst/>
          </p:spPr>
          <p:txBody>
            <a:bodyPr/>
            <a:lstStyle/>
            <a:p>
              <a:endParaRPr lang="en-US" sz="2880">
                <a:latin typeface="+mj-lt"/>
              </a:endParaRPr>
            </a:p>
          </p:txBody>
        </p:sp>
        <p:sp>
          <p:nvSpPr>
            <p:cNvPr id="223332" name="Text Box 100"/>
            <p:cNvSpPr txBox="1">
              <a:spLocks noChangeArrowheads="1"/>
            </p:cNvSpPr>
            <p:nvPr/>
          </p:nvSpPr>
          <p:spPr bwMode="auto">
            <a:xfrm>
              <a:off x="905020" y="4267732"/>
              <a:ext cx="1737360" cy="461665"/>
            </a:xfrm>
            <a:prstGeom prst="rect">
              <a:avLst/>
            </a:prstGeom>
            <a:noFill/>
            <a:ln w="38100">
              <a:noFill/>
              <a:miter lim="800000"/>
              <a:headEnd/>
              <a:tailEnd type="none" w="lg" len="med"/>
            </a:ln>
            <a:effectLst/>
          </p:spPr>
          <p:txBody>
            <a:bodyPr wrap="square">
              <a:spAutoFit/>
            </a:bodyPr>
            <a:lstStyle/>
            <a:p>
              <a:pPr algn="ctr">
                <a:spcBef>
                  <a:spcPct val="50000"/>
                </a:spcBef>
              </a:pPr>
              <a:r>
                <a:rPr lang="en-US" sz="2400" i="1" dirty="0">
                  <a:latin typeface="+mj-lt"/>
                </a:rPr>
                <a:t>2100 B.C.</a:t>
              </a:r>
            </a:p>
          </p:txBody>
        </p:sp>
        <p:sp>
          <p:nvSpPr>
            <p:cNvPr id="223333" name="Text Box 101"/>
            <p:cNvSpPr txBox="1">
              <a:spLocks noChangeArrowheads="1"/>
            </p:cNvSpPr>
            <p:nvPr/>
          </p:nvSpPr>
          <p:spPr bwMode="auto">
            <a:xfrm>
              <a:off x="3099580" y="4267732"/>
              <a:ext cx="1554480" cy="461665"/>
            </a:xfrm>
            <a:prstGeom prst="rect">
              <a:avLst/>
            </a:prstGeom>
            <a:noFill/>
            <a:ln w="38100">
              <a:noFill/>
              <a:miter lim="800000"/>
              <a:headEnd/>
              <a:tailEnd type="none" w="lg" len="med"/>
            </a:ln>
            <a:effectLst/>
          </p:spPr>
          <p:txBody>
            <a:bodyPr wrap="square">
              <a:spAutoFit/>
            </a:bodyPr>
            <a:lstStyle/>
            <a:p>
              <a:pPr algn="ctr">
                <a:spcBef>
                  <a:spcPct val="50000"/>
                </a:spcBef>
              </a:pPr>
              <a:r>
                <a:rPr lang="en-US" sz="2400" i="1" dirty="0">
                  <a:latin typeface="+mj-lt"/>
                </a:rPr>
                <a:t>1400 B.C.</a:t>
              </a:r>
            </a:p>
          </p:txBody>
        </p:sp>
        <p:sp>
          <p:nvSpPr>
            <p:cNvPr id="223334" name="Text Box 102"/>
            <p:cNvSpPr txBox="1">
              <a:spLocks noChangeArrowheads="1"/>
            </p:cNvSpPr>
            <p:nvPr/>
          </p:nvSpPr>
          <p:spPr bwMode="auto">
            <a:xfrm>
              <a:off x="5385581" y="4267732"/>
              <a:ext cx="1418953" cy="461665"/>
            </a:xfrm>
            <a:prstGeom prst="rect">
              <a:avLst/>
            </a:prstGeom>
            <a:noFill/>
            <a:ln w="38100">
              <a:noFill/>
              <a:miter lim="800000"/>
              <a:headEnd/>
              <a:tailEnd type="none" w="lg" len="med"/>
            </a:ln>
            <a:effectLst/>
          </p:spPr>
          <p:txBody>
            <a:bodyPr wrap="square">
              <a:spAutoFit/>
            </a:bodyPr>
            <a:lstStyle/>
            <a:p>
              <a:pPr algn="ctr">
                <a:spcBef>
                  <a:spcPct val="50000"/>
                </a:spcBef>
              </a:pPr>
              <a:r>
                <a:rPr lang="en-US" sz="2400" i="1" dirty="0">
                  <a:latin typeface="+mj-lt"/>
                </a:rPr>
                <a:t>A.D. 135</a:t>
              </a:r>
            </a:p>
          </p:txBody>
        </p:sp>
        <p:sp>
          <p:nvSpPr>
            <p:cNvPr id="223335" name="Text Box 103"/>
            <p:cNvSpPr txBox="1">
              <a:spLocks noChangeArrowheads="1"/>
            </p:cNvSpPr>
            <p:nvPr/>
          </p:nvSpPr>
          <p:spPr bwMode="auto">
            <a:xfrm>
              <a:off x="7315200" y="1447800"/>
              <a:ext cx="3048000" cy="1421928"/>
            </a:xfrm>
            <a:prstGeom prst="rect">
              <a:avLst/>
            </a:prstGeom>
            <a:noFill/>
            <a:ln w="38100">
              <a:noFill/>
              <a:miter lim="800000"/>
              <a:headEnd/>
              <a:tailEnd type="none" w="lg" len="med"/>
            </a:ln>
            <a:effectLst/>
          </p:spPr>
          <p:txBody>
            <a:bodyPr wrap="square">
              <a:spAutoFit/>
            </a:bodyPr>
            <a:lstStyle/>
            <a:p>
              <a:pPr algn="ctr">
                <a:spcBef>
                  <a:spcPct val="50000"/>
                </a:spcBef>
              </a:pPr>
              <a:r>
                <a:rPr lang="en-US" sz="2880" dirty="0">
                  <a:latin typeface="+mj-lt"/>
                </a:rPr>
                <a:t>Israel declared a sovereign state</a:t>
              </a:r>
            </a:p>
          </p:txBody>
        </p:sp>
        <p:sp>
          <p:nvSpPr>
            <p:cNvPr id="34" name="Text Box 102"/>
            <p:cNvSpPr txBox="1">
              <a:spLocks noChangeArrowheads="1"/>
            </p:cNvSpPr>
            <p:nvPr/>
          </p:nvSpPr>
          <p:spPr bwMode="auto">
            <a:xfrm>
              <a:off x="8037340" y="4267732"/>
              <a:ext cx="1645920" cy="461665"/>
            </a:xfrm>
            <a:prstGeom prst="rect">
              <a:avLst/>
            </a:prstGeom>
            <a:noFill/>
            <a:ln w="38100">
              <a:noFill/>
              <a:miter lim="800000"/>
              <a:headEnd/>
              <a:tailEnd type="none" w="lg" len="med"/>
            </a:ln>
            <a:effectLst/>
          </p:spPr>
          <p:txBody>
            <a:bodyPr wrap="square">
              <a:spAutoFit/>
            </a:bodyPr>
            <a:lstStyle/>
            <a:p>
              <a:pPr algn="ctr">
                <a:spcBef>
                  <a:spcPct val="50000"/>
                </a:spcBef>
              </a:pPr>
              <a:r>
                <a:rPr lang="en-US" sz="2400" i="1" dirty="0">
                  <a:latin typeface="+mj-lt"/>
                </a:rPr>
                <a:t>A.D. 1948</a:t>
              </a:r>
            </a:p>
          </p:txBody>
        </p:sp>
        <p:sp>
          <p:nvSpPr>
            <p:cNvPr id="26" name="Text Box 102"/>
            <p:cNvSpPr txBox="1">
              <a:spLocks noChangeArrowheads="1"/>
            </p:cNvSpPr>
            <p:nvPr/>
          </p:nvSpPr>
          <p:spPr bwMode="auto">
            <a:xfrm>
              <a:off x="9866140" y="4216797"/>
              <a:ext cx="1645920" cy="461665"/>
            </a:xfrm>
            <a:prstGeom prst="rect">
              <a:avLst/>
            </a:prstGeom>
            <a:noFill/>
            <a:ln w="38100">
              <a:noFill/>
              <a:miter lim="800000"/>
              <a:headEnd/>
              <a:tailEnd type="none" w="lg" len="med"/>
            </a:ln>
            <a:effectLst/>
          </p:spPr>
          <p:txBody>
            <a:bodyPr wrap="square">
              <a:spAutoFit/>
            </a:bodyPr>
            <a:lstStyle/>
            <a:p>
              <a:pPr algn="ctr">
                <a:spcBef>
                  <a:spcPct val="50000"/>
                </a:spcBef>
              </a:pPr>
              <a:r>
                <a:rPr lang="en-US" sz="2400" i="1" dirty="0">
                  <a:latin typeface="+mj-lt"/>
                </a:rPr>
                <a:t>Today</a:t>
              </a:r>
            </a:p>
          </p:txBody>
        </p:sp>
      </p:grpSp>
    </p:spTree>
    <p:extLst>
      <p:ext uri="{BB962C8B-B14F-4D97-AF65-F5344CB8AC3E}">
        <p14:creationId xmlns:p14="http://schemas.microsoft.com/office/powerpoint/2010/main" val="15236146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p:cNvSpPr txBox="1"/>
          <p:nvPr/>
        </p:nvSpPr>
        <p:spPr>
          <a:xfrm>
            <a:off x="1615440" y="6446520"/>
            <a:ext cx="9418320" cy="286232"/>
          </a:xfrm>
          <a:prstGeom prst="rect">
            <a:avLst/>
          </a:prstGeom>
          <a:noFill/>
        </p:spPr>
        <p:txBody>
          <a:bodyPr wrap="square" rtlCol="0">
            <a:spAutoFit/>
          </a:bodyPr>
          <a:lstStyle/>
          <a:p>
            <a:pPr algn="ctr"/>
            <a:r>
              <a:rPr lang="en-US" sz="1260" dirty="0">
                <a:solidFill>
                  <a:schemeClr val="bg1"/>
                </a:solidFill>
                <a:latin typeface="Times New Roman" pitchFamily="18" charset="0"/>
                <a:cs typeface="Times New Roman" pitchFamily="18" charset="0"/>
              </a:rPr>
              <a:t>Source: Stanley A. </a:t>
            </a:r>
            <a:r>
              <a:rPr lang="en-US" sz="1260" dirty="0" err="1">
                <a:solidFill>
                  <a:schemeClr val="bg1"/>
                </a:solidFill>
                <a:latin typeface="Times New Roman" pitchFamily="18" charset="0"/>
                <a:cs typeface="Times New Roman" pitchFamily="18" charset="0"/>
              </a:rPr>
              <a:t>Ellisen</a:t>
            </a:r>
            <a:r>
              <a:rPr lang="en-US" sz="1260" dirty="0">
                <a:solidFill>
                  <a:schemeClr val="bg1"/>
                </a:solidFill>
                <a:latin typeface="Times New Roman" pitchFamily="18" charset="0"/>
                <a:cs typeface="Times New Roman" pitchFamily="18" charset="0"/>
              </a:rPr>
              <a:t>, </a:t>
            </a:r>
            <a:r>
              <a:rPr lang="en-US" sz="1260" i="1" dirty="0">
                <a:solidFill>
                  <a:schemeClr val="bg1"/>
                </a:solidFill>
                <a:latin typeface="Times New Roman" pitchFamily="18" charset="0"/>
                <a:cs typeface="Times New Roman" pitchFamily="18" charset="0"/>
              </a:rPr>
              <a:t>Who Owns the Land</a:t>
            </a:r>
            <a:r>
              <a:rPr lang="en-US" sz="1260" dirty="0">
                <a:solidFill>
                  <a:schemeClr val="bg1"/>
                </a:solidFill>
                <a:latin typeface="Times New Roman" pitchFamily="18" charset="0"/>
                <a:cs typeface="Times New Roman" pitchFamily="18" charset="0"/>
              </a:rPr>
              <a:t>? (Portland: </a:t>
            </a:r>
            <a:r>
              <a:rPr lang="en-US" sz="1260" dirty="0" err="1">
                <a:solidFill>
                  <a:schemeClr val="bg1"/>
                </a:solidFill>
                <a:latin typeface="Times New Roman" pitchFamily="18" charset="0"/>
                <a:cs typeface="Times New Roman" pitchFamily="18" charset="0"/>
              </a:rPr>
              <a:t>Multnoma</a:t>
            </a:r>
            <a:r>
              <a:rPr lang="en-US" sz="1260" dirty="0">
                <a:solidFill>
                  <a:schemeClr val="bg1"/>
                </a:solidFill>
                <a:latin typeface="Times New Roman" pitchFamily="18" charset="0"/>
                <a:cs typeface="Times New Roman" pitchFamily="18" charset="0"/>
              </a:rPr>
              <a:t> Press, 1977) 191-192</a:t>
            </a:r>
          </a:p>
        </p:txBody>
      </p:sp>
      <p:sp>
        <p:nvSpPr>
          <p:cNvPr id="19" name="Line 27"/>
          <p:cNvSpPr>
            <a:spLocks noChangeShapeType="1"/>
          </p:cNvSpPr>
          <p:nvPr/>
        </p:nvSpPr>
        <p:spPr bwMode="auto">
          <a:xfrm>
            <a:off x="4596764" y="2230222"/>
            <a:ext cx="36196" cy="1207008"/>
          </a:xfrm>
          <a:prstGeom prst="line">
            <a:avLst/>
          </a:prstGeom>
          <a:ln>
            <a:headEnd/>
            <a:tailEnd type="none" w="lg" len="med"/>
          </a:ln>
        </p:spPr>
        <p:style>
          <a:lnRef idx="1">
            <a:schemeClr val="dk1"/>
          </a:lnRef>
          <a:fillRef idx="0">
            <a:schemeClr val="dk1"/>
          </a:fillRef>
          <a:effectRef idx="0">
            <a:schemeClr val="dk1"/>
          </a:effectRef>
          <a:fontRef idx="minor">
            <a:schemeClr val="tx1"/>
          </a:fontRef>
        </p:style>
        <p:txBody>
          <a:bodyPr/>
          <a:lstStyle/>
          <a:p>
            <a:endParaRPr lang="en-US" sz="2160"/>
          </a:p>
        </p:txBody>
      </p:sp>
      <p:sp>
        <p:nvSpPr>
          <p:cNvPr id="20" name="Rectangle 4"/>
          <p:cNvSpPr>
            <a:spLocks noChangeArrowheads="1"/>
          </p:cNvSpPr>
          <p:nvPr/>
        </p:nvSpPr>
        <p:spPr bwMode="auto">
          <a:xfrm>
            <a:off x="3270883" y="3952037"/>
            <a:ext cx="2651760" cy="757123"/>
          </a:xfrm>
          <a:prstGeom prst="rect">
            <a:avLst/>
          </a:prstGeom>
          <a:solidFill>
            <a:srgbClr val="00CC00"/>
          </a:solidFill>
          <a:ln w="9525">
            <a:solidFill>
              <a:schemeClr val="bg1"/>
            </a:solidFill>
            <a:miter lim="800000"/>
            <a:headEnd/>
            <a:tailEnd/>
          </a:ln>
          <a:effectLst>
            <a:outerShdw blurRad="50800" dist="38100" dir="2700000" algn="tl" rotWithShape="0">
              <a:prstClr val="black">
                <a:alpha val="40000"/>
              </a:prstClr>
            </a:outerShdw>
          </a:effectLst>
        </p:spPr>
        <p:txBody>
          <a:bodyPr wrap="none" anchor="ctr"/>
          <a:lstStyle/>
          <a:p>
            <a:pPr algn="ctr"/>
            <a:r>
              <a:rPr lang="en-US" altLang="en-US" sz="2880" b="1" dirty="0">
                <a:solidFill>
                  <a:schemeClr val="bg1"/>
                </a:solidFill>
                <a:effectLst>
                  <a:outerShdw blurRad="38100" dist="38100" dir="2700000" algn="tl">
                    <a:srgbClr val="000000">
                      <a:alpha val="43137"/>
                    </a:srgbClr>
                  </a:outerShdw>
                </a:effectLst>
              </a:rPr>
              <a:t>Arabs</a:t>
            </a:r>
          </a:p>
        </p:txBody>
      </p:sp>
      <p:sp>
        <p:nvSpPr>
          <p:cNvPr id="22" name="Text Box 26"/>
          <p:cNvSpPr txBox="1">
            <a:spLocks noChangeArrowheads="1"/>
          </p:cNvSpPr>
          <p:nvPr/>
        </p:nvSpPr>
        <p:spPr bwMode="auto">
          <a:xfrm>
            <a:off x="381000" y="3505200"/>
            <a:ext cx="27432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1"/>
                </a:solidFill>
                <a:miter lim="800000"/>
                <a:headEnd/>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i="1" dirty="0">
                <a:effectLst>
                  <a:outerShdw blurRad="38100" dist="38100" dir="2700000" algn="tl">
                    <a:srgbClr val="000000">
                      <a:alpha val="43137"/>
                    </a:srgbClr>
                  </a:outerShdw>
                </a:effectLst>
              </a:rPr>
              <a:t>QUR’AN</a:t>
            </a:r>
          </a:p>
        </p:txBody>
      </p:sp>
      <p:sp>
        <p:nvSpPr>
          <p:cNvPr id="26" name="Rectangle 5"/>
          <p:cNvSpPr>
            <a:spLocks noChangeArrowheads="1"/>
          </p:cNvSpPr>
          <p:nvPr/>
        </p:nvSpPr>
        <p:spPr bwMode="auto">
          <a:xfrm>
            <a:off x="3261359" y="5134927"/>
            <a:ext cx="7132320" cy="671513"/>
          </a:xfrm>
          <a:prstGeom prst="rect">
            <a:avLst/>
          </a:prstGeom>
          <a:solidFill>
            <a:schemeClr val="accent6">
              <a:lumMod val="75000"/>
            </a:schemeClr>
          </a:solidFill>
          <a:ln w="9525">
            <a:solidFill>
              <a:srgbClr val="533205"/>
            </a:solidFill>
            <a:miter lim="800000"/>
            <a:headEnd/>
            <a:tailEnd/>
          </a:ln>
          <a:effectLst>
            <a:outerShdw blurRad="50800" dist="38100" dir="2700000" algn="tl" rotWithShape="0">
              <a:prstClr val="black">
                <a:alpha val="40000"/>
              </a:prstClr>
            </a:outerShdw>
          </a:effectLst>
        </p:spPr>
        <p:txBody>
          <a:bodyPr wrap="none" anchor="ctr"/>
          <a:lstStyle/>
          <a:p>
            <a:pPr algn="ctr"/>
            <a:r>
              <a:rPr lang="en-US" altLang="en-US" sz="3840" b="1" dirty="0">
                <a:solidFill>
                  <a:schemeClr val="bg1"/>
                </a:solidFill>
                <a:effectLst>
                  <a:outerShdw blurRad="38100" dist="38100" dir="2700000" algn="tl">
                    <a:srgbClr val="000000">
                      <a:alpha val="43137"/>
                    </a:srgbClr>
                  </a:outerShdw>
                </a:effectLst>
              </a:rPr>
              <a:t>PROMISED LAND</a:t>
            </a:r>
          </a:p>
        </p:txBody>
      </p:sp>
      <p:sp>
        <p:nvSpPr>
          <p:cNvPr id="27" name="Rectangle 6"/>
          <p:cNvSpPr>
            <a:spLocks noChangeArrowheads="1"/>
          </p:cNvSpPr>
          <p:nvPr/>
        </p:nvSpPr>
        <p:spPr bwMode="auto">
          <a:xfrm>
            <a:off x="3270885" y="2763317"/>
            <a:ext cx="2651760" cy="757123"/>
          </a:xfrm>
          <a:prstGeom prst="rect">
            <a:avLst/>
          </a:prstGeom>
          <a:solidFill>
            <a:srgbClr val="00CC00"/>
          </a:solidFill>
          <a:ln w="9525">
            <a:solidFill>
              <a:schemeClr val="bg1"/>
            </a:solidFill>
            <a:miter lim="800000"/>
            <a:headEnd/>
            <a:tailEnd/>
          </a:ln>
          <a:effectLst>
            <a:outerShdw blurRad="50800" dist="38100" dir="2700000" algn="tl" rotWithShape="0">
              <a:prstClr val="black">
                <a:alpha val="40000"/>
              </a:prstClr>
            </a:outerShdw>
          </a:effectLst>
        </p:spPr>
        <p:txBody>
          <a:bodyPr wrap="none" anchor="ctr"/>
          <a:lstStyle/>
          <a:p>
            <a:pPr algn="ctr">
              <a:lnSpc>
                <a:spcPct val="70000"/>
              </a:lnSpc>
              <a:spcAft>
                <a:spcPts val="600"/>
              </a:spcAft>
            </a:pPr>
            <a:r>
              <a:rPr lang="en-US" altLang="en-US" sz="2400" b="1" dirty="0">
                <a:solidFill>
                  <a:schemeClr val="bg1"/>
                </a:solidFill>
                <a:effectLst>
                  <a:outerShdw blurRad="38100" dist="38100" dir="2700000" algn="tl">
                    <a:srgbClr val="000000">
                      <a:alpha val="43137"/>
                    </a:srgbClr>
                  </a:outerShdw>
                </a:effectLst>
              </a:rPr>
              <a:t>Ishmael</a:t>
            </a:r>
          </a:p>
          <a:p>
            <a:pPr algn="ctr">
              <a:lnSpc>
                <a:spcPct val="70000"/>
              </a:lnSpc>
            </a:pPr>
            <a:r>
              <a:rPr lang="en-US" altLang="en-US" sz="2400" dirty="0">
                <a:solidFill>
                  <a:schemeClr val="bg1"/>
                </a:solidFill>
                <a:effectLst>
                  <a:outerShdw blurRad="38100" dist="38100" dir="2700000" algn="tl">
                    <a:srgbClr val="000000">
                      <a:alpha val="43137"/>
                    </a:srgbClr>
                  </a:outerShdw>
                </a:effectLst>
              </a:rPr>
              <a:t>1</a:t>
            </a:r>
            <a:r>
              <a:rPr lang="en-US" altLang="en-US" sz="2400" baseline="30000" dirty="0">
                <a:solidFill>
                  <a:schemeClr val="bg1"/>
                </a:solidFill>
                <a:effectLst>
                  <a:outerShdw blurRad="38100" dist="38100" dir="2700000" algn="tl">
                    <a:srgbClr val="000000">
                      <a:alpha val="43137"/>
                    </a:srgbClr>
                  </a:outerShdw>
                </a:effectLst>
              </a:rPr>
              <a:t>st</a:t>
            </a:r>
            <a:r>
              <a:rPr lang="en-US" altLang="en-US" sz="2400" dirty="0">
                <a:solidFill>
                  <a:schemeClr val="bg1"/>
                </a:solidFill>
                <a:effectLst>
                  <a:outerShdw blurRad="38100" dist="38100" dir="2700000" algn="tl">
                    <a:srgbClr val="000000">
                      <a:alpha val="43137"/>
                    </a:srgbClr>
                  </a:outerShdw>
                </a:effectLst>
              </a:rPr>
              <a:t> Born</a:t>
            </a:r>
          </a:p>
        </p:txBody>
      </p:sp>
      <p:sp>
        <p:nvSpPr>
          <p:cNvPr id="28" name="Line 7"/>
          <p:cNvSpPr>
            <a:spLocks noChangeShapeType="1"/>
          </p:cNvSpPr>
          <p:nvPr/>
        </p:nvSpPr>
        <p:spPr bwMode="auto">
          <a:xfrm>
            <a:off x="8702039" y="1920240"/>
            <a:ext cx="0" cy="3182112"/>
          </a:xfrm>
          <a:prstGeom prst="line">
            <a:avLst/>
          </a:prstGeom>
          <a:noFill/>
          <a:ln w="76200">
            <a:solidFill>
              <a:schemeClr val="tx1"/>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en-US" sz="2160"/>
          </a:p>
        </p:txBody>
      </p:sp>
      <p:sp>
        <p:nvSpPr>
          <p:cNvPr id="29" name="Rectangle 8"/>
          <p:cNvSpPr>
            <a:spLocks noChangeArrowheads="1"/>
          </p:cNvSpPr>
          <p:nvPr/>
        </p:nvSpPr>
        <p:spPr bwMode="auto">
          <a:xfrm>
            <a:off x="7376159" y="3952037"/>
            <a:ext cx="2651760" cy="757123"/>
          </a:xfrm>
          <a:prstGeom prst="rect">
            <a:avLst/>
          </a:prstGeom>
          <a:solidFill>
            <a:schemeClr val="accent6">
              <a:lumMod val="75000"/>
            </a:schemeClr>
          </a:solidFill>
          <a:ln w="9525">
            <a:solidFill>
              <a:srgbClr val="533205"/>
            </a:solidFill>
            <a:miter lim="800000"/>
            <a:headEnd/>
            <a:tailEnd/>
          </a:ln>
          <a:effectLst>
            <a:outerShdw blurRad="50800" dist="38100" dir="2700000" algn="tl" rotWithShape="0">
              <a:prstClr val="black">
                <a:alpha val="40000"/>
              </a:prstClr>
            </a:outerShdw>
          </a:effectLst>
        </p:spPr>
        <p:txBody>
          <a:bodyPr wrap="none" anchor="ctr"/>
          <a:lstStyle/>
          <a:p>
            <a:pPr algn="ctr"/>
            <a:r>
              <a:rPr lang="en-US" altLang="en-US" sz="2880" b="1" dirty="0">
                <a:solidFill>
                  <a:schemeClr val="bg1"/>
                </a:solidFill>
                <a:effectLst>
                  <a:outerShdw blurRad="38100" dist="38100" dir="2700000" algn="tl">
                    <a:srgbClr val="000000">
                      <a:alpha val="43137"/>
                    </a:srgbClr>
                  </a:outerShdw>
                </a:effectLst>
              </a:rPr>
              <a:t>Jews</a:t>
            </a:r>
          </a:p>
        </p:txBody>
      </p:sp>
      <p:sp>
        <p:nvSpPr>
          <p:cNvPr id="31" name="Rectangle 9"/>
          <p:cNvSpPr>
            <a:spLocks noChangeArrowheads="1"/>
          </p:cNvSpPr>
          <p:nvPr/>
        </p:nvSpPr>
        <p:spPr bwMode="auto">
          <a:xfrm>
            <a:off x="7351221" y="2720340"/>
            <a:ext cx="2651760" cy="757123"/>
          </a:xfrm>
          <a:prstGeom prst="rect">
            <a:avLst/>
          </a:prstGeom>
          <a:solidFill>
            <a:schemeClr val="accent6">
              <a:lumMod val="75000"/>
            </a:schemeClr>
          </a:solidFill>
          <a:ln w="9525">
            <a:solidFill>
              <a:srgbClr val="533205"/>
            </a:solidFill>
            <a:miter lim="800000"/>
            <a:headEnd/>
            <a:tailEnd/>
          </a:ln>
          <a:effectLst>
            <a:outerShdw blurRad="50800" dist="38100" dir="2700000" algn="tl" rotWithShape="0">
              <a:prstClr val="black">
                <a:alpha val="40000"/>
              </a:prstClr>
            </a:outerShdw>
          </a:effectLst>
        </p:spPr>
        <p:txBody>
          <a:bodyPr wrap="none" anchor="ctr"/>
          <a:lstStyle/>
          <a:p>
            <a:pPr algn="ctr">
              <a:lnSpc>
                <a:spcPct val="70000"/>
              </a:lnSpc>
              <a:spcAft>
                <a:spcPts val="600"/>
              </a:spcAft>
            </a:pPr>
            <a:r>
              <a:rPr lang="en-US" altLang="en-US" sz="2400" b="1" dirty="0">
                <a:solidFill>
                  <a:schemeClr val="bg1"/>
                </a:solidFill>
                <a:effectLst>
                  <a:outerShdw blurRad="38100" dist="38100" dir="2700000" algn="tl">
                    <a:srgbClr val="000000">
                      <a:alpha val="43137"/>
                    </a:srgbClr>
                  </a:outerShdw>
                </a:effectLst>
              </a:rPr>
              <a:t>Isaac</a:t>
            </a:r>
          </a:p>
          <a:p>
            <a:pPr algn="ctr">
              <a:lnSpc>
                <a:spcPct val="70000"/>
              </a:lnSpc>
            </a:pPr>
            <a:r>
              <a:rPr lang="en-US" altLang="en-US" sz="2400" dirty="0">
                <a:solidFill>
                  <a:schemeClr val="bg1"/>
                </a:solidFill>
                <a:effectLst>
                  <a:outerShdw blurRad="38100" dist="38100" dir="2700000" algn="tl">
                    <a:srgbClr val="000000">
                      <a:alpha val="43137"/>
                    </a:srgbClr>
                  </a:outerShdw>
                </a:effectLst>
              </a:rPr>
              <a:t>2nd Born</a:t>
            </a:r>
          </a:p>
        </p:txBody>
      </p:sp>
      <p:sp>
        <p:nvSpPr>
          <p:cNvPr id="32" name="Rectangle 10"/>
          <p:cNvSpPr>
            <a:spLocks noChangeArrowheads="1"/>
          </p:cNvSpPr>
          <p:nvPr/>
        </p:nvSpPr>
        <p:spPr bwMode="auto">
          <a:xfrm>
            <a:off x="7376159" y="1851660"/>
            <a:ext cx="2651760" cy="757123"/>
          </a:xfrm>
          <a:prstGeom prst="rect">
            <a:avLst/>
          </a:prstGeom>
          <a:solidFill>
            <a:schemeClr val="accent6">
              <a:lumMod val="75000"/>
            </a:schemeClr>
          </a:solidFill>
          <a:ln w="9525">
            <a:solidFill>
              <a:srgbClr val="533205"/>
            </a:solidFill>
            <a:miter lim="800000"/>
            <a:headEnd/>
            <a:tailEnd/>
          </a:ln>
          <a:effectLst>
            <a:outerShdw blurRad="50800" dist="38100" dir="2700000" algn="tl" rotWithShape="0">
              <a:prstClr val="black">
                <a:alpha val="40000"/>
              </a:prstClr>
            </a:outerShdw>
          </a:effectLst>
        </p:spPr>
        <p:txBody>
          <a:bodyPr wrap="none" anchor="ctr"/>
          <a:lstStyle/>
          <a:p>
            <a:pPr algn="ctr">
              <a:lnSpc>
                <a:spcPct val="80000"/>
              </a:lnSpc>
            </a:pPr>
            <a:r>
              <a:rPr lang="en-US" altLang="en-US" sz="2400" b="1" dirty="0">
                <a:solidFill>
                  <a:schemeClr val="bg1"/>
                </a:solidFill>
                <a:effectLst>
                  <a:outerShdw blurRad="38100" dist="38100" dir="2700000" algn="tl">
                    <a:srgbClr val="000000">
                      <a:alpha val="43137"/>
                    </a:srgbClr>
                  </a:outerShdw>
                </a:effectLst>
              </a:rPr>
              <a:t>Sarah</a:t>
            </a:r>
          </a:p>
          <a:p>
            <a:pPr algn="ctr">
              <a:lnSpc>
                <a:spcPct val="80000"/>
              </a:lnSpc>
            </a:pPr>
            <a:r>
              <a:rPr lang="en-US" altLang="en-US" sz="2400" dirty="0">
                <a:solidFill>
                  <a:schemeClr val="bg1"/>
                </a:solidFill>
                <a:effectLst>
                  <a:outerShdw blurRad="38100" dist="38100" dir="2700000" algn="tl">
                    <a:srgbClr val="000000">
                      <a:alpha val="43137"/>
                    </a:srgbClr>
                  </a:outerShdw>
                </a:effectLst>
              </a:rPr>
              <a:t>(Semite)</a:t>
            </a:r>
          </a:p>
        </p:txBody>
      </p:sp>
      <p:sp>
        <p:nvSpPr>
          <p:cNvPr id="37" name="AutoShape 11"/>
          <p:cNvSpPr>
            <a:spLocks noChangeArrowheads="1"/>
          </p:cNvSpPr>
          <p:nvPr/>
        </p:nvSpPr>
        <p:spPr bwMode="auto">
          <a:xfrm>
            <a:off x="4815839" y="228600"/>
            <a:ext cx="3474720" cy="937260"/>
          </a:xfrm>
          <a:prstGeom prst="roundRect">
            <a:avLst>
              <a:gd name="adj" fmla="val 16667"/>
            </a:avLst>
          </a:prstGeom>
          <a:solidFill>
            <a:schemeClr val="accent6">
              <a:lumMod val="75000"/>
            </a:schemeClr>
          </a:solidFill>
          <a:ln w="9525">
            <a:solidFill>
              <a:srgbClr val="533205"/>
            </a:solidFill>
            <a:round/>
            <a:headEnd/>
            <a:tailEnd/>
          </a:ln>
          <a:effectLst>
            <a:outerShdw dist="35921" dir="2700000" algn="ctr" rotWithShape="0">
              <a:schemeClr val="tx1"/>
            </a:outerShdw>
          </a:effectLst>
        </p:spPr>
        <p:txBody>
          <a:bodyPr wrap="none" anchor="ctr"/>
          <a:lstStyle/>
          <a:p>
            <a:pPr algn="ctr">
              <a:lnSpc>
                <a:spcPct val="70000"/>
              </a:lnSpc>
            </a:pPr>
            <a:r>
              <a:rPr lang="en-US" altLang="en-US" sz="3360" b="1" cap="all" dirty="0">
                <a:solidFill>
                  <a:schemeClr val="bg1"/>
                </a:solidFill>
                <a:effectLst>
                  <a:outerShdw blurRad="38100" dist="38100" dir="2700000" algn="tl">
                    <a:srgbClr val="000000">
                      <a:alpha val="43137"/>
                    </a:srgbClr>
                  </a:outerShdw>
                </a:effectLst>
              </a:rPr>
              <a:t>Abraham</a:t>
            </a:r>
          </a:p>
          <a:p>
            <a:pPr algn="ctr">
              <a:lnSpc>
                <a:spcPct val="70000"/>
              </a:lnSpc>
            </a:pPr>
            <a:r>
              <a:rPr lang="en-US" altLang="en-US" sz="2160" dirty="0">
                <a:solidFill>
                  <a:schemeClr val="bg1"/>
                </a:solidFill>
                <a:effectLst>
                  <a:outerShdw blurRad="38100" dist="38100" dir="2700000" algn="tl">
                    <a:srgbClr val="000000">
                      <a:alpha val="43137"/>
                    </a:srgbClr>
                  </a:outerShdw>
                </a:effectLst>
              </a:rPr>
              <a:t>(Semite)</a:t>
            </a:r>
          </a:p>
        </p:txBody>
      </p:sp>
      <p:sp>
        <p:nvSpPr>
          <p:cNvPr id="41" name="Rectangle 16"/>
          <p:cNvSpPr>
            <a:spLocks noChangeArrowheads="1"/>
          </p:cNvSpPr>
          <p:nvPr/>
        </p:nvSpPr>
        <p:spPr bwMode="auto">
          <a:xfrm>
            <a:off x="3270885" y="1851660"/>
            <a:ext cx="2651760" cy="757123"/>
          </a:xfrm>
          <a:prstGeom prst="rect">
            <a:avLst/>
          </a:prstGeom>
          <a:solidFill>
            <a:srgbClr val="00CC00"/>
          </a:solidFill>
          <a:ln w="9525">
            <a:solidFill>
              <a:schemeClr val="bg1"/>
            </a:solidFill>
            <a:miter lim="800000"/>
            <a:headEnd/>
            <a:tailEnd/>
          </a:ln>
          <a:effectLst>
            <a:outerShdw blurRad="50800" dist="38100" dir="2700000" algn="tl" rotWithShape="0">
              <a:prstClr val="black">
                <a:alpha val="40000"/>
              </a:prstClr>
            </a:outerShdw>
          </a:effectLst>
        </p:spPr>
        <p:txBody>
          <a:bodyPr wrap="none" anchor="ctr"/>
          <a:lstStyle/>
          <a:p>
            <a:pPr algn="ctr">
              <a:lnSpc>
                <a:spcPct val="80000"/>
              </a:lnSpc>
            </a:pPr>
            <a:r>
              <a:rPr lang="en-US" altLang="en-US" sz="2400" b="1" dirty="0">
                <a:solidFill>
                  <a:schemeClr val="bg1"/>
                </a:solidFill>
                <a:effectLst>
                  <a:outerShdw blurRad="38100" dist="38100" dir="2700000" algn="tl">
                    <a:srgbClr val="000000">
                      <a:alpha val="43137"/>
                    </a:srgbClr>
                  </a:outerShdw>
                </a:effectLst>
              </a:rPr>
              <a:t>Hagar</a:t>
            </a:r>
          </a:p>
          <a:p>
            <a:pPr algn="ctr">
              <a:lnSpc>
                <a:spcPct val="80000"/>
              </a:lnSpc>
            </a:pPr>
            <a:r>
              <a:rPr lang="en-US" altLang="en-US" sz="2400" dirty="0">
                <a:solidFill>
                  <a:schemeClr val="bg1"/>
                </a:solidFill>
                <a:effectLst>
                  <a:outerShdw blurRad="38100" dist="38100" dir="2700000" algn="tl">
                    <a:srgbClr val="000000">
                      <a:alpha val="43137"/>
                    </a:srgbClr>
                  </a:outerShdw>
                </a:effectLst>
              </a:rPr>
              <a:t>(Egyptian)</a:t>
            </a:r>
          </a:p>
        </p:txBody>
      </p:sp>
      <p:cxnSp>
        <p:nvCxnSpPr>
          <p:cNvPr id="42" name="AutoShape 17"/>
          <p:cNvCxnSpPr>
            <a:cxnSpLocks noChangeShapeType="1"/>
            <a:stCxn id="37" idx="2"/>
            <a:endCxn id="41" idx="0"/>
          </p:cNvCxnSpPr>
          <p:nvPr/>
        </p:nvCxnSpPr>
        <p:spPr bwMode="auto">
          <a:xfrm rot="5400000">
            <a:off x="5232082" y="530543"/>
            <a:ext cx="685800" cy="1956434"/>
          </a:xfrm>
          <a:prstGeom prst="bentConnector3">
            <a:avLst>
              <a:gd name="adj1" fmla="val 50000"/>
            </a:avLst>
          </a:prstGeom>
          <a:noFill/>
          <a:ln w="571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AutoShape 18"/>
          <p:cNvCxnSpPr>
            <a:cxnSpLocks noChangeShapeType="1"/>
            <a:stCxn id="37" idx="2"/>
            <a:endCxn id="32" idx="0"/>
          </p:cNvCxnSpPr>
          <p:nvPr/>
        </p:nvCxnSpPr>
        <p:spPr bwMode="auto">
          <a:xfrm rot="16200000" flipH="1">
            <a:off x="7284719" y="434340"/>
            <a:ext cx="685800" cy="2148840"/>
          </a:xfrm>
          <a:prstGeom prst="bentConnector3">
            <a:avLst>
              <a:gd name="adj1" fmla="val 50000"/>
            </a:avLst>
          </a:prstGeom>
          <a:noFill/>
          <a:ln w="571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4" name="Text Box 19"/>
          <p:cNvSpPr txBox="1">
            <a:spLocks noChangeArrowheads="1"/>
          </p:cNvSpPr>
          <p:nvPr/>
        </p:nvSpPr>
        <p:spPr bwMode="auto">
          <a:xfrm>
            <a:off x="1523999" y="1047917"/>
            <a:ext cx="3017520" cy="68326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920" b="1" i="1" dirty="0"/>
              <a:t>God’s blessing on Ishmael (Gen. 17:20)</a:t>
            </a:r>
          </a:p>
        </p:txBody>
      </p:sp>
      <p:sp>
        <p:nvSpPr>
          <p:cNvPr id="45" name="Text Box 20"/>
          <p:cNvSpPr txBox="1">
            <a:spLocks noChangeArrowheads="1"/>
          </p:cNvSpPr>
          <p:nvPr/>
        </p:nvSpPr>
        <p:spPr bwMode="auto">
          <a:xfrm>
            <a:off x="8381999" y="1028701"/>
            <a:ext cx="310896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920" b="1" i="1" dirty="0"/>
              <a:t>Abrahamic Covenant            (Gen. 17:19, 21)</a:t>
            </a:r>
          </a:p>
        </p:txBody>
      </p:sp>
      <p:sp>
        <p:nvSpPr>
          <p:cNvPr id="46" name="Curved Right Arrow 45"/>
          <p:cNvSpPr/>
          <p:nvPr/>
        </p:nvSpPr>
        <p:spPr>
          <a:xfrm>
            <a:off x="2751774" y="3098901"/>
            <a:ext cx="509585" cy="1247242"/>
          </a:xfrm>
          <a:prstGeom prst="curvedRightArrow">
            <a:avLst>
              <a:gd name="adj1" fmla="val 25000"/>
              <a:gd name="adj2" fmla="val 89273"/>
              <a:gd name="adj3" fmla="val 25000"/>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47" name="Curved Right Arrow 46"/>
          <p:cNvSpPr/>
          <p:nvPr/>
        </p:nvSpPr>
        <p:spPr>
          <a:xfrm>
            <a:off x="2712719" y="4346143"/>
            <a:ext cx="509585" cy="1185977"/>
          </a:xfrm>
          <a:prstGeom prst="curvedRightArrow">
            <a:avLst>
              <a:gd name="adj1" fmla="val 25000"/>
              <a:gd name="adj2" fmla="val 89273"/>
              <a:gd name="adj3" fmla="val 25000"/>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Tree>
    <p:extLst>
      <p:ext uri="{BB962C8B-B14F-4D97-AF65-F5344CB8AC3E}">
        <p14:creationId xmlns:p14="http://schemas.microsoft.com/office/powerpoint/2010/main" val="1676230131"/>
      </p:ext>
    </p:extLst>
  </p:cSld>
  <p:clrMapOvr>
    <a:masterClrMapping/>
  </p:clrMapOvr>
  <p:transition spd="slow">
    <p:randomBar dir="vert"/>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27D2172-021B-47B0-97AD-D17AEF88C81E}"/>
              </a:ext>
            </a:extLst>
          </p:cNvPr>
          <p:cNvGrpSpPr/>
          <p:nvPr/>
        </p:nvGrpSpPr>
        <p:grpSpPr>
          <a:xfrm>
            <a:off x="6884125" y="747368"/>
            <a:ext cx="3792839" cy="2922794"/>
            <a:chOff x="7950935" y="1104899"/>
            <a:chExt cx="4627270" cy="2619757"/>
          </a:xfrm>
        </p:grpSpPr>
        <p:sp>
          <p:nvSpPr>
            <p:cNvPr id="6" name="TextBox 5">
              <a:extLst>
                <a:ext uri="{FF2B5EF4-FFF2-40B4-BE49-F238E27FC236}">
                  <a16:creationId xmlns:a16="http://schemas.microsoft.com/office/drawing/2014/main" id="{C164CD3A-5C04-4B61-9A46-CF0B6CE9BABC}"/>
                </a:ext>
              </a:extLst>
            </p:cNvPr>
            <p:cNvSpPr txBox="1"/>
            <p:nvPr/>
          </p:nvSpPr>
          <p:spPr>
            <a:xfrm>
              <a:off x="7950935" y="3138601"/>
              <a:ext cx="4627270" cy="586055"/>
            </a:xfrm>
            <a:prstGeom prst="rect">
              <a:avLst/>
            </a:prstGeom>
            <a:noFill/>
            <a:ln>
              <a:noFill/>
            </a:ln>
          </p:spPr>
          <p:txBody>
            <a:bodyPr wrap="square" rtlCol="0" anchor="ctr">
              <a:spAutoFit/>
            </a:bodyPr>
            <a:lstStyle/>
            <a:p>
              <a:r>
                <a:rPr lang="en-US" sz="3600" b="1" i="1" dirty="0">
                  <a:solidFill>
                    <a:schemeClr val="bg1"/>
                  </a:solidFill>
                  <a:latin typeface="Calibri" panose="020F0502020204030204" pitchFamily="34" charset="0"/>
                  <a:ea typeface="Cambria" panose="02040503050406030204" pitchFamily="18" charset="0"/>
                  <a:cs typeface="Calibri" panose="020F0502020204030204" pitchFamily="34" charset="0"/>
                </a:rPr>
                <a:t>Nation of Israel</a:t>
              </a:r>
            </a:p>
          </p:txBody>
        </p:sp>
        <p:sp>
          <p:nvSpPr>
            <p:cNvPr id="7" name="TextBox 6">
              <a:extLst>
                <a:ext uri="{FF2B5EF4-FFF2-40B4-BE49-F238E27FC236}">
                  <a16:creationId xmlns:a16="http://schemas.microsoft.com/office/drawing/2014/main" id="{030B7771-5B2A-4344-A2F3-EE805EA161A7}"/>
                </a:ext>
              </a:extLst>
            </p:cNvPr>
            <p:cNvSpPr txBox="1"/>
            <p:nvPr/>
          </p:nvSpPr>
          <p:spPr>
            <a:xfrm>
              <a:off x="7950935" y="1104899"/>
              <a:ext cx="4627270" cy="586055"/>
            </a:xfrm>
            <a:prstGeom prst="rect">
              <a:avLst/>
            </a:prstGeom>
            <a:noFill/>
            <a:ln>
              <a:noFill/>
            </a:ln>
          </p:spPr>
          <p:txBody>
            <a:bodyPr wrap="square" rtlCol="0" anchor="ctr">
              <a:spAutoFit/>
            </a:bodyPr>
            <a:lstStyle/>
            <a:p>
              <a:r>
                <a:rPr lang="en-US" sz="3600" b="1" i="1" dirty="0">
                  <a:solidFill>
                    <a:schemeClr val="bg1"/>
                  </a:solidFill>
                  <a:latin typeface="Calibri" panose="020F0502020204030204" pitchFamily="34" charset="0"/>
                  <a:ea typeface="Cambria" panose="02040503050406030204" pitchFamily="18" charset="0"/>
                  <a:cs typeface="Calibri" panose="020F0502020204030204" pitchFamily="34" charset="0"/>
                </a:rPr>
                <a:t>Land of Israel</a:t>
              </a:r>
            </a:p>
          </p:txBody>
        </p:sp>
      </p:grpSp>
      <p:grpSp>
        <p:nvGrpSpPr>
          <p:cNvPr id="8" name="Group 7">
            <a:extLst>
              <a:ext uri="{FF2B5EF4-FFF2-40B4-BE49-F238E27FC236}">
                <a16:creationId xmlns:a16="http://schemas.microsoft.com/office/drawing/2014/main" id="{EB975335-4F5A-4E9B-B046-98B1D95A66D6}"/>
              </a:ext>
            </a:extLst>
          </p:cNvPr>
          <p:cNvGrpSpPr/>
          <p:nvPr/>
        </p:nvGrpSpPr>
        <p:grpSpPr>
          <a:xfrm>
            <a:off x="1524000" y="228600"/>
            <a:ext cx="8428937" cy="5905832"/>
            <a:chOff x="339751" y="673768"/>
            <a:chExt cx="10283317" cy="5293513"/>
          </a:xfrm>
        </p:grpSpPr>
        <p:sp>
          <p:nvSpPr>
            <p:cNvPr id="10" name="Right Arrow 4">
              <a:extLst>
                <a:ext uri="{FF2B5EF4-FFF2-40B4-BE49-F238E27FC236}">
                  <a16:creationId xmlns:a16="http://schemas.microsoft.com/office/drawing/2014/main" id="{F041C73C-B6E4-4C8C-8271-A0DCF0EA1E47}"/>
                </a:ext>
              </a:extLst>
            </p:cNvPr>
            <p:cNvSpPr/>
            <p:nvPr/>
          </p:nvSpPr>
          <p:spPr>
            <a:xfrm>
              <a:off x="4006522" y="2665862"/>
              <a:ext cx="6608499" cy="1491915"/>
            </a:xfrm>
            <a:prstGeom prst="rightArrow">
              <a:avLst/>
            </a:prstGeom>
            <a:solidFill>
              <a:srgbClr val="00B0F0"/>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effectLst>
                    <a:outerShdw blurRad="38100" dist="38100" dir="2700000" algn="tl">
                      <a:srgbClr val="000000">
                        <a:alpha val="43137"/>
                      </a:srgbClr>
                    </a:outerShdw>
                  </a:effectLst>
                  <a:latin typeface="Calibri" panose="020F0502020204030204" pitchFamily="34" charset="0"/>
                  <a:ea typeface="Cambria" panose="02040503050406030204" pitchFamily="18" charset="0"/>
                  <a:cs typeface="Calibri" panose="020F0502020204030204" pitchFamily="34" charset="0"/>
                </a:rPr>
                <a:t>A GREAT NATION</a:t>
              </a:r>
            </a:p>
          </p:txBody>
        </p:sp>
        <p:sp>
          <p:nvSpPr>
            <p:cNvPr id="12" name="Right Arrow 6">
              <a:extLst>
                <a:ext uri="{FF2B5EF4-FFF2-40B4-BE49-F238E27FC236}">
                  <a16:creationId xmlns:a16="http://schemas.microsoft.com/office/drawing/2014/main" id="{CE1BE0F3-AAEE-4773-B0FB-25650D7C0FC9}"/>
                </a:ext>
              </a:extLst>
            </p:cNvPr>
            <p:cNvSpPr/>
            <p:nvPr/>
          </p:nvSpPr>
          <p:spPr>
            <a:xfrm>
              <a:off x="4014569" y="981415"/>
              <a:ext cx="6608499" cy="1491915"/>
            </a:xfrm>
            <a:prstGeom prst="rightArrow">
              <a:avLst/>
            </a:prstGeom>
            <a:solidFill>
              <a:srgbClr val="66FF33"/>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outerShdw blurRad="38100" dist="38100" dir="2700000" algn="tl">
                      <a:srgbClr val="000000">
                        <a:alpha val="43137"/>
                      </a:srgbClr>
                    </a:outerShdw>
                  </a:effectLst>
                  <a:latin typeface="Calibri" panose="020F0502020204030204" pitchFamily="34" charset="0"/>
                  <a:ea typeface="Cambria" panose="02040503050406030204" pitchFamily="18" charset="0"/>
                  <a:cs typeface="Calibri" panose="020F0502020204030204" pitchFamily="34" charset="0"/>
                </a:rPr>
                <a:t>A GREAT LAND</a:t>
              </a:r>
            </a:p>
          </p:txBody>
        </p:sp>
        <p:sp>
          <p:nvSpPr>
            <p:cNvPr id="13" name="Rectangle 12">
              <a:extLst>
                <a:ext uri="{FF2B5EF4-FFF2-40B4-BE49-F238E27FC236}">
                  <a16:creationId xmlns:a16="http://schemas.microsoft.com/office/drawing/2014/main" id="{9396A616-9812-4677-B664-D76CA7C3B07C}"/>
                </a:ext>
              </a:extLst>
            </p:cNvPr>
            <p:cNvSpPr/>
            <p:nvPr/>
          </p:nvSpPr>
          <p:spPr>
            <a:xfrm>
              <a:off x="339751" y="673768"/>
              <a:ext cx="4325566" cy="5293513"/>
            </a:xfrm>
            <a:prstGeom prst="rect">
              <a:avLst/>
            </a:prstGeom>
            <a:solidFill>
              <a:srgbClr val="FFFF00"/>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3200" b="1" dirty="0">
                <a:solidFill>
                  <a:schemeClr val="tx1"/>
                </a:solidFill>
                <a:effectLst>
                  <a:outerShdw blurRad="38100" dist="38100" dir="2700000" algn="tl">
                    <a:srgbClr val="000000">
                      <a:alpha val="43137"/>
                    </a:srgbClr>
                  </a:outerShdw>
                </a:effectLst>
                <a:latin typeface="Calibri" panose="020F0502020204030204" pitchFamily="34" charset="0"/>
                <a:ea typeface="Cambria" panose="02040503050406030204" pitchFamily="18" charset="0"/>
                <a:cs typeface="Calibri" panose="020F0502020204030204" pitchFamily="34" charset="0"/>
              </a:endParaRPr>
            </a:p>
            <a:p>
              <a:pPr algn="ctr"/>
              <a:endParaRPr lang="en-US" sz="3200" b="1" dirty="0">
                <a:solidFill>
                  <a:schemeClr val="tx1"/>
                </a:solidFill>
                <a:effectLst>
                  <a:outerShdw blurRad="38100" dist="38100" dir="2700000" algn="tl">
                    <a:srgbClr val="000000">
                      <a:alpha val="43137"/>
                    </a:srgbClr>
                  </a:outerShdw>
                </a:effectLst>
                <a:latin typeface="Calibri" panose="020F0502020204030204" pitchFamily="34" charset="0"/>
                <a:ea typeface="Cambria" panose="02040503050406030204" pitchFamily="18" charset="0"/>
                <a:cs typeface="Calibri" panose="020F0502020204030204" pitchFamily="34" charset="0"/>
              </a:endParaRPr>
            </a:p>
            <a:p>
              <a:pPr algn="ctr"/>
              <a:r>
                <a:rPr lang="en-US" sz="3600" b="1" dirty="0">
                  <a:solidFill>
                    <a:schemeClr val="tx1"/>
                  </a:solidFill>
                  <a:effectLst>
                    <a:outerShdw blurRad="38100" dist="38100" dir="2700000" algn="tl">
                      <a:srgbClr val="000000">
                        <a:alpha val="43137"/>
                      </a:srgbClr>
                    </a:outerShdw>
                  </a:effectLst>
                  <a:latin typeface="Calibri" panose="020F0502020204030204" pitchFamily="34" charset="0"/>
                  <a:ea typeface="Cambria" panose="02040503050406030204" pitchFamily="18" charset="0"/>
                  <a:cs typeface="Calibri" panose="020F0502020204030204" pitchFamily="34" charset="0"/>
                </a:rPr>
                <a:t>ABRAHAMIC </a:t>
              </a:r>
              <a:r>
                <a:rPr lang="en-US" sz="3600" b="1" u="sng" dirty="0">
                  <a:solidFill>
                    <a:schemeClr val="tx1"/>
                  </a:solidFill>
                  <a:effectLst>
                    <a:outerShdw blurRad="38100" dist="38100" dir="2700000" algn="tl">
                      <a:srgbClr val="000000">
                        <a:alpha val="43137"/>
                      </a:srgbClr>
                    </a:outerShdw>
                  </a:effectLst>
                  <a:latin typeface="Calibri" panose="020F0502020204030204" pitchFamily="34" charset="0"/>
                  <a:ea typeface="Cambria" panose="02040503050406030204" pitchFamily="18" charset="0"/>
                  <a:cs typeface="Calibri" panose="020F0502020204030204" pitchFamily="34" charset="0"/>
                </a:rPr>
                <a:t>COVENANT</a:t>
              </a:r>
            </a:p>
            <a:p>
              <a:pPr algn="ctr"/>
              <a:endParaRPr lang="en-US" sz="3200" b="1" dirty="0">
                <a:solidFill>
                  <a:schemeClr val="tx1"/>
                </a:solidFill>
                <a:effectLst>
                  <a:outerShdw blurRad="38100" dist="38100" dir="2700000" algn="tl">
                    <a:srgbClr val="000000">
                      <a:alpha val="43137"/>
                    </a:srgbClr>
                  </a:outerShdw>
                </a:effectLst>
                <a:latin typeface="Calibri" panose="020F0502020204030204" pitchFamily="34" charset="0"/>
                <a:ea typeface="Cambria" panose="02040503050406030204" pitchFamily="18" charset="0"/>
                <a:cs typeface="Calibri" panose="020F0502020204030204" pitchFamily="34" charset="0"/>
              </a:endParaRPr>
            </a:p>
            <a:p>
              <a:pPr algn="ctr"/>
              <a:r>
                <a:rPr lang="en-US" sz="3200" i="1" dirty="0">
                  <a:solidFill>
                    <a:schemeClr val="tx1"/>
                  </a:solidFill>
                  <a:effectLst>
                    <a:outerShdw blurRad="38100" dist="38100" dir="2700000" algn="tl">
                      <a:srgbClr val="000000">
                        <a:alpha val="43137"/>
                      </a:srgbClr>
                    </a:outerShdw>
                  </a:effectLst>
                  <a:latin typeface="Calibri" panose="020F0502020204030204" pitchFamily="34" charset="0"/>
                  <a:ea typeface="Cambria" panose="02040503050406030204" pitchFamily="18" charset="0"/>
                  <a:cs typeface="Calibri" panose="020F0502020204030204" pitchFamily="34" charset="0"/>
                </a:rPr>
                <a:t>To Abraham God promised…</a:t>
              </a:r>
            </a:p>
          </p:txBody>
        </p:sp>
      </p:grpSp>
    </p:spTree>
    <p:extLst>
      <p:ext uri="{BB962C8B-B14F-4D97-AF65-F5344CB8AC3E}">
        <p14:creationId xmlns:p14="http://schemas.microsoft.com/office/powerpoint/2010/main" val="20208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78C4374-8ECB-4325-97CB-4C34A6973F7C}"/>
              </a:ext>
            </a:extLst>
          </p:cNvPr>
          <p:cNvGrpSpPr/>
          <p:nvPr/>
        </p:nvGrpSpPr>
        <p:grpSpPr>
          <a:xfrm>
            <a:off x="1524000" y="228600"/>
            <a:ext cx="8428937" cy="5905832"/>
            <a:chOff x="339751" y="673768"/>
            <a:chExt cx="10283317" cy="5293513"/>
          </a:xfrm>
        </p:grpSpPr>
        <p:sp>
          <p:nvSpPr>
            <p:cNvPr id="11" name="Right Arrow 4">
              <a:extLst>
                <a:ext uri="{FF2B5EF4-FFF2-40B4-BE49-F238E27FC236}">
                  <a16:creationId xmlns:a16="http://schemas.microsoft.com/office/drawing/2014/main" id="{525E4605-2C8D-4104-B391-55547BEC42F2}"/>
                </a:ext>
              </a:extLst>
            </p:cNvPr>
            <p:cNvSpPr/>
            <p:nvPr/>
          </p:nvSpPr>
          <p:spPr>
            <a:xfrm>
              <a:off x="4006522" y="2665862"/>
              <a:ext cx="6608499" cy="1491915"/>
            </a:xfrm>
            <a:prstGeom prst="rightArrow">
              <a:avLst/>
            </a:prstGeom>
            <a:solidFill>
              <a:srgbClr val="00B0F0"/>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effectLst>
                    <a:outerShdw blurRad="38100" dist="38100" dir="2700000" algn="tl">
                      <a:srgbClr val="000000">
                        <a:alpha val="43137"/>
                      </a:srgbClr>
                    </a:outerShdw>
                  </a:effectLst>
                  <a:latin typeface="Calibri" panose="020F0502020204030204" pitchFamily="34" charset="0"/>
                  <a:ea typeface="Cambria" panose="02040503050406030204" pitchFamily="18" charset="0"/>
                  <a:cs typeface="Calibri" panose="020F0502020204030204" pitchFamily="34" charset="0"/>
                </a:rPr>
                <a:t>A GREAT NATION</a:t>
              </a:r>
            </a:p>
          </p:txBody>
        </p:sp>
        <p:sp>
          <p:nvSpPr>
            <p:cNvPr id="12" name="Right Arrow 5">
              <a:extLst>
                <a:ext uri="{FF2B5EF4-FFF2-40B4-BE49-F238E27FC236}">
                  <a16:creationId xmlns:a16="http://schemas.microsoft.com/office/drawing/2014/main" id="{FBB5C40E-4267-46EB-8D3A-59A9A2ACA05C}"/>
                </a:ext>
              </a:extLst>
            </p:cNvPr>
            <p:cNvSpPr/>
            <p:nvPr/>
          </p:nvSpPr>
          <p:spPr>
            <a:xfrm>
              <a:off x="4014569" y="4328093"/>
              <a:ext cx="6608499" cy="1491915"/>
            </a:xfrm>
            <a:prstGeom prst="rightArrow">
              <a:avLst/>
            </a:prstGeom>
            <a:solidFill>
              <a:srgbClr val="FFC000"/>
            </a:solidFill>
            <a:ln>
              <a:solidFill>
                <a:srgbClr val="533205"/>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outerShdw blurRad="38100" dist="38100" dir="2700000" algn="tl">
                      <a:srgbClr val="000000">
                        <a:alpha val="43137"/>
                      </a:srgbClr>
                    </a:outerShdw>
                  </a:effectLst>
                  <a:latin typeface="Calibri" panose="020F0502020204030204" pitchFamily="34" charset="0"/>
                  <a:ea typeface="Cambria" panose="02040503050406030204" pitchFamily="18" charset="0"/>
                  <a:cs typeface="Calibri" panose="020F0502020204030204" pitchFamily="34" charset="0"/>
                </a:rPr>
                <a:t>A GREAT BLESSING</a:t>
              </a:r>
            </a:p>
          </p:txBody>
        </p:sp>
        <p:sp>
          <p:nvSpPr>
            <p:cNvPr id="13" name="Right Arrow 6">
              <a:extLst>
                <a:ext uri="{FF2B5EF4-FFF2-40B4-BE49-F238E27FC236}">
                  <a16:creationId xmlns:a16="http://schemas.microsoft.com/office/drawing/2014/main" id="{94F00645-D7F2-4C63-9172-B7236B00010B}"/>
                </a:ext>
              </a:extLst>
            </p:cNvPr>
            <p:cNvSpPr/>
            <p:nvPr/>
          </p:nvSpPr>
          <p:spPr>
            <a:xfrm>
              <a:off x="4014569" y="981415"/>
              <a:ext cx="6608499" cy="1491915"/>
            </a:xfrm>
            <a:prstGeom prst="rightArrow">
              <a:avLst/>
            </a:prstGeom>
            <a:solidFill>
              <a:srgbClr val="66FF33"/>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outerShdw blurRad="38100" dist="38100" dir="2700000" algn="tl">
                      <a:srgbClr val="000000">
                        <a:alpha val="43137"/>
                      </a:srgbClr>
                    </a:outerShdw>
                  </a:effectLst>
                  <a:latin typeface="Calibri" panose="020F0502020204030204" pitchFamily="34" charset="0"/>
                  <a:ea typeface="Cambria" panose="02040503050406030204" pitchFamily="18" charset="0"/>
                  <a:cs typeface="Calibri" panose="020F0502020204030204" pitchFamily="34" charset="0"/>
                </a:rPr>
                <a:t>A GREAT LAND</a:t>
              </a:r>
            </a:p>
          </p:txBody>
        </p:sp>
        <p:sp>
          <p:nvSpPr>
            <p:cNvPr id="14" name="Rectangle 13">
              <a:extLst>
                <a:ext uri="{FF2B5EF4-FFF2-40B4-BE49-F238E27FC236}">
                  <a16:creationId xmlns:a16="http://schemas.microsoft.com/office/drawing/2014/main" id="{0AD4A8F5-8E21-4016-9A2B-8F292CFD4F47}"/>
                </a:ext>
              </a:extLst>
            </p:cNvPr>
            <p:cNvSpPr/>
            <p:nvPr/>
          </p:nvSpPr>
          <p:spPr>
            <a:xfrm>
              <a:off x="339751" y="673768"/>
              <a:ext cx="4325566" cy="5293513"/>
            </a:xfrm>
            <a:prstGeom prst="rect">
              <a:avLst/>
            </a:prstGeom>
            <a:solidFill>
              <a:srgbClr val="FFFF00"/>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3200" b="1" dirty="0">
                <a:solidFill>
                  <a:schemeClr val="tx1"/>
                </a:solidFill>
                <a:effectLst>
                  <a:outerShdw blurRad="38100" dist="38100" dir="2700000" algn="tl">
                    <a:srgbClr val="000000">
                      <a:alpha val="43137"/>
                    </a:srgbClr>
                  </a:outerShdw>
                </a:effectLst>
                <a:latin typeface="Calibri" panose="020F0502020204030204" pitchFamily="34" charset="0"/>
                <a:ea typeface="Cambria" panose="02040503050406030204" pitchFamily="18" charset="0"/>
                <a:cs typeface="Calibri" panose="020F0502020204030204" pitchFamily="34" charset="0"/>
              </a:endParaRPr>
            </a:p>
            <a:p>
              <a:pPr algn="ctr"/>
              <a:endParaRPr lang="en-US" sz="3200" b="1" dirty="0">
                <a:solidFill>
                  <a:schemeClr val="tx1"/>
                </a:solidFill>
                <a:effectLst>
                  <a:outerShdw blurRad="38100" dist="38100" dir="2700000" algn="tl">
                    <a:srgbClr val="000000">
                      <a:alpha val="43137"/>
                    </a:srgbClr>
                  </a:outerShdw>
                </a:effectLst>
                <a:latin typeface="Calibri" panose="020F0502020204030204" pitchFamily="34" charset="0"/>
                <a:ea typeface="Cambria" panose="02040503050406030204" pitchFamily="18" charset="0"/>
                <a:cs typeface="Calibri" panose="020F0502020204030204" pitchFamily="34" charset="0"/>
              </a:endParaRPr>
            </a:p>
            <a:p>
              <a:pPr algn="ctr"/>
              <a:r>
                <a:rPr lang="en-US" sz="3600" b="1" dirty="0">
                  <a:solidFill>
                    <a:schemeClr val="tx1"/>
                  </a:solidFill>
                  <a:effectLst>
                    <a:outerShdw blurRad="38100" dist="38100" dir="2700000" algn="tl">
                      <a:srgbClr val="000000">
                        <a:alpha val="43137"/>
                      </a:srgbClr>
                    </a:outerShdw>
                  </a:effectLst>
                  <a:latin typeface="Calibri" panose="020F0502020204030204" pitchFamily="34" charset="0"/>
                  <a:ea typeface="Cambria" panose="02040503050406030204" pitchFamily="18" charset="0"/>
                  <a:cs typeface="Calibri" panose="020F0502020204030204" pitchFamily="34" charset="0"/>
                </a:rPr>
                <a:t>ABRAHAMIC </a:t>
              </a:r>
              <a:r>
                <a:rPr lang="en-US" sz="3600" b="1" u="sng" dirty="0">
                  <a:solidFill>
                    <a:schemeClr val="tx1"/>
                  </a:solidFill>
                  <a:effectLst>
                    <a:outerShdw blurRad="38100" dist="38100" dir="2700000" algn="tl">
                      <a:srgbClr val="000000">
                        <a:alpha val="43137"/>
                      </a:srgbClr>
                    </a:outerShdw>
                  </a:effectLst>
                  <a:latin typeface="Calibri" panose="020F0502020204030204" pitchFamily="34" charset="0"/>
                  <a:ea typeface="Cambria" panose="02040503050406030204" pitchFamily="18" charset="0"/>
                  <a:cs typeface="Calibri" panose="020F0502020204030204" pitchFamily="34" charset="0"/>
                </a:rPr>
                <a:t>COVENANT</a:t>
              </a:r>
            </a:p>
            <a:p>
              <a:pPr algn="ctr"/>
              <a:endParaRPr lang="en-US" sz="3200" b="1" dirty="0">
                <a:solidFill>
                  <a:schemeClr val="tx1"/>
                </a:solidFill>
                <a:effectLst>
                  <a:outerShdw blurRad="38100" dist="38100" dir="2700000" algn="tl">
                    <a:srgbClr val="000000">
                      <a:alpha val="43137"/>
                    </a:srgbClr>
                  </a:outerShdw>
                </a:effectLst>
                <a:latin typeface="Calibri" panose="020F0502020204030204" pitchFamily="34" charset="0"/>
                <a:ea typeface="Cambria" panose="02040503050406030204" pitchFamily="18" charset="0"/>
                <a:cs typeface="Calibri" panose="020F0502020204030204" pitchFamily="34" charset="0"/>
              </a:endParaRPr>
            </a:p>
            <a:p>
              <a:pPr algn="ctr"/>
              <a:r>
                <a:rPr lang="en-US" sz="3200" i="1" dirty="0">
                  <a:solidFill>
                    <a:schemeClr val="tx1"/>
                  </a:solidFill>
                  <a:effectLst>
                    <a:outerShdw blurRad="38100" dist="38100" dir="2700000" algn="tl">
                      <a:srgbClr val="000000">
                        <a:alpha val="43137"/>
                      </a:srgbClr>
                    </a:outerShdw>
                  </a:effectLst>
                  <a:latin typeface="Calibri" panose="020F0502020204030204" pitchFamily="34" charset="0"/>
                  <a:ea typeface="Cambria" panose="02040503050406030204" pitchFamily="18" charset="0"/>
                  <a:cs typeface="Calibri" panose="020F0502020204030204" pitchFamily="34" charset="0"/>
                </a:rPr>
                <a:t>To Abraham God promised…</a:t>
              </a:r>
            </a:p>
          </p:txBody>
        </p:sp>
      </p:grpSp>
    </p:spTree>
    <p:extLst>
      <p:ext uri="{BB962C8B-B14F-4D97-AF65-F5344CB8AC3E}">
        <p14:creationId xmlns:p14="http://schemas.microsoft.com/office/powerpoint/2010/main" val="398401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13C4DC-CCD0-4230-C4E5-B5899A6ADD64}"/>
              </a:ext>
            </a:extLst>
          </p:cNvPr>
          <p:cNvSpPr>
            <a:spLocks noGrp="1"/>
          </p:cNvSpPr>
          <p:nvPr>
            <p:ph type="title"/>
          </p:nvPr>
        </p:nvSpPr>
        <p:spPr/>
        <p:txBody>
          <a:bodyPr/>
          <a:lstStyle/>
          <a:p>
            <a:r>
              <a:rPr lang="en-US" dirty="0"/>
              <a:t>The Nature of the Abrahamic Covenant</a:t>
            </a:r>
          </a:p>
        </p:txBody>
      </p:sp>
      <p:sp>
        <p:nvSpPr>
          <p:cNvPr id="7" name="Content Placeholder 6">
            <a:extLst>
              <a:ext uri="{FF2B5EF4-FFF2-40B4-BE49-F238E27FC236}">
                <a16:creationId xmlns:a16="http://schemas.microsoft.com/office/drawing/2014/main" id="{44C6C691-C7E7-8BFA-250D-18145550783B}"/>
              </a:ext>
            </a:extLst>
          </p:cNvPr>
          <p:cNvSpPr>
            <a:spLocks noGrp="1"/>
          </p:cNvSpPr>
          <p:nvPr>
            <p:ph idx="1"/>
          </p:nvPr>
        </p:nvSpPr>
        <p:spPr/>
        <p:txBody>
          <a:bodyPr/>
          <a:lstStyle/>
          <a:p>
            <a:pPr lvl="0"/>
            <a:r>
              <a:rPr lang="en-US" dirty="0"/>
              <a:t>It is an </a:t>
            </a:r>
            <a:r>
              <a:rPr lang="en-US" u="sng" dirty="0"/>
              <a:t>unconditional</a:t>
            </a:r>
            <a:r>
              <a:rPr lang="en-US" dirty="0"/>
              <a:t> covenant </a:t>
            </a:r>
          </a:p>
          <a:p>
            <a:pPr lvl="0"/>
            <a:r>
              <a:rPr lang="en-US" dirty="0"/>
              <a:t>It is a </a:t>
            </a:r>
            <a:r>
              <a:rPr lang="en-US" u="sng" dirty="0"/>
              <a:t>literal </a:t>
            </a:r>
            <a:r>
              <a:rPr lang="en-US" dirty="0"/>
              <a:t>covenant</a:t>
            </a:r>
          </a:p>
          <a:p>
            <a:pPr lvl="0"/>
            <a:r>
              <a:rPr lang="en-US" dirty="0"/>
              <a:t>It is an </a:t>
            </a:r>
            <a:r>
              <a:rPr lang="en-US" u="sng" dirty="0"/>
              <a:t>everlasting</a:t>
            </a:r>
            <a:r>
              <a:rPr lang="en-US" dirty="0"/>
              <a:t> covenant</a:t>
            </a:r>
          </a:p>
        </p:txBody>
      </p:sp>
      <p:sp>
        <p:nvSpPr>
          <p:cNvPr id="2" name="Footer Placeholder 1">
            <a:extLst>
              <a:ext uri="{FF2B5EF4-FFF2-40B4-BE49-F238E27FC236}">
                <a16:creationId xmlns:a16="http://schemas.microsoft.com/office/drawing/2014/main" id="{097C87CA-D453-8CA4-0A35-853BC8D8F416}"/>
              </a:ext>
            </a:extLst>
          </p:cNvPr>
          <p:cNvSpPr>
            <a:spLocks noGrp="1"/>
          </p:cNvSpPr>
          <p:nvPr>
            <p:ph type="ftr" sz="quarter" idx="11"/>
          </p:nvPr>
        </p:nvSpPr>
        <p:spPr/>
        <p:txBody>
          <a:bodyPr/>
          <a:lstStyle/>
          <a:p>
            <a:r>
              <a:rPr lang="en-US"/>
              <a:t>OLD TESTAMENT SURVEY</a:t>
            </a:r>
            <a:endParaRPr lang="en-US" dirty="0"/>
          </a:p>
        </p:txBody>
      </p:sp>
    </p:spTree>
    <p:extLst>
      <p:ext uri="{BB962C8B-B14F-4D97-AF65-F5344CB8AC3E}">
        <p14:creationId xmlns:p14="http://schemas.microsoft.com/office/powerpoint/2010/main" val="3942450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INTRODUCTION</a:t>
            </a:r>
          </a:p>
        </p:txBody>
      </p:sp>
      <p:sp>
        <p:nvSpPr>
          <p:cNvPr id="3" name="Subtitle 2"/>
          <p:cNvSpPr>
            <a:spLocks noGrp="1"/>
          </p:cNvSpPr>
          <p:nvPr>
            <p:ph type="subTitle" idx="1"/>
          </p:nvPr>
        </p:nvSpPr>
        <p:spPr/>
        <p:txBody>
          <a:bodyPr/>
          <a:lstStyle/>
          <a:p>
            <a:r>
              <a:rPr lang="en-US" dirty="0"/>
              <a:t>OLD TESTAMENT SURVEY</a:t>
            </a:r>
          </a:p>
        </p:txBody>
      </p:sp>
      <p:sp>
        <p:nvSpPr>
          <p:cNvPr id="4" name="Footer Placeholder 3">
            <a:extLst>
              <a:ext uri="{FF2B5EF4-FFF2-40B4-BE49-F238E27FC236}">
                <a16:creationId xmlns:a16="http://schemas.microsoft.com/office/drawing/2014/main" id="{3412F8BD-26F5-47E1-9D91-2D3BEF85DC36}"/>
              </a:ext>
            </a:extLst>
          </p:cNvPr>
          <p:cNvSpPr>
            <a:spLocks noGrp="1"/>
          </p:cNvSpPr>
          <p:nvPr>
            <p:ph type="ftr" sz="quarter" idx="11"/>
          </p:nvPr>
        </p:nvSpPr>
        <p:spPr/>
        <p:txBody>
          <a:bodyPr/>
          <a:lstStyle/>
          <a:p>
            <a:r>
              <a:rPr lang="en-US"/>
              <a:t>OLD TESTAMENT SURVEY</a:t>
            </a:r>
            <a:endParaRPr lang="en-US" dirty="0"/>
          </a:p>
        </p:txBody>
      </p:sp>
    </p:spTree>
    <p:extLst>
      <p:ext uri="{BB962C8B-B14F-4D97-AF65-F5344CB8AC3E}">
        <p14:creationId xmlns:p14="http://schemas.microsoft.com/office/powerpoint/2010/main" val="6388552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96754-7C5F-470C-AC5C-FC201E103DA6}"/>
              </a:ext>
            </a:extLst>
          </p:cNvPr>
          <p:cNvSpPr>
            <a:spLocks noGrp="1"/>
          </p:cNvSpPr>
          <p:nvPr>
            <p:ph type="title"/>
          </p:nvPr>
        </p:nvSpPr>
        <p:spPr>
          <a:xfrm>
            <a:off x="1143000" y="228600"/>
            <a:ext cx="10058400" cy="1450757"/>
          </a:xfrm>
        </p:spPr>
        <p:txBody>
          <a:bodyPr/>
          <a:lstStyle/>
          <a:p>
            <a:pPr algn="ctr"/>
            <a:r>
              <a:rPr lang="en-US" dirty="0"/>
              <a:t>The Unconditional Covenant</a:t>
            </a:r>
          </a:p>
        </p:txBody>
      </p:sp>
      <p:pic>
        <p:nvPicPr>
          <p:cNvPr id="2050" name="Picture 2" descr="Image result for smoking firepot and blazing torch">
            <a:extLst>
              <a:ext uri="{FF2B5EF4-FFF2-40B4-BE49-F238E27FC236}">
                <a16:creationId xmlns:a16="http://schemas.microsoft.com/office/drawing/2014/main" id="{AFF1D007-1CA9-4CB1-B83A-EA0456B06A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524000"/>
            <a:ext cx="3276600" cy="44480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14F6EDE-589F-4DF2-8CA4-DD3E0AFA7A67}"/>
              </a:ext>
            </a:extLst>
          </p:cNvPr>
          <p:cNvSpPr txBox="1"/>
          <p:nvPr/>
        </p:nvSpPr>
        <p:spPr>
          <a:xfrm>
            <a:off x="4267200" y="2209800"/>
            <a:ext cx="6440803" cy="1200329"/>
          </a:xfrm>
          <a:prstGeom prst="rect">
            <a:avLst/>
          </a:prstGeom>
          <a:noFill/>
        </p:spPr>
        <p:txBody>
          <a:bodyPr wrap="square" rtlCol="0">
            <a:spAutoFit/>
          </a:bodyPr>
          <a:lstStyle/>
          <a:p>
            <a:r>
              <a:rPr lang="en-US" sz="2400" dirty="0"/>
              <a:t> As the sun was setting, Abram fell into a </a:t>
            </a:r>
            <a:r>
              <a:rPr lang="en-US" sz="2400" u="sng" dirty="0"/>
              <a:t>deep sleep</a:t>
            </a:r>
            <a:r>
              <a:rPr lang="en-US" sz="2400" dirty="0"/>
              <a:t>, and a thick and dreadful darkness came over him. (Gen. 15:12 NIV)</a:t>
            </a:r>
          </a:p>
        </p:txBody>
      </p:sp>
      <p:sp>
        <p:nvSpPr>
          <p:cNvPr id="4" name="TextBox 3">
            <a:extLst>
              <a:ext uri="{FF2B5EF4-FFF2-40B4-BE49-F238E27FC236}">
                <a16:creationId xmlns:a16="http://schemas.microsoft.com/office/drawing/2014/main" id="{B0701B4C-CEB2-4620-8B6F-6232A3B1B4AC}"/>
              </a:ext>
            </a:extLst>
          </p:cNvPr>
          <p:cNvSpPr txBox="1"/>
          <p:nvPr/>
        </p:nvSpPr>
        <p:spPr>
          <a:xfrm>
            <a:off x="4267200" y="3505200"/>
            <a:ext cx="6494929" cy="1569660"/>
          </a:xfrm>
          <a:prstGeom prst="rect">
            <a:avLst/>
          </a:prstGeom>
          <a:noFill/>
        </p:spPr>
        <p:txBody>
          <a:bodyPr wrap="square" rtlCol="0">
            <a:spAutoFit/>
          </a:bodyPr>
          <a:lstStyle/>
          <a:p>
            <a:r>
              <a:rPr lang="en-US" sz="2400" dirty="0"/>
              <a:t> When the sun had set and darkness had fallen, a </a:t>
            </a:r>
            <a:r>
              <a:rPr lang="en-US" sz="2400" u="sng" dirty="0"/>
              <a:t>smoking firepot </a:t>
            </a:r>
            <a:r>
              <a:rPr lang="en-US" sz="2400" dirty="0"/>
              <a:t>with a </a:t>
            </a:r>
            <a:r>
              <a:rPr lang="en-US" sz="2400" u="sng" dirty="0"/>
              <a:t>blazing torch </a:t>
            </a:r>
            <a:r>
              <a:rPr lang="en-US" sz="2400" dirty="0"/>
              <a:t>appeared and passed between the pieces. (Gen. 15:17 NIV)</a:t>
            </a:r>
          </a:p>
        </p:txBody>
      </p:sp>
    </p:spTree>
    <p:extLst>
      <p:ext uri="{BB962C8B-B14F-4D97-AF65-F5344CB8AC3E}">
        <p14:creationId xmlns:p14="http://schemas.microsoft.com/office/powerpoint/2010/main" val="2927809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52814F-AFD0-46A8-BCF3-5911D7EB4937}"/>
              </a:ext>
            </a:extLst>
          </p:cNvPr>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 y="0"/>
            <a:ext cx="12184626" cy="6324600"/>
          </a:xfrm>
          <a:prstGeom prst="rect">
            <a:avLst/>
          </a:prstGeom>
          <a:ln>
            <a:solidFill>
              <a:schemeClr val="accent1"/>
            </a:solidFill>
          </a:ln>
        </p:spPr>
      </p:pic>
      <p:sp>
        <p:nvSpPr>
          <p:cNvPr id="3" name="TextBox 2">
            <a:extLst>
              <a:ext uri="{FF2B5EF4-FFF2-40B4-BE49-F238E27FC236}">
                <a16:creationId xmlns:a16="http://schemas.microsoft.com/office/drawing/2014/main" id="{E489B7C3-AB59-4105-ADA4-468E97C10FED}"/>
              </a:ext>
            </a:extLst>
          </p:cNvPr>
          <p:cNvSpPr txBox="1"/>
          <p:nvPr/>
        </p:nvSpPr>
        <p:spPr>
          <a:xfrm>
            <a:off x="914400" y="838200"/>
            <a:ext cx="4038600" cy="3416320"/>
          </a:xfrm>
          <a:prstGeom prst="rect">
            <a:avLst/>
          </a:prstGeom>
          <a:solidFill>
            <a:schemeClr val="bg1"/>
          </a:solidFill>
        </p:spPr>
        <p:txBody>
          <a:bodyPr wrap="square" rtlCol="0">
            <a:spAutoFit/>
          </a:bodyPr>
          <a:lstStyle/>
          <a:p>
            <a:pPr algn="ctr"/>
            <a:r>
              <a:rPr lang="en-US" sz="3200" dirty="0">
                <a:effectLst>
                  <a:outerShdw blurRad="38100" dist="38100" dir="2700000" algn="tl">
                    <a:srgbClr val="000000">
                      <a:alpha val="43137"/>
                    </a:srgbClr>
                  </a:outerShdw>
                </a:effectLst>
              </a:rPr>
              <a:t>Abram believed (placed his faith in) the LORD, and he credited it to him as righteousness, </a:t>
            </a:r>
          </a:p>
          <a:p>
            <a:pPr algn="ctr"/>
            <a:endParaRPr lang="en-US" sz="3200" dirty="0">
              <a:effectLst>
                <a:outerShdw blurRad="38100" dist="38100" dir="2700000" algn="tl">
                  <a:srgbClr val="000000">
                    <a:alpha val="43137"/>
                  </a:srgbClr>
                </a:outerShdw>
              </a:effectLst>
            </a:endParaRPr>
          </a:p>
          <a:p>
            <a:pPr algn="ctr"/>
            <a:r>
              <a:rPr lang="en-US" sz="2400" dirty="0">
                <a:effectLst>
                  <a:outerShdw blurRad="38100" dist="38100" dir="2700000" algn="tl">
                    <a:srgbClr val="000000">
                      <a:alpha val="43137"/>
                    </a:srgbClr>
                  </a:outerShdw>
                </a:effectLst>
              </a:rPr>
              <a:t>Gen. 15:6 NIV</a:t>
            </a:r>
          </a:p>
        </p:txBody>
      </p:sp>
    </p:spTree>
    <p:extLst>
      <p:ext uri="{BB962C8B-B14F-4D97-AF65-F5344CB8AC3E}">
        <p14:creationId xmlns:p14="http://schemas.microsoft.com/office/powerpoint/2010/main" val="326888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00FFFF">
            <a:alpha val="38824"/>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67EBC-1658-4BCB-9164-649662A3C8EB}"/>
              </a:ext>
            </a:extLst>
          </p:cNvPr>
          <p:cNvSpPr>
            <a:spLocks noGrp="1"/>
          </p:cNvSpPr>
          <p:nvPr>
            <p:ph type="title"/>
          </p:nvPr>
        </p:nvSpPr>
        <p:spPr>
          <a:xfrm>
            <a:off x="304800" y="3124200"/>
            <a:ext cx="3505200" cy="2286000"/>
          </a:xfrm>
        </p:spPr>
        <p:txBody>
          <a:bodyPr>
            <a:normAutofit/>
          </a:bodyPr>
          <a:lstStyle/>
          <a:p>
            <a:pPr algn="ctr"/>
            <a:r>
              <a:rPr lang="en-US" sz="4800" b="1" dirty="0">
                <a:effectLst>
                  <a:outerShdw blurRad="38100" dist="38100" dir="2700000" algn="tl">
                    <a:srgbClr val="000000">
                      <a:alpha val="43137"/>
                    </a:srgbClr>
                  </a:outerShdw>
                </a:effectLst>
              </a:rPr>
              <a:t>Abraham’s faith is tested</a:t>
            </a:r>
          </a:p>
        </p:txBody>
      </p:sp>
      <p:pic>
        <p:nvPicPr>
          <p:cNvPr id="8" name="Picture 4" descr="Image result for Abraham Isaac">
            <a:extLst>
              <a:ext uri="{FF2B5EF4-FFF2-40B4-BE49-F238E27FC236}">
                <a16:creationId xmlns:a16="http://schemas.microsoft.com/office/drawing/2014/main" id="{A250530D-B0D1-4387-8944-27D00844AF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92934"/>
            <a:ext cx="4724400" cy="67306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4914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ow Abraham's Sacrifice of Isaac Illuminates the Atonement | Book of Mormon  Central">
            <a:extLst>
              <a:ext uri="{FF2B5EF4-FFF2-40B4-BE49-F238E27FC236}">
                <a16:creationId xmlns:a16="http://schemas.microsoft.com/office/drawing/2014/main" id="{B69927EB-6534-4336-8E70-13177F6DF8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37" y="-152400"/>
            <a:ext cx="12303853" cy="655320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a:extLst>
              <a:ext uri="{FF2B5EF4-FFF2-40B4-BE49-F238E27FC236}">
                <a16:creationId xmlns:a16="http://schemas.microsoft.com/office/drawing/2014/main" id="{225F97AF-FB4E-4AC2-A332-5F37C373A023}"/>
              </a:ext>
            </a:extLst>
          </p:cNvPr>
          <p:cNvSpPr>
            <a:spLocks noGrp="1"/>
          </p:cNvSpPr>
          <p:nvPr>
            <p:ph idx="4294967295"/>
          </p:nvPr>
        </p:nvSpPr>
        <p:spPr>
          <a:xfrm>
            <a:off x="6656388" y="1295400"/>
            <a:ext cx="5535612" cy="4052888"/>
          </a:xfrm>
        </p:spPr>
        <p:txBody>
          <a:bodyPr/>
          <a:lstStyle/>
          <a:p>
            <a:endParaRPr lang="en-US" dirty="0">
              <a:solidFill>
                <a:srgbClr val="FFFF00"/>
              </a:solidFill>
            </a:endParaRPr>
          </a:p>
          <a:p>
            <a:endParaRPr lang="en-US" dirty="0">
              <a:solidFill>
                <a:srgbClr val="FFFF00"/>
              </a:solidFill>
            </a:endParaRPr>
          </a:p>
          <a:p>
            <a:endParaRPr lang="en-US" dirty="0">
              <a:solidFill>
                <a:srgbClr val="FFFF00"/>
              </a:solidFill>
            </a:endParaRPr>
          </a:p>
        </p:txBody>
      </p:sp>
      <p:sp>
        <p:nvSpPr>
          <p:cNvPr id="11" name="TextBox 10">
            <a:extLst>
              <a:ext uri="{FF2B5EF4-FFF2-40B4-BE49-F238E27FC236}">
                <a16:creationId xmlns:a16="http://schemas.microsoft.com/office/drawing/2014/main" id="{F1ACEE4F-F932-4CDA-BD6E-C957E63F0DAD}"/>
              </a:ext>
            </a:extLst>
          </p:cNvPr>
          <p:cNvSpPr txBox="1"/>
          <p:nvPr/>
        </p:nvSpPr>
        <p:spPr>
          <a:xfrm>
            <a:off x="8077200" y="4343400"/>
            <a:ext cx="3119120" cy="1200329"/>
          </a:xfrm>
          <a:prstGeom prst="rect">
            <a:avLst/>
          </a:prstGeom>
          <a:noFill/>
        </p:spPr>
        <p:txBody>
          <a:bodyPr wrap="square" rtlCol="0">
            <a:spAutoFit/>
          </a:bodyPr>
          <a:lstStyle/>
          <a:p>
            <a:r>
              <a:rPr lang="en-US" sz="7200" b="1" dirty="0">
                <a:solidFill>
                  <a:srgbClr val="FFFF00"/>
                </a:solidFill>
              </a:rPr>
              <a:t>ISAAC</a:t>
            </a:r>
          </a:p>
        </p:txBody>
      </p:sp>
    </p:spTree>
    <p:extLst>
      <p:ext uri="{BB962C8B-B14F-4D97-AF65-F5344CB8AC3E}">
        <p14:creationId xmlns:p14="http://schemas.microsoft.com/office/powerpoint/2010/main" val="537267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B2EE988-6372-4F8E-BDFC-465B1CA97F8F}"/>
              </a:ext>
            </a:extLst>
          </p:cNvPr>
          <p:cNvSpPr/>
          <p:nvPr/>
        </p:nvSpPr>
        <p:spPr>
          <a:xfrm>
            <a:off x="4191000" y="1828800"/>
            <a:ext cx="3276600" cy="1295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1371600" y="342900"/>
            <a:ext cx="8661400" cy="5969423"/>
            <a:chOff x="990600" y="266700"/>
            <a:chExt cx="6400800" cy="4495800"/>
          </a:xfrm>
        </p:grpSpPr>
        <p:sp>
          <p:nvSpPr>
            <p:cNvPr id="7" name="Rounded Rectangle 6"/>
            <p:cNvSpPr/>
            <p:nvPr/>
          </p:nvSpPr>
          <p:spPr>
            <a:xfrm>
              <a:off x="2133600" y="266700"/>
              <a:ext cx="1676400" cy="685800"/>
            </a:xfrm>
            <a:prstGeom prst="roundRect">
              <a:avLst/>
            </a:prstGeom>
            <a:solidFill>
              <a:srgbClr val="0033CC"/>
            </a:solidFill>
            <a:ln>
              <a:solidFill>
                <a:srgbClr val="533205"/>
              </a:solidFill>
            </a:ln>
            <a:effectLst>
              <a:outerShdw blurRad="76200" dir="18900000" sy="23000" kx="-12000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effectLst>
                    <a:outerShdw blurRad="38100" dist="38100" dir="2700000" algn="tl">
                      <a:srgbClr val="000000">
                        <a:alpha val="43137"/>
                      </a:srgbClr>
                    </a:outerShdw>
                  </a:effectLst>
                  <a:latin typeface="Tw Cen MT" pitchFamily="34" charset="0"/>
                </a:rPr>
                <a:t>ABRAHAM</a:t>
              </a:r>
            </a:p>
          </p:txBody>
        </p:sp>
        <p:sp>
          <p:nvSpPr>
            <p:cNvPr id="8" name="Rounded Rectangle 7"/>
            <p:cNvSpPr/>
            <p:nvPr/>
          </p:nvSpPr>
          <p:spPr>
            <a:xfrm>
              <a:off x="3505200" y="1562100"/>
              <a:ext cx="1676400" cy="685800"/>
            </a:xfrm>
            <a:prstGeom prst="roundRect">
              <a:avLst/>
            </a:prstGeom>
            <a:solidFill>
              <a:srgbClr val="0033CC"/>
            </a:solidFill>
            <a:ln>
              <a:solidFill>
                <a:srgbClr val="533205"/>
              </a:solidFill>
            </a:ln>
            <a:effectLst>
              <a:outerShdw blurRad="76200" dir="18900000" sy="23000" kx="-12000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effectLst>
                    <a:outerShdw blurRad="38100" dist="38100" dir="2700000" algn="tl">
                      <a:srgbClr val="000000">
                        <a:alpha val="43137"/>
                      </a:srgbClr>
                    </a:outerShdw>
                  </a:effectLst>
                  <a:latin typeface="Tw Cen MT" pitchFamily="34" charset="0"/>
                </a:rPr>
                <a:t>ISAAC</a:t>
              </a:r>
            </a:p>
          </p:txBody>
        </p:sp>
        <p:sp>
          <p:nvSpPr>
            <p:cNvPr id="9" name="Rounded Rectangle 8"/>
            <p:cNvSpPr/>
            <p:nvPr/>
          </p:nvSpPr>
          <p:spPr>
            <a:xfrm>
              <a:off x="4800600" y="2781300"/>
              <a:ext cx="1676400" cy="685800"/>
            </a:xfrm>
            <a:prstGeom prst="roundRect">
              <a:avLst/>
            </a:prstGeom>
            <a:solidFill>
              <a:srgbClr val="0033CC"/>
            </a:solidFill>
            <a:ln>
              <a:solidFill>
                <a:srgbClr val="533205"/>
              </a:solidFill>
            </a:ln>
            <a:effectLst>
              <a:outerShdw blurRad="76200" dir="18900000" sy="23000" kx="-12000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400"/>
                </a:lnSpc>
              </a:pPr>
              <a:r>
                <a:rPr lang="en-US" sz="2800" b="1" dirty="0">
                  <a:solidFill>
                    <a:schemeClr val="bg1"/>
                  </a:solidFill>
                  <a:effectLst>
                    <a:outerShdw blurRad="38100" dist="38100" dir="2700000" algn="tl">
                      <a:srgbClr val="000000">
                        <a:alpha val="43137"/>
                      </a:srgbClr>
                    </a:outerShdw>
                  </a:effectLst>
                  <a:latin typeface="Tw Cen MT" pitchFamily="34" charset="0"/>
                </a:rPr>
                <a:t>JACOB</a:t>
              </a:r>
            </a:p>
            <a:p>
              <a:pPr algn="ctr">
                <a:lnSpc>
                  <a:spcPts val="2400"/>
                </a:lnSpc>
              </a:pPr>
              <a:r>
                <a:rPr lang="en-US" sz="2800" b="1" dirty="0">
                  <a:solidFill>
                    <a:schemeClr val="bg1"/>
                  </a:solidFill>
                  <a:effectLst>
                    <a:outerShdw blurRad="38100" dist="38100" dir="2700000" algn="tl">
                      <a:srgbClr val="000000">
                        <a:alpha val="43137"/>
                      </a:srgbClr>
                    </a:outerShdw>
                  </a:effectLst>
                  <a:latin typeface="Tw Cen MT" pitchFamily="34" charset="0"/>
                </a:rPr>
                <a:t>(Israel)</a:t>
              </a:r>
            </a:p>
          </p:txBody>
        </p:sp>
        <p:sp>
          <p:nvSpPr>
            <p:cNvPr id="10" name="Rounded Rectangle 9"/>
            <p:cNvSpPr/>
            <p:nvPr/>
          </p:nvSpPr>
          <p:spPr>
            <a:xfrm>
              <a:off x="2362200" y="2781300"/>
              <a:ext cx="1676400" cy="685800"/>
            </a:xfrm>
            <a:prstGeom prst="roundRect">
              <a:avLst/>
            </a:prstGeom>
            <a:solidFill>
              <a:srgbClr val="6666FF"/>
            </a:solidFill>
            <a:ln>
              <a:solidFill>
                <a:schemeClr val="tx1"/>
              </a:solidFill>
            </a:ln>
            <a:effectLst>
              <a:outerShdw blurRad="76200" dir="18900000" sy="23000" kx="-12000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Tw Cen MT" pitchFamily="34" charset="0"/>
                </a:rPr>
                <a:t>Esau</a:t>
              </a:r>
            </a:p>
          </p:txBody>
        </p:sp>
        <p:sp>
          <p:nvSpPr>
            <p:cNvPr id="11" name="Rounded Rectangle 10"/>
            <p:cNvSpPr/>
            <p:nvPr/>
          </p:nvSpPr>
          <p:spPr>
            <a:xfrm>
              <a:off x="4313009" y="3853520"/>
              <a:ext cx="2782295" cy="838200"/>
            </a:xfrm>
            <a:prstGeom prst="roundRect">
              <a:avLst/>
            </a:prstGeom>
            <a:solidFill>
              <a:srgbClr val="0033CC"/>
            </a:solidFill>
            <a:ln>
              <a:solidFill>
                <a:srgbClr val="533205"/>
              </a:solidFill>
            </a:ln>
            <a:effectLst>
              <a:outerShdw blurRad="76200" dir="18900000" sy="23000" kx="-12000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760"/>
                </a:lnSpc>
              </a:pPr>
              <a:r>
                <a:rPr lang="en-US" sz="2800" b="1" dirty="0">
                  <a:solidFill>
                    <a:schemeClr val="bg1"/>
                  </a:solidFill>
                  <a:effectLst>
                    <a:outerShdw blurRad="38100" dist="38100" dir="2700000" algn="tl">
                      <a:srgbClr val="000000">
                        <a:alpha val="43137"/>
                      </a:srgbClr>
                    </a:outerShdw>
                  </a:effectLst>
                  <a:latin typeface="Tw Cen MT" pitchFamily="34" charset="0"/>
                </a:rPr>
                <a:t>12 Sons</a:t>
              </a:r>
            </a:p>
            <a:p>
              <a:pPr algn="ctr">
                <a:lnSpc>
                  <a:spcPts val="2760"/>
                </a:lnSpc>
              </a:pPr>
              <a:r>
                <a:rPr lang="en-US" sz="2800" b="1" dirty="0">
                  <a:solidFill>
                    <a:schemeClr val="bg1"/>
                  </a:solidFill>
                  <a:effectLst>
                    <a:outerShdw blurRad="38100" dist="38100" dir="2700000" algn="tl">
                      <a:srgbClr val="000000">
                        <a:alpha val="43137"/>
                      </a:srgbClr>
                    </a:outerShdw>
                  </a:effectLst>
                  <a:latin typeface="Tw Cen MT" pitchFamily="34" charset="0"/>
                </a:rPr>
                <a:t>(Children of Israel)</a:t>
              </a:r>
            </a:p>
          </p:txBody>
        </p:sp>
        <p:sp>
          <p:nvSpPr>
            <p:cNvPr id="18" name="Rounded Rectangle 17"/>
            <p:cNvSpPr/>
            <p:nvPr/>
          </p:nvSpPr>
          <p:spPr>
            <a:xfrm>
              <a:off x="990600" y="1562100"/>
              <a:ext cx="1676400" cy="685800"/>
            </a:xfrm>
            <a:prstGeom prst="roundRect">
              <a:avLst/>
            </a:prstGeom>
            <a:solidFill>
              <a:srgbClr val="6666FF"/>
            </a:solidFill>
            <a:ln>
              <a:solidFill>
                <a:schemeClr val="tx1"/>
              </a:solidFill>
            </a:ln>
            <a:effectLst>
              <a:outerShdw blurRad="76200" dir="18900000" sy="23000" kx="-12000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Tw Cen MT" pitchFamily="34" charset="0"/>
                </a:rPr>
                <a:t>Ishmael</a:t>
              </a:r>
            </a:p>
          </p:txBody>
        </p:sp>
        <p:cxnSp>
          <p:nvCxnSpPr>
            <p:cNvPr id="21" name="Shape 20"/>
            <p:cNvCxnSpPr>
              <a:stCxn id="7" idx="2"/>
              <a:endCxn id="18" idx="0"/>
            </p:cNvCxnSpPr>
            <p:nvPr/>
          </p:nvCxnSpPr>
          <p:spPr>
            <a:xfrm rot="5400000">
              <a:off x="2095500" y="685800"/>
              <a:ext cx="609600" cy="1143000"/>
            </a:xfrm>
            <a:prstGeom prst="bentConnector3">
              <a:avLst>
                <a:gd name="adj1" fmla="val 50000"/>
              </a:avLst>
            </a:prstGeom>
            <a:ln w="38100">
              <a:solidFill>
                <a:srgbClr val="000000"/>
              </a:solidFill>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26" name="Shape 20"/>
            <p:cNvCxnSpPr>
              <a:stCxn id="7" idx="2"/>
              <a:endCxn id="8" idx="0"/>
            </p:cNvCxnSpPr>
            <p:nvPr/>
          </p:nvCxnSpPr>
          <p:spPr>
            <a:xfrm rot="16200000" flipH="1">
              <a:off x="3352800" y="571500"/>
              <a:ext cx="609600" cy="1371600"/>
            </a:xfrm>
            <a:prstGeom prst="bentConnector3">
              <a:avLst>
                <a:gd name="adj1" fmla="val 50000"/>
              </a:avLst>
            </a:prstGeom>
            <a:ln w="38100">
              <a:solidFill>
                <a:srgbClr val="0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9" name="Shape 20"/>
            <p:cNvCxnSpPr>
              <a:stCxn id="8" idx="2"/>
              <a:endCxn id="10" idx="0"/>
            </p:cNvCxnSpPr>
            <p:nvPr/>
          </p:nvCxnSpPr>
          <p:spPr>
            <a:xfrm rot="5400000">
              <a:off x="3505200" y="1943100"/>
              <a:ext cx="533400" cy="1143000"/>
            </a:xfrm>
            <a:prstGeom prst="bentConnector3">
              <a:avLst>
                <a:gd name="adj1" fmla="val 50000"/>
              </a:avLst>
            </a:prstGeom>
            <a:ln w="38100">
              <a:solidFill>
                <a:srgbClr val="000000"/>
              </a:solidFill>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32" name="Shape 20"/>
            <p:cNvCxnSpPr>
              <a:stCxn id="8" idx="2"/>
              <a:endCxn id="9" idx="0"/>
            </p:cNvCxnSpPr>
            <p:nvPr/>
          </p:nvCxnSpPr>
          <p:spPr>
            <a:xfrm rot="16200000" flipH="1">
              <a:off x="4724400" y="1866900"/>
              <a:ext cx="533400" cy="1295400"/>
            </a:xfrm>
            <a:prstGeom prst="bentConnector3">
              <a:avLst>
                <a:gd name="adj1" fmla="val 50000"/>
              </a:avLst>
            </a:prstGeom>
            <a:ln w="38100">
              <a:solidFill>
                <a:srgbClr val="0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9" idx="2"/>
            </p:cNvCxnSpPr>
            <p:nvPr/>
          </p:nvCxnSpPr>
          <p:spPr>
            <a:xfrm>
              <a:off x="5638800" y="3467100"/>
              <a:ext cx="0" cy="413202"/>
            </a:xfrm>
            <a:prstGeom prst="straightConnector1">
              <a:avLst/>
            </a:prstGeom>
            <a:ln w="38100">
              <a:solidFill>
                <a:srgbClr val="0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Curved Connector 21"/>
            <p:cNvCxnSpPr>
              <a:stCxn id="7" idx="3"/>
            </p:cNvCxnSpPr>
            <p:nvPr/>
          </p:nvCxnSpPr>
          <p:spPr>
            <a:xfrm>
              <a:off x="3810000" y="609600"/>
              <a:ext cx="3581400" cy="4152900"/>
            </a:xfrm>
            <a:prstGeom prst="curvedConnector2">
              <a:avLst/>
            </a:prstGeom>
            <a:ln w="76200">
              <a:solidFill>
                <a:srgbClr val="0033CC"/>
              </a:solidFill>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rot="3240000">
              <a:off x="5243637" y="2066230"/>
              <a:ext cx="3543477" cy="477641"/>
            </a:xfrm>
            <a:prstGeom prst="rect">
              <a:avLst/>
            </a:prstGeom>
            <a:noFill/>
          </p:spPr>
          <p:txBody>
            <a:bodyPr wrap="square" rtlCol="0">
              <a:spAutoFit/>
            </a:bodyPr>
            <a:lstStyle/>
            <a:p>
              <a:r>
                <a:rPr lang="en-US" sz="3600" dirty="0"/>
                <a:t>Covenant line</a:t>
              </a:r>
            </a:p>
          </p:txBody>
        </p:sp>
      </p:grpSp>
      <p:sp>
        <p:nvSpPr>
          <p:cNvPr id="5" name="TextBox 4"/>
          <p:cNvSpPr txBox="1"/>
          <p:nvPr/>
        </p:nvSpPr>
        <p:spPr>
          <a:xfrm>
            <a:off x="5334000" y="1143000"/>
            <a:ext cx="1303610" cy="461665"/>
          </a:xfrm>
          <a:prstGeom prst="rect">
            <a:avLst/>
          </a:prstGeom>
          <a:noFill/>
        </p:spPr>
        <p:txBody>
          <a:bodyPr wrap="square" rtlCol="0">
            <a:spAutoFit/>
          </a:bodyPr>
          <a:lstStyle/>
          <a:p>
            <a:r>
              <a:rPr lang="en-US" sz="2400" b="1" dirty="0"/>
              <a:t>Sarah </a:t>
            </a:r>
          </a:p>
        </p:txBody>
      </p:sp>
      <p:sp>
        <p:nvSpPr>
          <p:cNvPr id="17" name="TextBox 16">
            <a:extLst>
              <a:ext uri="{FF2B5EF4-FFF2-40B4-BE49-F238E27FC236}">
                <a16:creationId xmlns:a16="http://schemas.microsoft.com/office/drawing/2014/main" id="{17342F14-F3A4-411F-A872-488331EF14F9}"/>
              </a:ext>
            </a:extLst>
          </p:cNvPr>
          <p:cNvSpPr txBox="1"/>
          <p:nvPr/>
        </p:nvSpPr>
        <p:spPr>
          <a:xfrm>
            <a:off x="1600200" y="1143000"/>
            <a:ext cx="1401104" cy="461665"/>
          </a:xfrm>
          <a:prstGeom prst="rect">
            <a:avLst/>
          </a:prstGeom>
          <a:noFill/>
        </p:spPr>
        <p:txBody>
          <a:bodyPr wrap="square" rtlCol="0">
            <a:spAutoFit/>
          </a:bodyPr>
          <a:lstStyle/>
          <a:p>
            <a:r>
              <a:rPr lang="en-US" sz="2400" b="1" dirty="0"/>
              <a:t>Hagar</a:t>
            </a:r>
          </a:p>
        </p:txBody>
      </p:sp>
    </p:spTree>
    <p:extLst>
      <p:ext uri="{BB962C8B-B14F-4D97-AF65-F5344CB8AC3E}">
        <p14:creationId xmlns:p14="http://schemas.microsoft.com/office/powerpoint/2010/main" val="3681719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3B45F6-7740-4C50-B28B-7D07C311DA0C}"/>
              </a:ext>
            </a:extLst>
          </p:cNvPr>
          <p:cNvSpPr txBox="1"/>
          <p:nvPr/>
        </p:nvSpPr>
        <p:spPr>
          <a:xfrm>
            <a:off x="5105400" y="4114800"/>
            <a:ext cx="4876800" cy="1200329"/>
          </a:xfrm>
          <a:prstGeom prst="rect">
            <a:avLst/>
          </a:prstGeom>
          <a:noFill/>
        </p:spPr>
        <p:txBody>
          <a:bodyPr wrap="square" rtlCol="0">
            <a:spAutoFit/>
          </a:bodyPr>
          <a:lstStyle/>
          <a:p>
            <a:r>
              <a:rPr lang="en-US" sz="7200" b="1" dirty="0"/>
              <a:t>Ishmael</a:t>
            </a:r>
          </a:p>
        </p:txBody>
      </p:sp>
      <p:pic>
        <p:nvPicPr>
          <p:cNvPr id="3076" name="Picture 4" descr="picture for Hagar in the Desert of Beersheba | Biblical art, Bible images,  Bible pictures">
            <a:extLst>
              <a:ext uri="{FF2B5EF4-FFF2-40B4-BE49-F238E27FC236}">
                <a16:creationId xmlns:a16="http://schemas.microsoft.com/office/drawing/2014/main" id="{8967CBB1-D668-4B64-9741-265A1CAD41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4724400" cy="6326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303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o-Win Situations - The Sober World">
            <a:extLst>
              <a:ext uri="{FF2B5EF4-FFF2-40B4-BE49-F238E27FC236}">
                <a16:creationId xmlns:a16="http://schemas.microsoft.com/office/drawing/2014/main" id="{8E1C0682-546B-458D-B71D-84679B8FD7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324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BC3926E-057B-4A76-9031-0519BD0FA08F}"/>
              </a:ext>
            </a:extLst>
          </p:cNvPr>
          <p:cNvSpPr txBox="1"/>
          <p:nvPr/>
        </p:nvSpPr>
        <p:spPr>
          <a:xfrm>
            <a:off x="1219200" y="609600"/>
            <a:ext cx="4876800" cy="1200329"/>
          </a:xfrm>
          <a:prstGeom prst="rect">
            <a:avLst/>
          </a:prstGeom>
          <a:noFill/>
        </p:spPr>
        <p:txBody>
          <a:bodyPr wrap="square" rtlCol="0">
            <a:spAutoFit/>
          </a:bodyPr>
          <a:lstStyle/>
          <a:p>
            <a:r>
              <a:rPr lang="en-US" sz="7200" b="1" dirty="0">
                <a:solidFill>
                  <a:srgbClr val="FFFF00"/>
                </a:solidFill>
                <a:effectLst>
                  <a:outerShdw blurRad="38100" dist="38100" dir="2700000" algn="tl">
                    <a:srgbClr val="000000">
                      <a:alpha val="43137"/>
                    </a:srgbClr>
                  </a:outerShdw>
                </a:effectLst>
              </a:rPr>
              <a:t>Ishmael</a:t>
            </a:r>
          </a:p>
        </p:txBody>
      </p:sp>
    </p:spTree>
    <p:extLst>
      <p:ext uri="{BB962C8B-B14F-4D97-AF65-F5344CB8AC3E}">
        <p14:creationId xmlns:p14="http://schemas.microsoft.com/office/powerpoint/2010/main" val="168893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9EFA003-319F-4E39-BB48-A7C572C531DA}"/>
              </a:ext>
            </a:extLst>
          </p:cNvPr>
          <p:cNvSpPr/>
          <p:nvPr/>
        </p:nvSpPr>
        <p:spPr>
          <a:xfrm>
            <a:off x="2286000" y="3200400"/>
            <a:ext cx="7315200" cy="1600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1371600" y="342900"/>
            <a:ext cx="8661400" cy="5969423"/>
            <a:chOff x="990600" y="266700"/>
            <a:chExt cx="6400800" cy="4495800"/>
          </a:xfrm>
        </p:grpSpPr>
        <p:sp>
          <p:nvSpPr>
            <p:cNvPr id="7" name="Rounded Rectangle 6"/>
            <p:cNvSpPr/>
            <p:nvPr/>
          </p:nvSpPr>
          <p:spPr>
            <a:xfrm>
              <a:off x="2133600" y="266700"/>
              <a:ext cx="1676400" cy="685800"/>
            </a:xfrm>
            <a:prstGeom prst="roundRect">
              <a:avLst/>
            </a:prstGeom>
            <a:solidFill>
              <a:srgbClr val="0033CC"/>
            </a:solidFill>
            <a:ln>
              <a:solidFill>
                <a:srgbClr val="533205"/>
              </a:solidFill>
            </a:ln>
            <a:effectLst>
              <a:outerShdw blurRad="76200" dir="18900000" sy="23000" kx="-12000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effectLst>
                    <a:outerShdw blurRad="38100" dist="38100" dir="2700000" algn="tl">
                      <a:srgbClr val="000000">
                        <a:alpha val="43137"/>
                      </a:srgbClr>
                    </a:outerShdw>
                  </a:effectLst>
                  <a:latin typeface="Tw Cen MT" pitchFamily="34" charset="0"/>
                </a:rPr>
                <a:t>ABRAHAM</a:t>
              </a:r>
            </a:p>
          </p:txBody>
        </p:sp>
        <p:sp>
          <p:nvSpPr>
            <p:cNvPr id="8" name="Rounded Rectangle 7"/>
            <p:cNvSpPr/>
            <p:nvPr/>
          </p:nvSpPr>
          <p:spPr>
            <a:xfrm>
              <a:off x="3505200" y="1562100"/>
              <a:ext cx="1676400" cy="685800"/>
            </a:xfrm>
            <a:prstGeom prst="roundRect">
              <a:avLst/>
            </a:prstGeom>
            <a:solidFill>
              <a:srgbClr val="0033CC"/>
            </a:solidFill>
            <a:ln>
              <a:solidFill>
                <a:srgbClr val="533205"/>
              </a:solidFill>
            </a:ln>
            <a:effectLst>
              <a:outerShdw blurRad="76200" dir="18900000" sy="23000" kx="-12000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effectLst>
                    <a:outerShdw blurRad="38100" dist="38100" dir="2700000" algn="tl">
                      <a:srgbClr val="000000">
                        <a:alpha val="43137"/>
                      </a:srgbClr>
                    </a:outerShdw>
                  </a:effectLst>
                  <a:latin typeface="Tw Cen MT" pitchFamily="34" charset="0"/>
                </a:rPr>
                <a:t>ISAAC</a:t>
              </a:r>
            </a:p>
          </p:txBody>
        </p:sp>
        <p:sp>
          <p:nvSpPr>
            <p:cNvPr id="9" name="Rounded Rectangle 8"/>
            <p:cNvSpPr/>
            <p:nvPr/>
          </p:nvSpPr>
          <p:spPr>
            <a:xfrm>
              <a:off x="4800600" y="2781300"/>
              <a:ext cx="1676400" cy="685800"/>
            </a:xfrm>
            <a:prstGeom prst="roundRect">
              <a:avLst/>
            </a:prstGeom>
            <a:solidFill>
              <a:srgbClr val="0033CC"/>
            </a:solidFill>
            <a:ln>
              <a:solidFill>
                <a:srgbClr val="533205"/>
              </a:solidFill>
            </a:ln>
            <a:effectLst>
              <a:outerShdw blurRad="76200" dir="18900000" sy="23000" kx="-12000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400"/>
                </a:lnSpc>
              </a:pPr>
              <a:r>
                <a:rPr lang="en-US" sz="2800" b="1" dirty="0">
                  <a:solidFill>
                    <a:schemeClr val="bg1"/>
                  </a:solidFill>
                  <a:effectLst>
                    <a:outerShdw blurRad="38100" dist="38100" dir="2700000" algn="tl">
                      <a:srgbClr val="000000">
                        <a:alpha val="43137"/>
                      </a:srgbClr>
                    </a:outerShdw>
                  </a:effectLst>
                  <a:latin typeface="Tw Cen MT" pitchFamily="34" charset="0"/>
                </a:rPr>
                <a:t>JACOB</a:t>
              </a:r>
            </a:p>
            <a:p>
              <a:pPr algn="ctr">
                <a:lnSpc>
                  <a:spcPts val="2400"/>
                </a:lnSpc>
              </a:pPr>
              <a:r>
                <a:rPr lang="en-US" sz="2800" b="1" dirty="0">
                  <a:solidFill>
                    <a:schemeClr val="bg1"/>
                  </a:solidFill>
                  <a:effectLst>
                    <a:outerShdw blurRad="38100" dist="38100" dir="2700000" algn="tl">
                      <a:srgbClr val="000000">
                        <a:alpha val="43137"/>
                      </a:srgbClr>
                    </a:outerShdw>
                  </a:effectLst>
                  <a:latin typeface="Tw Cen MT" pitchFamily="34" charset="0"/>
                </a:rPr>
                <a:t>(Israel)</a:t>
              </a:r>
            </a:p>
          </p:txBody>
        </p:sp>
        <p:sp>
          <p:nvSpPr>
            <p:cNvPr id="10" name="Rounded Rectangle 9"/>
            <p:cNvSpPr/>
            <p:nvPr/>
          </p:nvSpPr>
          <p:spPr>
            <a:xfrm>
              <a:off x="2362200" y="2781300"/>
              <a:ext cx="1676400" cy="685800"/>
            </a:xfrm>
            <a:prstGeom prst="roundRect">
              <a:avLst/>
            </a:prstGeom>
            <a:solidFill>
              <a:srgbClr val="6666FF"/>
            </a:solidFill>
            <a:ln>
              <a:solidFill>
                <a:schemeClr val="tx1"/>
              </a:solidFill>
            </a:ln>
            <a:effectLst>
              <a:outerShdw blurRad="76200" dir="18900000" sy="23000" kx="-12000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Tw Cen MT" pitchFamily="34" charset="0"/>
                </a:rPr>
                <a:t>Esau</a:t>
              </a:r>
            </a:p>
          </p:txBody>
        </p:sp>
        <p:sp>
          <p:nvSpPr>
            <p:cNvPr id="11" name="Rounded Rectangle 10"/>
            <p:cNvSpPr/>
            <p:nvPr/>
          </p:nvSpPr>
          <p:spPr>
            <a:xfrm>
              <a:off x="4313009" y="3853520"/>
              <a:ext cx="2782295" cy="838200"/>
            </a:xfrm>
            <a:prstGeom prst="roundRect">
              <a:avLst/>
            </a:prstGeom>
            <a:solidFill>
              <a:srgbClr val="0033CC"/>
            </a:solidFill>
            <a:ln>
              <a:solidFill>
                <a:srgbClr val="533205"/>
              </a:solidFill>
            </a:ln>
            <a:effectLst>
              <a:outerShdw blurRad="76200" dir="18900000" sy="23000" kx="-12000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760"/>
                </a:lnSpc>
              </a:pPr>
              <a:r>
                <a:rPr lang="en-US" sz="2800" b="1" dirty="0">
                  <a:solidFill>
                    <a:schemeClr val="bg1"/>
                  </a:solidFill>
                  <a:effectLst>
                    <a:outerShdw blurRad="38100" dist="38100" dir="2700000" algn="tl">
                      <a:srgbClr val="000000">
                        <a:alpha val="43137"/>
                      </a:srgbClr>
                    </a:outerShdw>
                  </a:effectLst>
                  <a:latin typeface="Tw Cen MT" pitchFamily="34" charset="0"/>
                </a:rPr>
                <a:t>12 Sons</a:t>
              </a:r>
            </a:p>
            <a:p>
              <a:pPr algn="ctr">
                <a:lnSpc>
                  <a:spcPts val="2760"/>
                </a:lnSpc>
              </a:pPr>
              <a:r>
                <a:rPr lang="en-US" sz="2800" b="1" dirty="0">
                  <a:solidFill>
                    <a:schemeClr val="bg1"/>
                  </a:solidFill>
                  <a:effectLst>
                    <a:outerShdw blurRad="38100" dist="38100" dir="2700000" algn="tl">
                      <a:srgbClr val="000000">
                        <a:alpha val="43137"/>
                      </a:srgbClr>
                    </a:outerShdw>
                  </a:effectLst>
                  <a:latin typeface="Tw Cen MT" pitchFamily="34" charset="0"/>
                </a:rPr>
                <a:t>(Children of Israel)</a:t>
              </a:r>
            </a:p>
          </p:txBody>
        </p:sp>
        <p:sp>
          <p:nvSpPr>
            <p:cNvPr id="18" name="Rounded Rectangle 17"/>
            <p:cNvSpPr/>
            <p:nvPr/>
          </p:nvSpPr>
          <p:spPr>
            <a:xfrm>
              <a:off x="990600" y="1562100"/>
              <a:ext cx="1676400" cy="685800"/>
            </a:xfrm>
            <a:prstGeom prst="roundRect">
              <a:avLst/>
            </a:prstGeom>
            <a:solidFill>
              <a:srgbClr val="6666FF"/>
            </a:solidFill>
            <a:ln>
              <a:solidFill>
                <a:schemeClr val="tx1"/>
              </a:solidFill>
            </a:ln>
            <a:effectLst>
              <a:outerShdw blurRad="76200" dir="18900000" sy="23000" kx="-12000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Tw Cen MT" pitchFamily="34" charset="0"/>
                </a:rPr>
                <a:t>Ishmael</a:t>
              </a:r>
            </a:p>
          </p:txBody>
        </p:sp>
        <p:cxnSp>
          <p:nvCxnSpPr>
            <p:cNvPr id="21" name="Shape 20"/>
            <p:cNvCxnSpPr>
              <a:stCxn id="7" idx="2"/>
              <a:endCxn id="18" idx="0"/>
            </p:cNvCxnSpPr>
            <p:nvPr/>
          </p:nvCxnSpPr>
          <p:spPr>
            <a:xfrm rot="5400000">
              <a:off x="2095500" y="685800"/>
              <a:ext cx="609600" cy="1143000"/>
            </a:xfrm>
            <a:prstGeom prst="bentConnector3">
              <a:avLst>
                <a:gd name="adj1" fmla="val 50000"/>
              </a:avLst>
            </a:prstGeom>
            <a:ln w="38100">
              <a:solidFill>
                <a:srgbClr val="000000"/>
              </a:solidFill>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26" name="Shape 20"/>
            <p:cNvCxnSpPr>
              <a:stCxn id="7" idx="2"/>
              <a:endCxn id="8" idx="0"/>
            </p:cNvCxnSpPr>
            <p:nvPr/>
          </p:nvCxnSpPr>
          <p:spPr>
            <a:xfrm rot="16200000" flipH="1">
              <a:off x="3352800" y="571500"/>
              <a:ext cx="609600" cy="1371600"/>
            </a:xfrm>
            <a:prstGeom prst="bentConnector3">
              <a:avLst>
                <a:gd name="adj1" fmla="val 50000"/>
              </a:avLst>
            </a:prstGeom>
            <a:ln w="38100">
              <a:solidFill>
                <a:srgbClr val="0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9" name="Shape 20"/>
            <p:cNvCxnSpPr>
              <a:stCxn id="8" idx="2"/>
              <a:endCxn id="10" idx="0"/>
            </p:cNvCxnSpPr>
            <p:nvPr/>
          </p:nvCxnSpPr>
          <p:spPr>
            <a:xfrm rot="5400000">
              <a:off x="3505200" y="1943100"/>
              <a:ext cx="533400" cy="1143000"/>
            </a:xfrm>
            <a:prstGeom prst="bentConnector3">
              <a:avLst>
                <a:gd name="adj1" fmla="val 50000"/>
              </a:avLst>
            </a:prstGeom>
            <a:ln w="38100">
              <a:solidFill>
                <a:srgbClr val="000000"/>
              </a:solidFill>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32" name="Shape 20"/>
            <p:cNvCxnSpPr>
              <a:stCxn id="8" idx="2"/>
              <a:endCxn id="9" idx="0"/>
            </p:cNvCxnSpPr>
            <p:nvPr/>
          </p:nvCxnSpPr>
          <p:spPr>
            <a:xfrm rot="16200000" flipH="1">
              <a:off x="4724400" y="1866900"/>
              <a:ext cx="533400" cy="1295400"/>
            </a:xfrm>
            <a:prstGeom prst="bentConnector3">
              <a:avLst>
                <a:gd name="adj1" fmla="val 50000"/>
              </a:avLst>
            </a:prstGeom>
            <a:ln w="38100">
              <a:solidFill>
                <a:srgbClr val="0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9" idx="2"/>
            </p:cNvCxnSpPr>
            <p:nvPr/>
          </p:nvCxnSpPr>
          <p:spPr>
            <a:xfrm>
              <a:off x="5638800" y="3467100"/>
              <a:ext cx="0" cy="413202"/>
            </a:xfrm>
            <a:prstGeom prst="straightConnector1">
              <a:avLst/>
            </a:prstGeom>
            <a:ln w="38100">
              <a:solidFill>
                <a:srgbClr val="0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Curved Connector 21"/>
            <p:cNvCxnSpPr>
              <a:stCxn id="7" idx="3"/>
            </p:cNvCxnSpPr>
            <p:nvPr/>
          </p:nvCxnSpPr>
          <p:spPr>
            <a:xfrm>
              <a:off x="3810000" y="609600"/>
              <a:ext cx="3581400" cy="4152900"/>
            </a:xfrm>
            <a:prstGeom prst="curvedConnector2">
              <a:avLst/>
            </a:prstGeom>
            <a:ln w="76200">
              <a:solidFill>
                <a:srgbClr val="0033CC"/>
              </a:solidFill>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rot="3240000">
              <a:off x="5243637" y="2066230"/>
              <a:ext cx="3543477" cy="477641"/>
            </a:xfrm>
            <a:prstGeom prst="rect">
              <a:avLst/>
            </a:prstGeom>
            <a:noFill/>
          </p:spPr>
          <p:txBody>
            <a:bodyPr wrap="square" rtlCol="0">
              <a:spAutoFit/>
            </a:bodyPr>
            <a:lstStyle/>
            <a:p>
              <a:r>
                <a:rPr lang="en-US" sz="3600" dirty="0"/>
                <a:t>Covenant line</a:t>
              </a:r>
            </a:p>
          </p:txBody>
        </p:sp>
      </p:grpSp>
      <p:sp>
        <p:nvSpPr>
          <p:cNvPr id="5" name="TextBox 4"/>
          <p:cNvSpPr txBox="1"/>
          <p:nvPr/>
        </p:nvSpPr>
        <p:spPr>
          <a:xfrm>
            <a:off x="5334000" y="1143000"/>
            <a:ext cx="1303610" cy="461665"/>
          </a:xfrm>
          <a:prstGeom prst="rect">
            <a:avLst/>
          </a:prstGeom>
          <a:noFill/>
        </p:spPr>
        <p:txBody>
          <a:bodyPr wrap="square" rtlCol="0">
            <a:spAutoFit/>
          </a:bodyPr>
          <a:lstStyle/>
          <a:p>
            <a:r>
              <a:rPr lang="en-US" sz="2400" b="1" dirty="0"/>
              <a:t>Sarah </a:t>
            </a:r>
          </a:p>
        </p:txBody>
      </p:sp>
      <p:sp>
        <p:nvSpPr>
          <p:cNvPr id="17" name="TextBox 16">
            <a:extLst>
              <a:ext uri="{FF2B5EF4-FFF2-40B4-BE49-F238E27FC236}">
                <a16:creationId xmlns:a16="http://schemas.microsoft.com/office/drawing/2014/main" id="{17342F14-F3A4-411F-A872-488331EF14F9}"/>
              </a:ext>
            </a:extLst>
          </p:cNvPr>
          <p:cNvSpPr txBox="1"/>
          <p:nvPr/>
        </p:nvSpPr>
        <p:spPr>
          <a:xfrm>
            <a:off x="1600200" y="1143000"/>
            <a:ext cx="1401104" cy="461665"/>
          </a:xfrm>
          <a:prstGeom prst="rect">
            <a:avLst/>
          </a:prstGeom>
          <a:noFill/>
        </p:spPr>
        <p:txBody>
          <a:bodyPr wrap="square" rtlCol="0">
            <a:spAutoFit/>
          </a:bodyPr>
          <a:lstStyle/>
          <a:p>
            <a:r>
              <a:rPr lang="en-US" sz="2400" b="1" dirty="0"/>
              <a:t>Hagar</a:t>
            </a:r>
          </a:p>
        </p:txBody>
      </p:sp>
    </p:spTree>
    <p:extLst>
      <p:ext uri="{BB962C8B-B14F-4D97-AF65-F5344CB8AC3E}">
        <p14:creationId xmlns:p14="http://schemas.microsoft.com/office/powerpoint/2010/main" val="8310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age result for esau">
            <a:extLst>
              <a:ext uri="{FF2B5EF4-FFF2-40B4-BE49-F238E27FC236}">
                <a16:creationId xmlns:a16="http://schemas.microsoft.com/office/drawing/2014/main" id="{0473B5A7-7773-4DEE-B010-2C73E4C4F6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68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2CC8734-DE79-4273-A8CF-CD1CBCE694CA}"/>
              </a:ext>
            </a:extLst>
          </p:cNvPr>
          <p:cNvSpPr txBox="1"/>
          <p:nvPr/>
        </p:nvSpPr>
        <p:spPr>
          <a:xfrm>
            <a:off x="3454400" y="500380"/>
            <a:ext cx="4876800" cy="1200329"/>
          </a:xfrm>
          <a:prstGeom prst="rect">
            <a:avLst/>
          </a:prstGeom>
          <a:noFill/>
        </p:spPr>
        <p:txBody>
          <a:bodyPr wrap="square" rtlCol="0">
            <a:spAutoFit/>
          </a:bodyPr>
          <a:lstStyle/>
          <a:p>
            <a:r>
              <a:rPr lang="en-US" sz="7200" b="1" dirty="0"/>
              <a:t>ESAU</a:t>
            </a:r>
          </a:p>
        </p:txBody>
      </p:sp>
    </p:spTree>
    <p:extLst>
      <p:ext uri="{BB962C8B-B14F-4D97-AF65-F5344CB8AC3E}">
        <p14:creationId xmlns:p14="http://schemas.microsoft.com/office/powerpoint/2010/main" val="1979748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enesis: Isaac and Jacob | Grace Communion International">
            <a:extLst>
              <a:ext uri="{FF2B5EF4-FFF2-40B4-BE49-F238E27FC236}">
                <a16:creationId xmlns:a16="http://schemas.microsoft.com/office/drawing/2014/main" id="{9246A1E7-E755-420C-9466-3354D73A5A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959" b="7352"/>
          <a:stretch/>
        </p:blipFill>
        <p:spPr bwMode="auto">
          <a:xfrm>
            <a:off x="0" y="0"/>
            <a:ext cx="12420600" cy="77960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F79E336-F33B-478F-BA4C-2B59C3F213D7}"/>
              </a:ext>
            </a:extLst>
          </p:cNvPr>
          <p:cNvSpPr txBox="1"/>
          <p:nvPr/>
        </p:nvSpPr>
        <p:spPr>
          <a:xfrm>
            <a:off x="7772400" y="4267200"/>
            <a:ext cx="4876800" cy="1200329"/>
          </a:xfrm>
          <a:prstGeom prst="rect">
            <a:avLst/>
          </a:prstGeom>
          <a:noFill/>
        </p:spPr>
        <p:txBody>
          <a:bodyPr wrap="square" rtlCol="0">
            <a:spAutoFit/>
          </a:bodyPr>
          <a:lstStyle/>
          <a:p>
            <a:r>
              <a:rPr lang="en-US" sz="7200" b="1" dirty="0">
                <a:solidFill>
                  <a:srgbClr val="FFFF00"/>
                </a:solidFill>
              </a:rPr>
              <a:t>JACOB</a:t>
            </a:r>
          </a:p>
        </p:txBody>
      </p:sp>
    </p:spTree>
    <p:extLst>
      <p:ext uri="{BB962C8B-B14F-4D97-AF65-F5344CB8AC3E}">
        <p14:creationId xmlns:p14="http://schemas.microsoft.com/office/powerpoint/2010/main" val="712286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AutoShape 2"/>
          <p:cNvSpPr>
            <a:spLocks noGrp="1" noChangeArrowheads="1"/>
          </p:cNvSpPr>
          <p:nvPr>
            <p:ph type="title" idx="4294967295"/>
          </p:nvPr>
        </p:nvSpPr>
        <p:spPr>
          <a:xfrm>
            <a:off x="4419600" y="-76200"/>
            <a:ext cx="5940425" cy="3113088"/>
          </a:xfrm>
        </p:spPr>
        <p:txBody>
          <a:bodyPr>
            <a:noAutofit/>
          </a:bodyPr>
          <a:lstStyle/>
          <a:p>
            <a:r>
              <a:rPr lang="en-US" sz="5400" i="1" dirty="0">
                <a:solidFill>
                  <a:schemeClr val="tx1"/>
                </a:solidFill>
              </a:rPr>
              <a:t>So, why is the Old Testament in the Bible?</a:t>
            </a:r>
          </a:p>
        </p:txBody>
      </p:sp>
      <p:pic>
        <p:nvPicPr>
          <p:cNvPr id="5" name="Picture 4" descr="Image result for confused">
            <a:extLst>
              <a:ext uri="{FF2B5EF4-FFF2-40B4-BE49-F238E27FC236}">
                <a16:creationId xmlns:a16="http://schemas.microsoft.com/office/drawing/2014/main" id="{FFA89096-7403-4A01-8EE9-7F4B23BAB1AD}"/>
              </a:ext>
            </a:extLst>
          </p:cNvPr>
          <p:cNvPicPr/>
          <p:nvPr/>
        </p:nvPicPr>
        <p:blipFill>
          <a:blip r:embed="rId3" cstate="print">
            <a:extLst>
              <a:ext uri="{BEBA8EAE-BF5A-486C-A8C5-ECC9F3942E4B}">
                <a14:imgProps xmlns:a14="http://schemas.microsoft.com/office/drawing/2010/main">
                  <a14:imgLayer r:embed="rId4">
                    <a14:imgEffect>
                      <a14:backgroundRemoval t="0" b="100000" l="0" r="99377"/>
                    </a14:imgEffect>
                  </a14:imgLayer>
                </a14:imgProps>
              </a:ext>
              <a:ext uri="{28A0092B-C50C-407E-A947-70E740481C1C}">
                <a14:useLocalDpi xmlns:a14="http://schemas.microsoft.com/office/drawing/2010/main" val="0"/>
              </a:ext>
            </a:extLst>
          </a:blip>
          <a:srcRect/>
          <a:stretch>
            <a:fillRect/>
          </a:stretch>
        </p:blipFill>
        <p:spPr bwMode="auto">
          <a:xfrm>
            <a:off x="34636" y="76200"/>
            <a:ext cx="5375564" cy="6320117"/>
          </a:xfrm>
          <a:prstGeom prst="rect">
            <a:avLst/>
          </a:prstGeom>
          <a:noFill/>
          <a:ln>
            <a:noFill/>
          </a:ln>
        </p:spPr>
      </p:pic>
      <p:sp>
        <p:nvSpPr>
          <p:cNvPr id="2" name="Footer Placeholder 1">
            <a:extLst>
              <a:ext uri="{FF2B5EF4-FFF2-40B4-BE49-F238E27FC236}">
                <a16:creationId xmlns:a16="http://schemas.microsoft.com/office/drawing/2014/main" id="{9DFA3EB7-1C3B-413C-BD6C-5C516342217A}"/>
              </a:ext>
            </a:extLst>
          </p:cNvPr>
          <p:cNvSpPr>
            <a:spLocks noGrp="1"/>
          </p:cNvSpPr>
          <p:nvPr>
            <p:ph type="ftr" sz="quarter" idx="11"/>
          </p:nvPr>
        </p:nvSpPr>
        <p:spPr/>
        <p:txBody>
          <a:bodyPr/>
          <a:lstStyle/>
          <a:p>
            <a:r>
              <a:rPr lang="en-US"/>
              <a:t>OLD TESTAMENT SURVEY</a:t>
            </a:r>
            <a:endParaRPr lang="en-US" dirty="0"/>
          </a:p>
        </p:txBody>
      </p:sp>
    </p:spTree>
    <p:extLst>
      <p:ext uri="{BB962C8B-B14F-4D97-AF65-F5344CB8AC3E}">
        <p14:creationId xmlns:p14="http://schemas.microsoft.com/office/powerpoint/2010/main" val="1992148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9EFA003-319F-4E39-BB48-A7C572C531DA}"/>
              </a:ext>
            </a:extLst>
          </p:cNvPr>
          <p:cNvSpPr/>
          <p:nvPr/>
        </p:nvSpPr>
        <p:spPr>
          <a:xfrm>
            <a:off x="5181600" y="4953000"/>
            <a:ext cx="5257800" cy="1371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1371600" y="342900"/>
            <a:ext cx="8661400" cy="5969423"/>
            <a:chOff x="990600" y="266700"/>
            <a:chExt cx="6400800" cy="4495800"/>
          </a:xfrm>
        </p:grpSpPr>
        <p:sp>
          <p:nvSpPr>
            <p:cNvPr id="7" name="Rounded Rectangle 6"/>
            <p:cNvSpPr/>
            <p:nvPr/>
          </p:nvSpPr>
          <p:spPr>
            <a:xfrm>
              <a:off x="2133600" y="266700"/>
              <a:ext cx="1676400" cy="685800"/>
            </a:xfrm>
            <a:prstGeom prst="roundRect">
              <a:avLst/>
            </a:prstGeom>
            <a:solidFill>
              <a:srgbClr val="0033CC"/>
            </a:solidFill>
            <a:ln>
              <a:solidFill>
                <a:srgbClr val="533205"/>
              </a:solidFill>
            </a:ln>
            <a:effectLst>
              <a:outerShdw blurRad="76200" dir="18900000" sy="23000" kx="-12000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effectLst>
                    <a:outerShdw blurRad="38100" dist="38100" dir="2700000" algn="tl">
                      <a:srgbClr val="000000">
                        <a:alpha val="43137"/>
                      </a:srgbClr>
                    </a:outerShdw>
                  </a:effectLst>
                  <a:latin typeface="Tw Cen MT" pitchFamily="34" charset="0"/>
                </a:rPr>
                <a:t>ABRAHAM</a:t>
              </a:r>
            </a:p>
          </p:txBody>
        </p:sp>
        <p:sp>
          <p:nvSpPr>
            <p:cNvPr id="8" name="Rounded Rectangle 7"/>
            <p:cNvSpPr/>
            <p:nvPr/>
          </p:nvSpPr>
          <p:spPr>
            <a:xfrm>
              <a:off x="3505200" y="1562100"/>
              <a:ext cx="1676400" cy="685800"/>
            </a:xfrm>
            <a:prstGeom prst="roundRect">
              <a:avLst/>
            </a:prstGeom>
            <a:solidFill>
              <a:srgbClr val="0033CC"/>
            </a:solidFill>
            <a:ln>
              <a:solidFill>
                <a:srgbClr val="533205"/>
              </a:solidFill>
            </a:ln>
            <a:effectLst>
              <a:outerShdw blurRad="76200" dir="18900000" sy="23000" kx="-12000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effectLst>
                    <a:outerShdw blurRad="38100" dist="38100" dir="2700000" algn="tl">
                      <a:srgbClr val="000000">
                        <a:alpha val="43137"/>
                      </a:srgbClr>
                    </a:outerShdw>
                  </a:effectLst>
                  <a:latin typeface="Tw Cen MT" pitchFamily="34" charset="0"/>
                </a:rPr>
                <a:t>ISAAC</a:t>
              </a:r>
            </a:p>
          </p:txBody>
        </p:sp>
        <p:sp>
          <p:nvSpPr>
            <p:cNvPr id="9" name="Rounded Rectangle 8"/>
            <p:cNvSpPr/>
            <p:nvPr/>
          </p:nvSpPr>
          <p:spPr>
            <a:xfrm>
              <a:off x="4800600" y="2781300"/>
              <a:ext cx="1676400" cy="685800"/>
            </a:xfrm>
            <a:prstGeom prst="roundRect">
              <a:avLst/>
            </a:prstGeom>
            <a:solidFill>
              <a:srgbClr val="0033CC"/>
            </a:solidFill>
            <a:ln>
              <a:solidFill>
                <a:srgbClr val="533205"/>
              </a:solidFill>
            </a:ln>
            <a:effectLst>
              <a:outerShdw blurRad="76200" dir="18900000" sy="23000" kx="-12000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400"/>
                </a:lnSpc>
              </a:pPr>
              <a:r>
                <a:rPr lang="en-US" sz="2800" b="1" dirty="0">
                  <a:solidFill>
                    <a:schemeClr val="bg1"/>
                  </a:solidFill>
                  <a:effectLst>
                    <a:outerShdw blurRad="38100" dist="38100" dir="2700000" algn="tl">
                      <a:srgbClr val="000000">
                        <a:alpha val="43137"/>
                      </a:srgbClr>
                    </a:outerShdw>
                  </a:effectLst>
                  <a:latin typeface="Tw Cen MT" pitchFamily="34" charset="0"/>
                </a:rPr>
                <a:t>JACOB</a:t>
              </a:r>
            </a:p>
            <a:p>
              <a:pPr algn="ctr">
                <a:lnSpc>
                  <a:spcPts val="2400"/>
                </a:lnSpc>
              </a:pPr>
              <a:r>
                <a:rPr lang="en-US" sz="2800" b="1" dirty="0">
                  <a:solidFill>
                    <a:schemeClr val="bg1"/>
                  </a:solidFill>
                  <a:effectLst>
                    <a:outerShdw blurRad="38100" dist="38100" dir="2700000" algn="tl">
                      <a:srgbClr val="000000">
                        <a:alpha val="43137"/>
                      </a:srgbClr>
                    </a:outerShdw>
                  </a:effectLst>
                  <a:latin typeface="Tw Cen MT" pitchFamily="34" charset="0"/>
                </a:rPr>
                <a:t>(Israel)</a:t>
              </a:r>
            </a:p>
          </p:txBody>
        </p:sp>
        <p:sp>
          <p:nvSpPr>
            <p:cNvPr id="10" name="Rounded Rectangle 9"/>
            <p:cNvSpPr/>
            <p:nvPr/>
          </p:nvSpPr>
          <p:spPr>
            <a:xfrm>
              <a:off x="2362200" y="2781300"/>
              <a:ext cx="1676400" cy="685800"/>
            </a:xfrm>
            <a:prstGeom prst="roundRect">
              <a:avLst/>
            </a:prstGeom>
            <a:solidFill>
              <a:srgbClr val="6666FF"/>
            </a:solidFill>
            <a:ln>
              <a:solidFill>
                <a:schemeClr val="tx1"/>
              </a:solidFill>
            </a:ln>
            <a:effectLst>
              <a:outerShdw blurRad="76200" dir="18900000" sy="23000" kx="-12000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Tw Cen MT" pitchFamily="34" charset="0"/>
                </a:rPr>
                <a:t>Esau</a:t>
              </a:r>
            </a:p>
          </p:txBody>
        </p:sp>
        <p:sp>
          <p:nvSpPr>
            <p:cNvPr id="11" name="Rounded Rectangle 10"/>
            <p:cNvSpPr/>
            <p:nvPr/>
          </p:nvSpPr>
          <p:spPr>
            <a:xfrm>
              <a:off x="4313009" y="3853520"/>
              <a:ext cx="2782295" cy="838200"/>
            </a:xfrm>
            <a:prstGeom prst="roundRect">
              <a:avLst/>
            </a:prstGeom>
            <a:solidFill>
              <a:srgbClr val="0033CC"/>
            </a:solidFill>
            <a:ln>
              <a:solidFill>
                <a:srgbClr val="533205"/>
              </a:solidFill>
            </a:ln>
            <a:effectLst>
              <a:outerShdw blurRad="76200" dir="18900000" sy="23000" kx="-12000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760"/>
                </a:lnSpc>
              </a:pPr>
              <a:r>
                <a:rPr lang="en-US" sz="2800" b="1" dirty="0">
                  <a:solidFill>
                    <a:schemeClr val="bg1"/>
                  </a:solidFill>
                  <a:effectLst>
                    <a:outerShdw blurRad="38100" dist="38100" dir="2700000" algn="tl">
                      <a:srgbClr val="000000">
                        <a:alpha val="43137"/>
                      </a:srgbClr>
                    </a:outerShdw>
                  </a:effectLst>
                  <a:latin typeface="Tw Cen MT" pitchFamily="34" charset="0"/>
                </a:rPr>
                <a:t>12 Sons</a:t>
              </a:r>
            </a:p>
            <a:p>
              <a:pPr algn="ctr">
                <a:lnSpc>
                  <a:spcPts val="2760"/>
                </a:lnSpc>
              </a:pPr>
              <a:r>
                <a:rPr lang="en-US" sz="2800" b="1" dirty="0">
                  <a:solidFill>
                    <a:schemeClr val="bg1"/>
                  </a:solidFill>
                  <a:effectLst>
                    <a:outerShdw blurRad="38100" dist="38100" dir="2700000" algn="tl">
                      <a:srgbClr val="000000">
                        <a:alpha val="43137"/>
                      </a:srgbClr>
                    </a:outerShdw>
                  </a:effectLst>
                  <a:latin typeface="Tw Cen MT" pitchFamily="34" charset="0"/>
                </a:rPr>
                <a:t>(Children of Israel)</a:t>
              </a:r>
            </a:p>
          </p:txBody>
        </p:sp>
        <p:sp>
          <p:nvSpPr>
            <p:cNvPr id="18" name="Rounded Rectangle 17"/>
            <p:cNvSpPr/>
            <p:nvPr/>
          </p:nvSpPr>
          <p:spPr>
            <a:xfrm>
              <a:off x="990600" y="1562100"/>
              <a:ext cx="1676400" cy="685800"/>
            </a:xfrm>
            <a:prstGeom prst="roundRect">
              <a:avLst/>
            </a:prstGeom>
            <a:solidFill>
              <a:srgbClr val="6666FF"/>
            </a:solidFill>
            <a:ln>
              <a:solidFill>
                <a:schemeClr val="tx1"/>
              </a:solidFill>
            </a:ln>
            <a:effectLst>
              <a:outerShdw blurRad="76200" dir="18900000" sy="23000" kx="-1200000" algn="bl"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Tw Cen MT" pitchFamily="34" charset="0"/>
                </a:rPr>
                <a:t>Ishmael</a:t>
              </a:r>
            </a:p>
          </p:txBody>
        </p:sp>
        <p:cxnSp>
          <p:nvCxnSpPr>
            <p:cNvPr id="21" name="Shape 20"/>
            <p:cNvCxnSpPr>
              <a:stCxn id="7" idx="2"/>
              <a:endCxn id="18" idx="0"/>
            </p:cNvCxnSpPr>
            <p:nvPr/>
          </p:nvCxnSpPr>
          <p:spPr>
            <a:xfrm rot="5400000">
              <a:off x="2095500" y="685800"/>
              <a:ext cx="609600" cy="1143000"/>
            </a:xfrm>
            <a:prstGeom prst="bentConnector3">
              <a:avLst>
                <a:gd name="adj1" fmla="val 50000"/>
              </a:avLst>
            </a:prstGeom>
            <a:ln w="38100">
              <a:solidFill>
                <a:srgbClr val="000000"/>
              </a:solidFill>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26" name="Shape 20"/>
            <p:cNvCxnSpPr>
              <a:stCxn id="7" idx="2"/>
              <a:endCxn id="8" idx="0"/>
            </p:cNvCxnSpPr>
            <p:nvPr/>
          </p:nvCxnSpPr>
          <p:spPr>
            <a:xfrm rot="16200000" flipH="1">
              <a:off x="3352800" y="571500"/>
              <a:ext cx="609600" cy="1371600"/>
            </a:xfrm>
            <a:prstGeom prst="bentConnector3">
              <a:avLst>
                <a:gd name="adj1" fmla="val 50000"/>
              </a:avLst>
            </a:prstGeom>
            <a:ln w="38100">
              <a:solidFill>
                <a:srgbClr val="0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9" name="Shape 20"/>
            <p:cNvCxnSpPr>
              <a:stCxn id="8" idx="2"/>
              <a:endCxn id="10" idx="0"/>
            </p:cNvCxnSpPr>
            <p:nvPr/>
          </p:nvCxnSpPr>
          <p:spPr>
            <a:xfrm rot="5400000">
              <a:off x="3505200" y="1943100"/>
              <a:ext cx="533400" cy="1143000"/>
            </a:xfrm>
            <a:prstGeom prst="bentConnector3">
              <a:avLst>
                <a:gd name="adj1" fmla="val 50000"/>
              </a:avLst>
            </a:prstGeom>
            <a:ln w="38100">
              <a:solidFill>
                <a:srgbClr val="000000"/>
              </a:solidFill>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32" name="Shape 20"/>
            <p:cNvCxnSpPr>
              <a:stCxn id="8" idx="2"/>
              <a:endCxn id="9" idx="0"/>
            </p:cNvCxnSpPr>
            <p:nvPr/>
          </p:nvCxnSpPr>
          <p:spPr>
            <a:xfrm rot="16200000" flipH="1">
              <a:off x="4724400" y="1866900"/>
              <a:ext cx="533400" cy="1295400"/>
            </a:xfrm>
            <a:prstGeom prst="bentConnector3">
              <a:avLst>
                <a:gd name="adj1" fmla="val 50000"/>
              </a:avLst>
            </a:prstGeom>
            <a:ln w="38100">
              <a:solidFill>
                <a:srgbClr val="0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9" idx="2"/>
            </p:cNvCxnSpPr>
            <p:nvPr/>
          </p:nvCxnSpPr>
          <p:spPr>
            <a:xfrm>
              <a:off x="5638800" y="3467100"/>
              <a:ext cx="0" cy="413202"/>
            </a:xfrm>
            <a:prstGeom prst="straightConnector1">
              <a:avLst/>
            </a:prstGeom>
            <a:ln w="38100">
              <a:solidFill>
                <a:srgbClr val="0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Curved Connector 21"/>
            <p:cNvCxnSpPr>
              <a:stCxn id="7" idx="3"/>
            </p:cNvCxnSpPr>
            <p:nvPr/>
          </p:nvCxnSpPr>
          <p:spPr>
            <a:xfrm>
              <a:off x="3810000" y="609600"/>
              <a:ext cx="3581400" cy="4152900"/>
            </a:xfrm>
            <a:prstGeom prst="curvedConnector2">
              <a:avLst/>
            </a:prstGeom>
            <a:ln w="76200">
              <a:solidFill>
                <a:srgbClr val="0033CC"/>
              </a:solidFill>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rot="3240000">
              <a:off x="5243637" y="2066230"/>
              <a:ext cx="3543477" cy="477641"/>
            </a:xfrm>
            <a:prstGeom prst="rect">
              <a:avLst/>
            </a:prstGeom>
            <a:noFill/>
          </p:spPr>
          <p:txBody>
            <a:bodyPr wrap="square" rtlCol="0">
              <a:spAutoFit/>
            </a:bodyPr>
            <a:lstStyle/>
            <a:p>
              <a:r>
                <a:rPr lang="en-US" sz="3600" dirty="0"/>
                <a:t>Covenant line</a:t>
              </a:r>
            </a:p>
          </p:txBody>
        </p:sp>
      </p:grpSp>
      <p:sp>
        <p:nvSpPr>
          <p:cNvPr id="5" name="TextBox 4"/>
          <p:cNvSpPr txBox="1"/>
          <p:nvPr/>
        </p:nvSpPr>
        <p:spPr>
          <a:xfrm>
            <a:off x="5334000" y="1143000"/>
            <a:ext cx="1303610" cy="461665"/>
          </a:xfrm>
          <a:prstGeom prst="rect">
            <a:avLst/>
          </a:prstGeom>
          <a:noFill/>
        </p:spPr>
        <p:txBody>
          <a:bodyPr wrap="square" rtlCol="0">
            <a:spAutoFit/>
          </a:bodyPr>
          <a:lstStyle/>
          <a:p>
            <a:r>
              <a:rPr lang="en-US" sz="2400" b="1" dirty="0"/>
              <a:t>Sarah </a:t>
            </a:r>
          </a:p>
        </p:txBody>
      </p:sp>
      <p:sp>
        <p:nvSpPr>
          <p:cNvPr id="17" name="TextBox 16">
            <a:extLst>
              <a:ext uri="{FF2B5EF4-FFF2-40B4-BE49-F238E27FC236}">
                <a16:creationId xmlns:a16="http://schemas.microsoft.com/office/drawing/2014/main" id="{17342F14-F3A4-411F-A872-488331EF14F9}"/>
              </a:ext>
            </a:extLst>
          </p:cNvPr>
          <p:cNvSpPr txBox="1"/>
          <p:nvPr/>
        </p:nvSpPr>
        <p:spPr>
          <a:xfrm>
            <a:off x="1600200" y="1143000"/>
            <a:ext cx="1401104" cy="461665"/>
          </a:xfrm>
          <a:prstGeom prst="rect">
            <a:avLst/>
          </a:prstGeom>
          <a:noFill/>
        </p:spPr>
        <p:txBody>
          <a:bodyPr wrap="square" rtlCol="0">
            <a:spAutoFit/>
          </a:bodyPr>
          <a:lstStyle/>
          <a:p>
            <a:r>
              <a:rPr lang="en-US" sz="2400" b="1" dirty="0"/>
              <a:t>Hagar</a:t>
            </a:r>
          </a:p>
        </p:txBody>
      </p:sp>
    </p:spTree>
    <p:extLst>
      <p:ext uri="{BB962C8B-B14F-4D97-AF65-F5344CB8AC3E}">
        <p14:creationId xmlns:p14="http://schemas.microsoft.com/office/powerpoint/2010/main" val="3177597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A3C127E-D858-4200-A0DA-F03DF9BBFBEF}"/>
              </a:ext>
            </a:extLst>
          </p:cNvPr>
          <p:cNvGraphicFramePr>
            <a:graphicFrameLocks noGrp="1"/>
          </p:cNvGraphicFramePr>
          <p:nvPr>
            <p:extLst>
              <p:ext uri="{D42A27DB-BD31-4B8C-83A1-F6EECF244321}">
                <p14:modId xmlns:p14="http://schemas.microsoft.com/office/powerpoint/2010/main" val="2311423169"/>
              </p:ext>
            </p:extLst>
          </p:nvPr>
        </p:nvGraphicFramePr>
        <p:xfrm>
          <a:off x="685800" y="381000"/>
          <a:ext cx="10832393" cy="5803898"/>
        </p:xfrm>
        <a:graphic>
          <a:graphicData uri="http://schemas.openxmlformats.org/drawingml/2006/table">
            <a:tbl>
              <a:tblPr firstRow="1" firstCol="1" bandRow="1">
                <a:tableStyleId>{93296810-A885-4BE3-A3E7-6D5BEEA58F35}</a:tableStyleId>
              </a:tblPr>
              <a:tblGrid>
                <a:gridCol w="3594100">
                  <a:extLst>
                    <a:ext uri="{9D8B030D-6E8A-4147-A177-3AD203B41FA5}">
                      <a16:colId xmlns:a16="http://schemas.microsoft.com/office/drawing/2014/main" val="280131828"/>
                    </a:ext>
                  </a:extLst>
                </a:gridCol>
                <a:gridCol w="7238293">
                  <a:extLst>
                    <a:ext uri="{9D8B030D-6E8A-4147-A177-3AD203B41FA5}">
                      <a16:colId xmlns:a16="http://schemas.microsoft.com/office/drawing/2014/main" val="3961580422"/>
                    </a:ext>
                  </a:extLst>
                </a:gridCol>
              </a:tblGrid>
              <a:tr h="858494">
                <a:tc>
                  <a:txBody>
                    <a:bodyPr/>
                    <a:lstStyle/>
                    <a:p>
                      <a:pPr marL="0" marR="0" algn="ctr" defTabSz="762000">
                        <a:lnSpc>
                          <a:spcPct val="115000"/>
                        </a:lnSpc>
                        <a:spcBef>
                          <a:spcPts val="600"/>
                        </a:spcBef>
                        <a:spcAft>
                          <a:spcPts val="0"/>
                        </a:spcAft>
                      </a:pPr>
                      <a:r>
                        <a:rPr lang="en-US" sz="2800" dirty="0">
                          <a:solidFill>
                            <a:schemeClr val="bg1"/>
                          </a:solidFill>
                          <a:effectLst>
                            <a:outerShdw blurRad="38100" dist="38100" dir="2700000" algn="tl">
                              <a:srgbClr val="000000">
                                <a:alpha val="43137"/>
                              </a:srgbClr>
                            </a:outerShdw>
                          </a:effectLst>
                        </a:rPr>
                        <a:t>  MOTHER </a:t>
                      </a:r>
                      <a:endParaRPr lang="en-US" sz="2800" dirty="0">
                        <a:solidFill>
                          <a:schemeClr val="bg1"/>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solidFill>
                      <a:srgbClr val="0033CC"/>
                    </a:solidFill>
                  </a:tcPr>
                </a:tc>
                <a:tc>
                  <a:txBody>
                    <a:bodyPr/>
                    <a:lstStyle/>
                    <a:p>
                      <a:pPr marL="0" marR="0" algn="just">
                        <a:lnSpc>
                          <a:spcPct val="115000"/>
                        </a:lnSpc>
                        <a:spcBef>
                          <a:spcPts val="600"/>
                        </a:spcBef>
                        <a:spcAft>
                          <a:spcPts val="600"/>
                        </a:spcAft>
                      </a:pPr>
                      <a:r>
                        <a:rPr lang="en-US" sz="2800" dirty="0">
                          <a:solidFill>
                            <a:srgbClr val="4F2F05"/>
                          </a:solidFill>
                          <a:effectLst/>
                        </a:rPr>
                        <a:t>  </a:t>
                      </a:r>
                      <a:r>
                        <a:rPr lang="en-US" sz="2800" dirty="0">
                          <a:solidFill>
                            <a:schemeClr val="bg1"/>
                          </a:solidFill>
                          <a:effectLst/>
                        </a:rPr>
                        <a:t>CHILDREN OF JACOB (ISRAEL)</a:t>
                      </a:r>
                      <a:endParaRPr lang="en-US" sz="2800" dirty="0">
                        <a:solidFill>
                          <a:srgbClr val="4F2F05"/>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solidFill>
                      <a:srgbClr val="0033CC"/>
                    </a:solidFill>
                  </a:tcPr>
                </a:tc>
                <a:extLst>
                  <a:ext uri="{0D108BD9-81ED-4DB2-BD59-A6C34878D82A}">
                    <a16:rowId xmlns:a16="http://schemas.microsoft.com/office/drawing/2014/main" val="1615623369"/>
                  </a:ext>
                </a:extLst>
              </a:tr>
              <a:tr h="1266030">
                <a:tc>
                  <a:txBody>
                    <a:bodyPr/>
                    <a:lstStyle/>
                    <a:p>
                      <a:pPr marL="0" marR="0" algn="ctr">
                        <a:lnSpc>
                          <a:spcPct val="115000"/>
                        </a:lnSpc>
                        <a:spcBef>
                          <a:spcPts val="0"/>
                        </a:spcBef>
                        <a:spcAft>
                          <a:spcPts val="0"/>
                        </a:spcAft>
                      </a:pPr>
                      <a:r>
                        <a:rPr lang="en-US" sz="2800" dirty="0">
                          <a:solidFill>
                            <a:schemeClr val="bg1"/>
                          </a:solidFill>
                          <a:effectLst>
                            <a:outerShdw blurRad="38100" dist="38100" dir="2700000" algn="tl">
                              <a:srgbClr val="000000">
                                <a:alpha val="43137"/>
                              </a:srgbClr>
                            </a:outerShdw>
                          </a:effectLst>
                        </a:rPr>
                        <a:t>Leah </a:t>
                      </a:r>
                    </a:p>
                    <a:p>
                      <a:pPr marL="0" marR="0" algn="ctr">
                        <a:lnSpc>
                          <a:spcPct val="115000"/>
                        </a:lnSpc>
                        <a:spcBef>
                          <a:spcPts val="0"/>
                        </a:spcBef>
                        <a:spcAft>
                          <a:spcPts val="0"/>
                        </a:spcAft>
                      </a:pPr>
                      <a:r>
                        <a:rPr lang="en-US" sz="2800" dirty="0">
                          <a:solidFill>
                            <a:schemeClr val="bg1"/>
                          </a:solidFill>
                          <a:effectLst>
                            <a:outerShdw blurRad="38100" dist="38100" dir="2700000" algn="tl">
                              <a:srgbClr val="000000">
                                <a:alpha val="43137"/>
                              </a:srgbClr>
                            </a:outerShdw>
                          </a:effectLst>
                        </a:rPr>
                        <a:t>(Wife)</a:t>
                      </a:r>
                      <a:endParaRPr lang="en-US" sz="2800" dirty="0">
                        <a:solidFill>
                          <a:schemeClr val="bg1"/>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solidFill>
                      <a:srgbClr val="0033CC"/>
                    </a:solidFill>
                  </a:tcPr>
                </a:tc>
                <a:tc>
                  <a:txBody>
                    <a:bodyPr/>
                    <a:lstStyle/>
                    <a:p>
                      <a:pPr marL="0" marR="0" algn="l">
                        <a:lnSpc>
                          <a:spcPct val="115000"/>
                        </a:lnSpc>
                        <a:spcBef>
                          <a:spcPts val="600"/>
                        </a:spcBef>
                        <a:spcAft>
                          <a:spcPts val="0"/>
                        </a:spcAft>
                      </a:pPr>
                      <a:r>
                        <a:rPr lang="en-US" sz="2800" dirty="0">
                          <a:solidFill>
                            <a:schemeClr val="tx1"/>
                          </a:solidFill>
                          <a:effectLst/>
                        </a:rPr>
                        <a:t>Reuben, Simeon, Levi, Judah, Issachar, Zebulun, Dinah</a:t>
                      </a:r>
                      <a:endParaRPr lang="en-US" sz="2800" i="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81213691"/>
                  </a:ext>
                </a:extLst>
              </a:tr>
              <a:tr h="1147314">
                <a:tc>
                  <a:txBody>
                    <a:bodyPr/>
                    <a:lstStyle/>
                    <a:p>
                      <a:pPr marL="0" marR="0" algn="ctr">
                        <a:lnSpc>
                          <a:spcPct val="115000"/>
                        </a:lnSpc>
                        <a:spcBef>
                          <a:spcPts val="0"/>
                        </a:spcBef>
                        <a:spcAft>
                          <a:spcPts val="0"/>
                        </a:spcAft>
                      </a:pPr>
                      <a:r>
                        <a:rPr lang="en-US" sz="2800" dirty="0">
                          <a:solidFill>
                            <a:schemeClr val="bg1"/>
                          </a:solidFill>
                          <a:effectLst>
                            <a:outerShdw blurRad="38100" dist="38100" dir="2700000" algn="tl">
                              <a:srgbClr val="000000">
                                <a:alpha val="43137"/>
                              </a:srgbClr>
                            </a:outerShdw>
                          </a:effectLst>
                        </a:rPr>
                        <a:t>Rachel </a:t>
                      </a:r>
                    </a:p>
                    <a:p>
                      <a:pPr marL="0" marR="0" algn="ctr">
                        <a:lnSpc>
                          <a:spcPct val="115000"/>
                        </a:lnSpc>
                        <a:spcBef>
                          <a:spcPts val="0"/>
                        </a:spcBef>
                        <a:spcAft>
                          <a:spcPts val="0"/>
                        </a:spcAft>
                      </a:pPr>
                      <a:r>
                        <a:rPr lang="en-US" sz="2800" dirty="0">
                          <a:solidFill>
                            <a:schemeClr val="bg1"/>
                          </a:solidFill>
                          <a:effectLst>
                            <a:outerShdw blurRad="38100" dist="38100" dir="2700000" algn="tl">
                              <a:srgbClr val="000000">
                                <a:alpha val="43137"/>
                              </a:srgbClr>
                            </a:outerShdw>
                          </a:effectLst>
                        </a:rPr>
                        <a:t>(Wife)</a:t>
                      </a:r>
                      <a:endParaRPr lang="en-US" sz="2800" dirty="0">
                        <a:solidFill>
                          <a:schemeClr val="bg1"/>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solidFill>
                      <a:srgbClr val="0033CC"/>
                    </a:solidFill>
                  </a:tcPr>
                </a:tc>
                <a:tc>
                  <a:txBody>
                    <a:bodyPr/>
                    <a:lstStyle/>
                    <a:p>
                      <a:pPr marL="0" marR="0" algn="just">
                        <a:lnSpc>
                          <a:spcPct val="115000"/>
                        </a:lnSpc>
                        <a:spcBef>
                          <a:spcPts val="600"/>
                        </a:spcBef>
                        <a:spcAft>
                          <a:spcPts val="0"/>
                        </a:spcAft>
                      </a:pPr>
                      <a:r>
                        <a:rPr lang="en-US" sz="2800" dirty="0">
                          <a:solidFill>
                            <a:schemeClr val="tx1"/>
                          </a:solidFill>
                          <a:effectLst/>
                        </a:rPr>
                        <a:t>Joseph, Benjamin</a:t>
                      </a:r>
                      <a:endParaRPr lang="en-US" sz="2800" i="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8021646"/>
                  </a:ext>
                </a:extLst>
              </a:tr>
              <a:tr h="1266030">
                <a:tc>
                  <a:txBody>
                    <a:bodyPr/>
                    <a:lstStyle/>
                    <a:p>
                      <a:pPr marL="0" marR="0" algn="ctr">
                        <a:lnSpc>
                          <a:spcPct val="115000"/>
                        </a:lnSpc>
                        <a:spcBef>
                          <a:spcPts val="0"/>
                        </a:spcBef>
                        <a:spcAft>
                          <a:spcPts val="0"/>
                        </a:spcAft>
                      </a:pPr>
                      <a:r>
                        <a:rPr lang="en-US" sz="2800" dirty="0">
                          <a:solidFill>
                            <a:schemeClr val="bg1"/>
                          </a:solidFill>
                          <a:effectLst>
                            <a:outerShdw blurRad="38100" dist="38100" dir="2700000" algn="tl">
                              <a:srgbClr val="000000">
                                <a:alpha val="43137"/>
                              </a:srgbClr>
                            </a:outerShdw>
                          </a:effectLst>
                        </a:rPr>
                        <a:t>Bilhah </a:t>
                      </a:r>
                    </a:p>
                    <a:p>
                      <a:pPr marL="0" marR="0" algn="ctr">
                        <a:lnSpc>
                          <a:spcPct val="115000"/>
                        </a:lnSpc>
                        <a:spcBef>
                          <a:spcPts val="0"/>
                        </a:spcBef>
                        <a:spcAft>
                          <a:spcPts val="0"/>
                        </a:spcAft>
                      </a:pPr>
                      <a:r>
                        <a:rPr lang="en-US" sz="2800" dirty="0">
                          <a:solidFill>
                            <a:schemeClr val="bg1"/>
                          </a:solidFill>
                          <a:effectLst>
                            <a:outerShdw blurRad="38100" dist="38100" dir="2700000" algn="tl">
                              <a:srgbClr val="000000">
                                <a:alpha val="43137"/>
                              </a:srgbClr>
                            </a:outerShdw>
                          </a:effectLst>
                        </a:rPr>
                        <a:t>(Concubine)</a:t>
                      </a:r>
                      <a:endParaRPr lang="en-US" sz="2800" dirty="0">
                        <a:solidFill>
                          <a:schemeClr val="bg1"/>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solidFill>
                      <a:srgbClr val="0033CC"/>
                    </a:solidFill>
                  </a:tcPr>
                </a:tc>
                <a:tc>
                  <a:txBody>
                    <a:bodyPr/>
                    <a:lstStyle/>
                    <a:p>
                      <a:pPr marL="0" marR="0" algn="just">
                        <a:lnSpc>
                          <a:spcPct val="115000"/>
                        </a:lnSpc>
                        <a:spcBef>
                          <a:spcPts val="600"/>
                        </a:spcBef>
                        <a:spcAft>
                          <a:spcPts val="0"/>
                        </a:spcAft>
                      </a:pPr>
                      <a:r>
                        <a:rPr lang="en-US" sz="2800" dirty="0">
                          <a:solidFill>
                            <a:schemeClr val="tx1"/>
                          </a:solidFill>
                          <a:effectLst/>
                        </a:rPr>
                        <a:t>Dan, Naphtali</a:t>
                      </a:r>
                      <a:endParaRPr lang="en-US" sz="2800" i="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28289271"/>
                  </a:ext>
                </a:extLst>
              </a:tr>
              <a:tr h="1266030">
                <a:tc>
                  <a:txBody>
                    <a:bodyPr/>
                    <a:lstStyle/>
                    <a:p>
                      <a:pPr marL="0" marR="0" algn="ctr">
                        <a:lnSpc>
                          <a:spcPct val="115000"/>
                        </a:lnSpc>
                        <a:spcBef>
                          <a:spcPts val="0"/>
                        </a:spcBef>
                        <a:spcAft>
                          <a:spcPts val="0"/>
                        </a:spcAft>
                      </a:pPr>
                      <a:r>
                        <a:rPr lang="en-US" sz="2800" dirty="0">
                          <a:solidFill>
                            <a:schemeClr val="bg1"/>
                          </a:solidFill>
                          <a:effectLst>
                            <a:outerShdw blurRad="38100" dist="38100" dir="2700000" algn="tl">
                              <a:srgbClr val="000000">
                                <a:alpha val="43137"/>
                              </a:srgbClr>
                            </a:outerShdw>
                          </a:effectLst>
                        </a:rPr>
                        <a:t>Zilpah </a:t>
                      </a:r>
                    </a:p>
                    <a:p>
                      <a:pPr marL="0" marR="0" algn="ctr">
                        <a:lnSpc>
                          <a:spcPct val="115000"/>
                        </a:lnSpc>
                        <a:spcBef>
                          <a:spcPts val="0"/>
                        </a:spcBef>
                        <a:spcAft>
                          <a:spcPts val="0"/>
                        </a:spcAft>
                      </a:pPr>
                      <a:r>
                        <a:rPr lang="en-US" sz="2800" dirty="0">
                          <a:solidFill>
                            <a:schemeClr val="bg1"/>
                          </a:solidFill>
                          <a:effectLst>
                            <a:outerShdw blurRad="38100" dist="38100" dir="2700000" algn="tl">
                              <a:srgbClr val="000000">
                                <a:alpha val="43137"/>
                              </a:srgbClr>
                            </a:outerShdw>
                          </a:effectLst>
                        </a:rPr>
                        <a:t>(Concubine)</a:t>
                      </a:r>
                      <a:endParaRPr lang="en-US" sz="2800" dirty="0">
                        <a:solidFill>
                          <a:schemeClr val="bg1"/>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solidFill>
                      <a:srgbClr val="0033CC"/>
                    </a:solidFill>
                  </a:tcPr>
                </a:tc>
                <a:tc>
                  <a:txBody>
                    <a:bodyPr/>
                    <a:lstStyle/>
                    <a:p>
                      <a:pPr marL="0" marR="0" algn="just">
                        <a:lnSpc>
                          <a:spcPct val="115000"/>
                        </a:lnSpc>
                        <a:spcBef>
                          <a:spcPts val="600"/>
                        </a:spcBef>
                        <a:spcAft>
                          <a:spcPts val="0"/>
                        </a:spcAft>
                      </a:pPr>
                      <a:r>
                        <a:rPr lang="en-US" sz="2800" dirty="0">
                          <a:solidFill>
                            <a:schemeClr val="tx1"/>
                          </a:solidFill>
                          <a:effectLst/>
                        </a:rPr>
                        <a:t>Gad, Asher</a:t>
                      </a:r>
                      <a:endParaRPr lang="en-US" sz="2800" i="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06460786"/>
                  </a:ext>
                </a:extLst>
              </a:tr>
            </a:tbl>
          </a:graphicData>
        </a:graphic>
      </p:graphicFrame>
    </p:spTree>
    <p:extLst>
      <p:ext uri="{BB962C8B-B14F-4D97-AF65-F5344CB8AC3E}">
        <p14:creationId xmlns:p14="http://schemas.microsoft.com/office/powerpoint/2010/main" val="2050148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FAB81A-9816-4EA7-80EE-707E387E0A7D}"/>
              </a:ext>
            </a:extLst>
          </p:cNvPr>
          <p:cNvSpPr txBox="1"/>
          <p:nvPr/>
        </p:nvSpPr>
        <p:spPr>
          <a:xfrm>
            <a:off x="7620000" y="4191000"/>
            <a:ext cx="4876800" cy="1200329"/>
          </a:xfrm>
          <a:prstGeom prst="rect">
            <a:avLst/>
          </a:prstGeom>
          <a:noFill/>
        </p:spPr>
        <p:txBody>
          <a:bodyPr wrap="square" rtlCol="0">
            <a:spAutoFit/>
          </a:bodyPr>
          <a:lstStyle/>
          <a:p>
            <a:r>
              <a:rPr lang="en-US" sz="7200" b="1" dirty="0">
                <a:solidFill>
                  <a:schemeClr val="accent5">
                    <a:lumMod val="75000"/>
                  </a:schemeClr>
                </a:solidFill>
                <a:effectLst>
                  <a:outerShdw blurRad="38100" dist="38100" dir="2700000" algn="tl">
                    <a:srgbClr val="000000">
                      <a:alpha val="43137"/>
                    </a:srgbClr>
                  </a:outerShdw>
                </a:effectLst>
              </a:rPr>
              <a:t>JOSEPH</a:t>
            </a:r>
          </a:p>
        </p:txBody>
      </p:sp>
      <p:pic>
        <p:nvPicPr>
          <p:cNvPr id="5122" name="Picture 2" descr="25: Joseph And The Coat Of Many Colors - Lessons - Tes Teach">
            <a:extLst>
              <a:ext uri="{FF2B5EF4-FFF2-40B4-BE49-F238E27FC236}">
                <a16:creationId xmlns:a16="http://schemas.microsoft.com/office/drawing/2014/main" id="{D3CA67DE-3C6F-470E-801B-CAF1B3E1C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4" y="27709"/>
            <a:ext cx="7327291" cy="6296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098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FE42F-D2E8-484B-BC35-20AFED50CBD6}"/>
              </a:ext>
            </a:extLst>
          </p:cNvPr>
          <p:cNvSpPr>
            <a:spLocks noGrp="1"/>
          </p:cNvSpPr>
          <p:nvPr>
            <p:ph type="title"/>
          </p:nvPr>
        </p:nvSpPr>
        <p:spPr>
          <a:xfrm>
            <a:off x="1066800" y="533400"/>
            <a:ext cx="10058400" cy="1066800"/>
          </a:xfrm>
        </p:spPr>
        <p:txBody>
          <a:bodyPr/>
          <a:lstStyle/>
          <a:p>
            <a:r>
              <a:rPr lang="en-US" dirty="0"/>
              <a:t>SUMMARY</a:t>
            </a:r>
          </a:p>
        </p:txBody>
      </p:sp>
      <p:sp>
        <p:nvSpPr>
          <p:cNvPr id="3" name="Content Placeholder 2">
            <a:extLst>
              <a:ext uri="{FF2B5EF4-FFF2-40B4-BE49-F238E27FC236}">
                <a16:creationId xmlns:a16="http://schemas.microsoft.com/office/drawing/2014/main" id="{B699C2D3-BA63-4756-9308-0C4754B03741}"/>
              </a:ext>
            </a:extLst>
          </p:cNvPr>
          <p:cNvSpPr>
            <a:spLocks noGrp="1"/>
          </p:cNvSpPr>
          <p:nvPr>
            <p:ph idx="1"/>
          </p:nvPr>
        </p:nvSpPr>
        <p:spPr>
          <a:xfrm>
            <a:off x="1219200" y="1600200"/>
            <a:ext cx="9613861" cy="4521128"/>
          </a:xfrm>
        </p:spPr>
        <p:txBody>
          <a:bodyPr>
            <a:normAutofit/>
          </a:bodyPr>
          <a:lstStyle/>
          <a:p>
            <a:pPr marL="514350" lvl="0" indent="-514350">
              <a:spcAft>
                <a:spcPts val="1200"/>
              </a:spcAft>
              <a:buFont typeface="+mj-lt"/>
              <a:buAutoNum type="arabicPeriod"/>
            </a:pPr>
            <a:r>
              <a:rPr lang="en-US" sz="2800" dirty="0"/>
              <a:t>Abraham’s life teaches us to trust God fully even when we don’t know </a:t>
            </a:r>
            <a:r>
              <a:rPr lang="en-US" sz="2800" b="1" u="sng" dirty="0">
                <a:solidFill>
                  <a:srgbClr val="FF0000"/>
                </a:solidFill>
              </a:rPr>
              <a:t>where he is taking us</a:t>
            </a:r>
            <a:r>
              <a:rPr lang="en-US" sz="2800" dirty="0"/>
              <a:t>.</a:t>
            </a:r>
          </a:p>
          <a:p>
            <a:pPr marL="514350" lvl="0" indent="-514350">
              <a:spcAft>
                <a:spcPts val="1200"/>
              </a:spcAft>
              <a:buFont typeface="+mj-lt"/>
              <a:buAutoNum type="arabicPeriod"/>
            </a:pPr>
            <a:r>
              <a:rPr lang="en-US" sz="2800" dirty="0"/>
              <a:t>Joseph teaches us that God often works in ways we don’t always understand but he ultimately means them </a:t>
            </a:r>
            <a:r>
              <a:rPr lang="en-US" sz="2800" u="sng" dirty="0">
                <a:solidFill>
                  <a:srgbClr val="FF0000"/>
                </a:solidFill>
              </a:rPr>
              <a:t>for good.</a:t>
            </a:r>
          </a:p>
          <a:p>
            <a:pPr marL="514350" lvl="0" indent="-514350">
              <a:spcAft>
                <a:spcPts val="1200"/>
              </a:spcAft>
              <a:buFont typeface="+mj-lt"/>
              <a:buAutoNum type="arabicPeriod"/>
            </a:pPr>
            <a:r>
              <a:rPr lang="en-US" sz="2800" dirty="0"/>
              <a:t>God’s covenant with Abraham reminds us of the great blessing that came through Abraham’s line, </a:t>
            </a:r>
            <a:r>
              <a:rPr lang="en-US" sz="2800" u="sng" dirty="0">
                <a:solidFill>
                  <a:srgbClr val="FF0000"/>
                </a:solidFill>
              </a:rPr>
              <a:t>the Redeemer Jesus Christ</a:t>
            </a:r>
            <a:r>
              <a:rPr lang="en-US" sz="2800" dirty="0"/>
              <a:t>.</a:t>
            </a:r>
          </a:p>
        </p:txBody>
      </p:sp>
      <p:pic>
        <p:nvPicPr>
          <p:cNvPr id="7" name="Picture 6">
            <a:extLst>
              <a:ext uri="{FF2B5EF4-FFF2-40B4-BE49-F238E27FC236}">
                <a16:creationId xmlns:a16="http://schemas.microsoft.com/office/drawing/2014/main" id="{62A8C247-87C5-442A-A83C-A355BA71F85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0210800" y="304800"/>
            <a:ext cx="1294860" cy="1295400"/>
          </a:xfrm>
          <a:prstGeom prst="rect">
            <a:avLst/>
          </a:prstGeom>
        </p:spPr>
      </p:pic>
    </p:spTree>
    <p:extLst>
      <p:ext uri="{BB962C8B-B14F-4D97-AF65-F5344CB8AC3E}">
        <p14:creationId xmlns:p14="http://schemas.microsoft.com/office/powerpoint/2010/main" val="65960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dea by aicha rochdi on Smiley Faces | Smiley, Emoticon, Funny faces">
            <a:extLst>
              <a:ext uri="{FF2B5EF4-FFF2-40B4-BE49-F238E27FC236}">
                <a16:creationId xmlns:a16="http://schemas.microsoft.com/office/drawing/2014/main" id="{DD0AE847-B51C-41AC-995B-9B58F4EED5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739" y="1622083"/>
            <a:ext cx="4659603" cy="39133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a:extLst>
              <a:ext uri="{FF2B5EF4-FFF2-40B4-BE49-F238E27FC236}">
                <a16:creationId xmlns:a16="http://schemas.microsoft.com/office/drawing/2014/main" id="{7D84F37A-9216-4CEB-9D6F-E36C9E476AFA}"/>
              </a:ext>
            </a:extLst>
          </p:cNvPr>
          <p:cNvSpPr/>
          <p:nvPr/>
        </p:nvSpPr>
        <p:spPr>
          <a:xfrm>
            <a:off x="5689601" y="2717800"/>
            <a:ext cx="4812583" cy="1516907"/>
          </a:xfrm>
          <a:prstGeom prst="rect">
            <a:avLst/>
          </a:prstGeom>
          <a:noFill/>
        </p:spPr>
        <p:txBody>
          <a:bodyPr wrap="none" lIns="91416" tIns="45708" rIns="91416" bIns="45708" numCol="1">
            <a:prstTxWarp prst="textInflateTop">
              <a:avLst/>
            </a:prstTxWarp>
            <a:spAutoFit/>
            <a:scene3d>
              <a:camera prst="orthographicFront"/>
              <a:lightRig rig="soft" dir="t">
                <a:rot lat="0" lon="0" rev="15600000"/>
              </a:lightRig>
            </a:scene3d>
            <a:sp3d extrusionH="57150" prstMaterial="softEdge">
              <a:bevelT w="25400" h="38100"/>
            </a:sp3d>
          </a:bodyPr>
          <a:lstStyle/>
          <a:p>
            <a:pPr algn="ctr" defTabSz="457051"/>
            <a:r>
              <a:rPr lang="en-US" sz="7998" b="1" dirty="0">
                <a:ln/>
                <a:solidFill>
                  <a:schemeClr val="accent5">
                    <a:lumMod val="75000"/>
                  </a:schemeClr>
                </a:solidFill>
                <a:latin typeface="Gill Sans MT" panose="020B0502020104020203"/>
              </a:rPr>
              <a:t>GOT IT?</a:t>
            </a:r>
          </a:p>
        </p:txBody>
      </p:sp>
    </p:spTree>
    <p:extLst>
      <p:ext uri="{BB962C8B-B14F-4D97-AF65-F5344CB8AC3E}">
        <p14:creationId xmlns:p14="http://schemas.microsoft.com/office/powerpoint/2010/main" val="15204799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3702F46-6ACE-47EE-9BDE-242BE3E27ADC}"/>
              </a:ext>
            </a:extLst>
          </p:cNvPr>
          <p:cNvSpPr>
            <a:spLocks noGrp="1"/>
          </p:cNvSpPr>
          <p:nvPr>
            <p:ph type="ftr" sz="quarter" idx="11"/>
          </p:nvPr>
        </p:nvSpPr>
        <p:spPr/>
        <p:txBody>
          <a:bodyPr/>
          <a:lstStyle/>
          <a:p>
            <a:r>
              <a:rPr lang="en-US"/>
              <a:t>OLD TESTAMENT SURVEY</a:t>
            </a:r>
            <a:endParaRPr lang="en-US" dirty="0"/>
          </a:p>
        </p:txBody>
      </p:sp>
      <p:pic>
        <p:nvPicPr>
          <p:cNvPr id="4098" name="Picture 2" descr="10 Guide-Given Tips on Surviving &amp; Thriving in the Moroccan Desert |  GuideAdvisor">
            <a:extLst>
              <a:ext uri="{FF2B5EF4-FFF2-40B4-BE49-F238E27FC236}">
                <a16:creationId xmlns:a16="http://schemas.microsoft.com/office/drawing/2014/main" id="{F1E77560-E7EA-46C5-87AB-F8ACF05C05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09" y="-304800"/>
            <a:ext cx="12192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F1D97E9C-B5DC-463D-A716-2C73D032BD8F}"/>
              </a:ext>
            </a:extLst>
          </p:cNvPr>
          <p:cNvSpPr>
            <a:spLocks noGrp="1"/>
          </p:cNvSpPr>
          <p:nvPr>
            <p:ph type="title"/>
          </p:nvPr>
        </p:nvSpPr>
        <p:spPr/>
        <p:txBody>
          <a:bodyPr>
            <a:normAutofit fontScale="90000"/>
          </a:bodyPr>
          <a:lstStyle/>
          <a:p>
            <a:pPr algn="ctr"/>
            <a:r>
              <a:rPr lang="en-US" dirty="0">
                <a:solidFill>
                  <a:srgbClr val="FFFF00"/>
                </a:solidFill>
                <a:effectLst>
                  <a:outerShdw blurRad="38100" dist="38100" dir="2700000" algn="tl">
                    <a:srgbClr val="000000">
                      <a:alpha val="43137"/>
                    </a:srgbClr>
                  </a:outerShdw>
                </a:effectLst>
              </a:rPr>
              <a:t>NEXT WEEK</a:t>
            </a:r>
            <a:br>
              <a:rPr lang="en-US" dirty="0">
                <a:solidFill>
                  <a:srgbClr val="FFFF00"/>
                </a:solidFill>
                <a:effectLst>
                  <a:outerShdw blurRad="38100" dist="38100" dir="2700000" algn="tl">
                    <a:srgbClr val="000000">
                      <a:alpha val="43137"/>
                    </a:srgbClr>
                  </a:outerShdw>
                </a:effectLst>
              </a:rPr>
            </a:br>
            <a:r>
              <a:rPr lang="en-US" dirty="0">
                <a:solidFill>
                  <a:srgbClr val="FFFF00"/>
                </a:solidFill>
                <a:effectLst>
                  <a:outerShdw blurRad="38100" dist="38100" dir="2700000" algn="tl">
                    <a:srgbClr val="000000">
                      <a:alpha val="43137"/>
                    </a:srgbClr>
                  </a:outerShdw>
                </a:effectLst>
              </a:rPr>
              <a:t>Moses the Navy Seal of the Desert</a:t>
            </a:r>
          </a:p>
        </p:txBody>
      </p:sp>
    </p:spTree>
    <p:extLst>
      <p:ext uri="{BB962C8B-B14F-4D97-AF65-F5344CB8AC3E}">
        <p14:creationId xmlns:p14="http://schemas.microsoft.com/office/powerpoint/2010/main" val="184555183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icrosoft To Shut Down Sunrise Mobile Calendar After Integration Into  Outlook Completes | TechCrunch">
            <a:extLst>
              <a:ext uri="{FF2B5EF4-FFF2-40B4-BE49-F238E27FC236}">
                <a16:creationId xmlns:a16="http://schemas.microsoft.com/office/drawing/2014/main" id="{0620BBC9-2BDB-4F62-9BD1-A595AEAA43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31" y="0"/>
            <a:ext cx="12179069" cy="653576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0B8B0C6-B679-4265-ADC7-BA2EF0ED6C0B}"/>
              </a:ext>
            </a:extLst>
          </p:cNvPr>
          <p:cNvSpPr txBox="1"/>
          <p:nvPr/>
        </p:nvSpPr>
        <p:spPr>
          <a:xfrm>
            <a:off x="1524000" y="4343400"/>
            <a:ext cx="9550400" cy="913007"/>
          </a:xfrm>
          <a:prstGeom prst="rect">
            <a:avLst/>
          </a:prstGeom>
          <a:solidFill>
            <a:schemeClr val="bg1"/>
          </a:solidFill>
          <a:ln>
            <a:solidFill>
              <a:schemeClr val="tx1"/>
            </a:solidFill>
          </a:ln>
          <a:effectLst>
            <a:glow rad="139700">
              <a:schemeClr val="accent2">
                <a:satMod val="175000"/>
                <a:alpha val="40000"/>
              </a:schemeClr>
            </a:glow>
          </a:effectLst>
        </p:spPr>
        <p:txBody>
          <a:bodyPr wrap="square" rtlCol="0">
            <a:spAutoFit/>
          </a:bodyPr>
          <a:lstStyle/>
          <a:p>
            <a:pPr algn="ctr"/>
            <a:r>
              <a:rPr lang="en-US" sz="5333" b="1" dirty="0">
                <a:solidFill>
                  <a:schemeClr val="tx2"/>
                </a:solidFill>
                <a:effectLst>
                  <a:outerShdw blurRad="38100" dist="38100" dir="2700000" algn="tl">
                    <a:srgbClr val="000000">
                      <a:alpha val="43137"/>
                    </a:srgbClr>
                  </a:outerShdw>
                </a:effectLst>
                <a:latin typeface="Bahnschrift SemiBold" panose="020B0502040204020203" pitchFamily="34" charset="0"/>
              </a:rPr>
              <a:t>PRAYER &amp; PRAISE TIME</a:t>
            </a:r>
          </a:p>
        </p:txBody>
      </p:sp>
    </p:spTree>
    <p:extLst>
      <p:ext uri="{BB962C8B-B14F-4D97-AF65-F5344CB8AC3E}">
        <p14:creationId xmlns:p14="http://schemas.microsoft.com/office/powerpoint/2010/main" val="219856806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C9352A-A3B2-4AC5-BBF3-9F436A415036}"/>
              </a:ext>
            </a:extLst>
          </p:cNvPr>
          <p:cNvPicPr>
            <a:picLocks noChangeAspect="1"/>
          </p:cNvPicPr>
          <p:nvPr/>
        </p:nvPicPr>
        <p:blipFill rotWithShape="1">
          <a:blip r:embed="rId3"/>
          <a:srcRect b="24890"/>
          <a:stretch/>
        </p:blipFill>
        <p:spPr>
          <a:xfrm>
            <a:off x="533400" y="228600"/>
            <a:ext cx="10668000" cy="3886200"/>
          </a:xfrm>
          <a:prstGeom prst="rect">
            <a:avLst/>
          </a:prstGeom>
        </p:spPr>
      </p:pic>
      <p:sp>
        <p:nvSpPr>
          <p:cNvPr id="4" name="Title 3"/>
          <p:cNvSpPr>
            <a:spLocks noGrp="1"/>
          </p:cNvSpPr>
          <p:nvPr>
            <p:ph type="ctrTitle"/>
          </p:nvPr>
        </p:nvSpPr>
        <p:spPr>
          <a:xfrm>
            <a:off x="1066800" y="4572000"/>
            <a:ext cx="9876016" cy="1373070"/>
          </a:xfrm>
        </p:spPr>
        <p:txBody>
          <a:bodyPr>
            <a:normAutofit fontScale="90000"/>
          </a:bodyPr>
          <a:lstStyle/>
          <a:p>
            <a:r>
              <a:rPr lang="en-US" sz="6000" cap="all" dirty="0">
                <a:effectLst>
                  <a:outerShdw blurRad="38100" dist="38100" dir="2700000" algn="tl">
                    <a:srgbClr val="000000">
                      <a:alpha val="43137"/>
                    </a:srgbClr>
                  </a:outerShdw>
                </a:effectLst>
              </a:rPr>
              <a:t>Part 4:</a:t>
            </a:r>
            <a:br>
              <a:rPr lang="en-US" sz="6000" cap="all" dirty="0">
                <a:effectLst>
                  <a:outerShdw blurRad="38100" dist="38100" dir="2700000" algn="tl">
                    <a:srgbClr val="000000">
                      <a:alpha val="43137"/>
                    </a:srgbClr>
                  </a:outerShdw>
                </a:effectLst>
              </a:rPr>
            </a:br>
            <a:r>
              <a:rPr lang="en-US" sz="6000" cap="all" dirty="0">
                <a:effectLst>
                  <a:outerShdw blurRad="38100" dist="38100" dir="2700000" algn="tl">
                    <a:srgbClr val="000000">
                      <a:alpha val="43137"/>
                    </a:srgbClr>
                  </a:outerShdw>
                </a:effectLst>
              </a:rPr>
              <a:t>THE WILDERNESS PERIOD </a:t>
            </a:r>
          </a:p>
        </p:txBody>
      </p:sp>
    </p:spTree>
    <p:extLst>
      <p:ext uri="{BB962C8B-B14F-4D97-AF65-F5344CB8AC3E}">
        <p14:creationId xmlns:p14="http://schemas.microsoft.com/office/powerpoint/2010/main" val="31462365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4E4A8-12DB-4C98-A244-5FBA9231A920}"/>
              </a:ext>
            </a:extLst>
          </p:cNvPr>
          <p:cNvSpPr>
            <a:spLocks noGrp="1"/>
          </p:cNvSpPr>
          <p:nvPr>
            <p:ph type="title"/>
          </p:nvPr>
        </p:nvSpPr>
        <p:spPr/>
        <p:txBody>
          <a:bodyPr/>
          <a:lstStyle/>
          <a:p>
            <a:r>
              <a:rPr lang="en-US" dirty="0"/>
              <a:t>Wilderness Period</a:t>
            </a:r>
          </a:p>
        </p:txBody>
      </p:sp>
      <p:sp>
        <p:nvSpPr>
          <p:cNvPr id="3" name="Content Placeholder 2">
            <a:extLst>
              <a:ext uri="{FF2B5EF4-FFF2-40B4-BE49-F238E27FC236}">
                <a16:creationId xmlns:a16="http://schemas.microsoft.com/office/drawing/2014/main" id="{C816180C-AAC0-48ED-BAD2-242C4877353F}"/>
              </a:ext>
            </a:extLst>
          </p:cNvPr>
          <p:cNvSpPr>
            <a:spLocks noGrp="1"/>
          </p:cNvSpPr>
          <p:nvPr>
            <p:ph idx="1"/>
          </p:nvPr>
        </p:nvSpPr>
        <p:spPr>
          <a:xfrm>
            <a:off x="1143000" y="1828800"/>
            <a:ext cx="9906000" cy="4099560"/>
          </a:xfrm>
        </p:spPr>
        <p:txBody>
          <a:bodyPr>
            <a:normAutofit/>
          </a:bodyPr>
          <a:lstStyle/>
          <a:p>
            <a:r>
              <a:rPr lang="en-US" dirty="0"/>
              <a:t>Abrahamic Covenant (review)</a:t>
            </a:r>
          </a:p>
          <a:p>
            <a:r>
              <a:rPr lang="en-US" dirty="0"/>
              <a:t>God makes Jacob into a great nation</a:t>
            </a:r>
          </a:p>
          <a:p>
            <a:r>
              <a:rPr lang="en-US" dirty="0"/>
              <a:t>Moses Leads Israelites to a Great Land</a:t>
            </a:r>
          </a:p>
          <a:p>
            <a:r>
              <a:rPr lang="en-US" dirty="0"/>
              <a:t>The Exodus</a:t>
            </a:r>
          </a:p>
          <a:p>
            <a:r>
              <a:rPr lang="en-US" dirty="0"/>
              <a:t>Summary</a:t>
            </a:r>
          </a:p>
          <a:p>
            <a:endParaRPr lang="en-US" dirty="0"/>
          </a:p>
        </p:txBody>
      </p:sp>
      <p:sp>
        <p:nvSpPr>
          <p:cNvPr id="4" name="Footer Placeholder 3">
            <a:extLst>
              <a:ext uri="{FF2B5EF4-FFF2-40B4-BE49-F238E27FC236}">
                <a16:creationId xmlns:a16="http://schemas.microsoft.com/office/drawing/2014/main" id="{5830A1C0-D732-4F32-B3AB-90934796FB4D}"/>
              </a:ext>
            </a:extLst>
          </p:cNvPr>
          <p:cNvSpPr>
            <a:spLocks noGrp="1"/>
          </p:cNvSpPr>
          <p:nvPr>
            <p:ph type="ftr" sz="quarter" idx="11"/>
          </p:nvPr>
        </p:nvSpPr>
        <p:spPr/>
        <p:txBody>
          <a:bodyPr/>
          <a:lstStyle/>
          <a:p>
            <a:r>
              <a:rPr lang="en-US"/>
              <a:t>OLD TESTAMENT SURVEY</a:t>
            </a:r>
            <a:endParaRPr lang="en-US" dirty="0"/>
          </a:p>
        </p:txBody>
      </p:sp>
    </p:spTree>
    <p:extLst>
      <p:ext uri="{BB962C8B-B14F-4D97-AF65-F5344CB8AC3E}">
        <p14:creationId xmlns:p14="http://schemas.microsoft.com/office/powerpoint/2010/main" val="1891909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Quick Look at the Period</a:t>
            </a:r>
            <a:endParaRPr lang="en-US" dirty="0"/>
          </a:p>
        </p:txBody>
      </p:sp>
      <p:grpSp>
        <p:nvGrpSpPr>
          <p:cNvPr id="62" name="Group 48">
            <a:extLst>
              <a:ext uri="{FF2B5EF4-FFF2-40B4-BE49-F238E27FC236}">
                <a16:creationId xmlns:a16="http://schemas.microsoft.com/office/drawing/2014/main" id="{47CF67D4-19EF-4CC5-8A83-1A487DA1DDB4}"/>
              </a:ext>
            </a:extLst>
          </p:cNvPr>
          <p:cNvGrpSpPr>
            <a:grpSpLocks noChangeAspect="1"/>
          </p:cNvGrpSpPr>
          <p:nvPr/>
        </p:nvGrpSpPr>
        <p:grpSpPr bwMode="auto">
          <a:xfrm>
            <a:off x="457200" y="1905000"/>
            <a:ext cx="11228388" cy="2770187"/>
            <a:chOff x="180" y="1643"/>
            <a:chExt cx="7073" cy="1745"/>
          </a:xfrm>
        </p:grpSpPr>
        <p:sp>
          <p:nvSpPr>
            <p:cNvPr id="63" name="AutoShape 47">
              <a:extLst>
                <a:ext uri="{FF2B5EF4-FFF2-40B4-BE49-F238E27FC236}">
                  <a16:creationId xmlns:a16="http://schemas.microsoft.com/office/drawing/2014/main" id="{A45A19BE-20D4-4956-B013-5E928258EC49}"/>
                </a:ext>
              </a:extLst>
            </p:cNvPr>
            <p:cNvSpPr>
              <a:spLocks noChangeAspect="1" noChangeArrowheads="1" noTextEdit="1"/>
            </p:cNvSpPr>
            <p:nvPr/>
          </p:nvSpPr>
          <p:spPr bwMode="auto">
            <a:xfrm>
              <a:off x="180" y="1643"/>
              <a:ext cx="7073" cy="1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Rectangle 49">
              <a:extLst>
                <a:ext uri="{FF2B5EF4-FFF2-40B4-BE49-F238E27FC236}">
                  <a16:creationId xmlns:a16="http://schemas.microsoft.com/office/drawing/2014/main" id="{B0B98EA9-21BA-40FF-9030-96386582498C}"/>
                </a:ext>
              </a:extLst>
            </p:cNvPr>
            <p:cNvSpPr>
              <a:spLocks noChangeArrowheads="1"/>
            </p:cNvSpPr>
            <p:nvPr/>
          </p:nvSpPr>
          <p:spPr bwMode="auto">
            <a:xfrm>
              <a:off x="268" y="1756"/>
              <a:ext cx="138" cy="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700" b="0"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5" name="Freeform 50">
              <a:extLst>
                <a:ext uri="{FF2B5EF4-FFF2-40B4-BE49-F238E27FC236}">
                  <a16:creationId xmlns:a16="http://schemas.microsoft.com/office/drawing/2014/main" id="{C4A0827B-1CEA-42F5-9C11-55FDBA98CDE3}"/>
                </a:ext>
              </a:extLst>
            </p:cNvPr>
            <p:cNvSpPr>
              <a:spLocks noEditPoints="1"/>
            </p:cNvSpPr>
            <p:nvPr/>
          </p:nvSpPr>
          <p:spPr bwMode="auto">
            <a:xfrm>
              <a:off x="268" y="2148"/>
              <a:ext cx="6942" cy="106"/>
            </a:xfrm>
            <a:custGeom>
              <a:avLst/>
              <a:gdLst>
                <a:gd name="T0" fmla="*/ 0 w 6942"/>
                <a:gd name="T1" fmla="*/ 88 h 106"/>
                <a:gd name="T2" fmla="*/ 6854 w 6942"/>
                <a:gd name="T3" fmla="*/ 62 h 106"/>
                <a:gd name="T4" fmla="*/ 6854 w 6942"/>
                <a:gd name="T5" fmla="*/ 44 h 106"/>
                <a:gd name="T6" fmla="*/ 0 w 6942"/>
                <a:gd name="T7" fmla="*/ 70 h 106"/>
                <a:gd name="T8" fmla="*/ 0 w 6942"/>
                <a:gd name="T9" fmla="*/ 88 h 106"/>
                <a:gd name="T10" fmla="*/ 6836 w 6942"/>
                <a:gd name="T11" fmla="*/ 106 h 106"/>
                <a:gd name="T12" fmla="*/ 6942 w 6942"/>
                <a:gd name="T13" fmla="*/ 52 h 106"/>
                <a:gd name="T14" fmla="*/ 6836 w 6942"/>
                <a:gd name="T15" fmla="*/ 0 h 106"/>
                <a:gd name="T16" fmla="*/ 6836 w 6942"/>
                <a:gd name="T17"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42" h="106">
                  <a:moveTo>
                    <a:pt x="0" y="88"/>
                  </a:moveTo>
                  <a:lnTo>
                    <a:pt x="6854" y="62"/>
                  </a:lnTo>
                  <a:lnTo>
                    <a:pt x="6854" y="44"/>
                  </a:lnTo>
                  <a:lnTo>
                    <a:pt x="0" y="70"/>
                  </a:lnTo>
                  <a:lnTo>
                    <a:pt x="0" y="88"/>
                  </a:lnTo>
                  <a:close/>
                  <a:moveTo>
                    <a:pt x="6836" y="106"/>
                  </a:moveTo>
                  <a:lnTo>
                    <a:pt x="6942" y="52"/>
                  </a:lnTo>
                  <a:lnTo>
                    <a:pt x="6836" y="0"/>
                  </a:lnTo>
                  <a:lnTo>
                    <a:pt x="6836" y="106"/>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Oval 51">
              <a:extLst>
                <a:ext uri="{FF2B5EF4-FFF2-40B4-BE49-F238E27FC236}">
                  <a16:creationId xmlns:a16="http://schemas.microsoft.com/office/drawing/2014/main" id="{2B6CF57C-FBD6-43C5-80B3-114EBC26D2D4}"/>
                </a:ext>
              </a:extLst>
            </p:cNvPr>
            <p:cNvSpPr>
              <a:spLocks noChangeArrowheads="1"/>
            </p:cNvSpPr>
            <p:nvPr/>
          </p:nvSpPr>
          <p:spPr bwMode="auto">
            <a:xfrm>
              <a:off x="808" y="2126"/>
              <a:ext cx="159" cy="177"/>
            </a:xfrm>
            <a:prstGeom prst="ellipse">
              <a:avLst/>
            </a:pr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Oval 52">
              <a:extLst>
                <a:ext uri="{FF2B5EF4-FFF2-40B4-BE49-F238E27FC236}">
                  <a16:creationId xmlns:a16="http://schemas.microsoft.com/office/drawing/2014/main" id="{70A9296C-CC38-414A-B0DD-1BA9CFE1C18D}"/>
                </a:ext>
              </a:extLst>
            </p:cNvPr>
            <p:cNvSpPr>
              <a:spLocks noChangeArrowheads="1"/>
            </p:cNvSpPr>
            <p:nvPr/>
          </p:nvSpPr>
          <p:spPr bwMode="auto">
            <a:xfrm>
              <a:off x="808" y="2126"/>
              <a:ext cx="159" cy="177"/>
            </a:xfrm>
            <a:prstGeom prst="ellipse">
              <a:avLst/>
            </a:prstGeom>
            <a:noFill/>
            <a:ln w="285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 name="Oval 53">
              <a:extLst>
                <a:ext uri="{FF2B5EF4-FFF2-40B4-BE49-F238E27FC236}">
                  <a16:creationId xmlns:a16="http://schemas.microsoft.com/office/drawing/2014/main" id="{E5A6D65B-1BA4-4D8A-9F04-350F025E615D}"/>
                </a:ext>
              </a:extLst>
            </p:cNvPr>
            <p:cNvSpPr>
              <a:spLocks noChangeArrowheads="1"/>
            </p:cNvSpPr>
            <p:nvPr/>
          </p:nvSpPr>
          <p:spPr bwMode="auto">
            <a:xfrm>
              <a:off x="2449" y="2126"/>
              <a:ext cx="158" cy="177"/>
            </a:xfrm>
            <a:prstGeom prst="ellipse">
              <a:avLst/>
            </a:pr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Oval 54">
              <a:extLst>
                <a:ext uri="{FF2B5EF4-FFF2-40B4-BE49-F238E27FC236}">
                  <a16:creationId xmlns:a16="http://schemas.microsoft.com/office/drawing/2014/main" id="{5FA07671-C79E-446D-BEDA-CF5D27777891}"/>
                </a:ext>
              </a:extLst>
            </p:cNvPr>
            <p:cNvSpPr>
              <a:spLocks noChangeArrowheads="1"/>
            </p:cNvSpPr>
            <p:nvPr/>
          </p:nvSpPr>
          <p:spPr bwMode="auto">
            <a:xfrm>
              <a:off x="2449" y="2126"/>
              <a:ext cx="158" cy="177"/>
            </a:xfrm>
            <a:prstGeom prst="ellipse">
              <a:avLst/>
            </a:prstGeom>
            <a:noFill/>
            <a:ln w="285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 name="Oval 55">
              <a:extLst>
                <a:ext uri="{FF2B5EF4-FFF2-40B4-BE49-F238E27FC236}">
                  <a16:creationId xmlns:a16="http://schemas.microsoft.com/office/drawing/2014/main" id="{8A1F6905-858B-4728-8B82-C49D90CACFE9}"/>
                </a:ext>
              </a:extLst>
            </p:cNvPr>
            <p:cNvSpPr>
              <a:spLocks noChangeArrowheads="1"/>
            </p:cNvSpPr>
            <p:nvPr/>
          </p:nvSpPr>
          <p:spPr bwMode="auto">
            <a:xfrm>
              <a:off x="4163" y="2126"/>
              <a:ext cx="159" cy="177"/>
            </a:xfrm>
            <a:prstGeom prst="ellipse">
              <a:avLst/>
            </a:pr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Oval 56">
              <a:extLst>
                <a:ext uri="{FF2B5EF4-FFF2-40B4-BE49-F238E27FC236}">
                  <a16:creationId xmlns:a16="http://schemas.microsoft.com/office/drawing/2014/main" id="{6D615789-5C8B-44DE-8492-A7156C835DF7}"/>
                </a:ext>
              </a:extLst>
            </p:cNvPr>
            <p:cNvSpPr>
              <a:spLocks noChangeArrowheads="1"/>
            </p:cNvSpPr>
            <p:nvPr/>
          </p:nvSpPr>
          <p:spPr bwMode="auto">
            <a:xfrm>
              <a:off x="4163" y="2126"/>
              <a:ext cx="159" cy="177"/>
            </a:xfrm>
            <a:prstGeom prst="ellipse">
              <a:avLst/>
            </a:prstGeom>
            <a:noFill/>
            <a:ln w="285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 name="Oval 57">
              <a:extLst>
                <a:ext uri="{FF2B5EF4-FFF2-40B4-BE49-F238E27FC236}">
                  <a16:creationId xmlns:a16="http://schemas.microsoft.com/office/drawing/2014/main" id="{1EC39089-7906-488B-AB18-16AC5BEDD104}"/>
                </a:ext>
              </a:extLst>
            </p:cNvPr>
            <p:cNvSpPr>
              <a:spLocks noChangeArrowheads="1"/>
            </p:cNvSpPr>
            <p:nvPr/>
          </p:nvSpPr>
          <p:spPr bwMode="auto">
            <a:xfrm>
              <a:off x="5959" y="2126"/>
              <a:ext cx="159" cy="177"/>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Oval 58">
              <a:extLst>
                <a:ext uri="{FF2B5EF4-FFF2-40B4-BE49-F238E27FC236}">
                  <a16:creationId xmlns:a16="http://schemas.microsoft.com/office/drawing/2014/main" id="{A8B9E740-44F5-46EC-A8F0-D388F42A24CC}"/>
                </a:ext>
              </a:extLst>
            </p:cNvPr>
            <p:cNvSpPr>
              <a:spLocks noChangeArrowheads="1"/>
            </p:cNvSpPr>
            <p:nvPr/>
          </p:nvSpPr>
          <p:spPr bwMode="auto">
            <a:xfrm>
              <a:off x="5959" y="2126"/>
              <a:ext cx="159" cy="177"/>
            </a:xfrm>
            <a:prstGeom prst="ellipse">
              <a:avLst/>
            </a:prstGeom>
            <a:solidFill>
              <a:srgbClr val="C00000"/>
            </a:solidFill>
            <a:ln w="285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 name="Rectangle 59">
              <a:extLst>
                <a:ext uri="{FF2B5EF4-FFF2-40B4-BE49-F238E27FC236}">
                  <a16:creationId xmlns:a16="http://schemas.microsoft.com/office/drawing/2014/main" id="{15D36541-7289-4A48-9BAE-0666616070D8}"/>
                </a:ext>
              </a:extLst>
            </p:cNvPr>
            <p:cNvSpPr>
              <a:spLocks noChangeArrowheads="1"/>
            </p:cNvSpPr>
            <p:nvPr/>
          </p:nvSpPr>
          <p:spPr bwMode="auto">
            <a:xfrm>
              <a:off x="363" y="2426"/>
              <a:ext cx="1083"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1" u="none" strike="noStrike" cap="none" normalizeH="0" baseline="0" dirty="0">
                  <a:ln>
                    <a:noFill/>
                  </a:ln>
                  <a:solidFill>
                    <a:srgbClr val="000000"/>
                  </a:solidFill>
                  <a:effectLst/>
                  <a:latin typeface="Times New Roman" panose="02020603050405020304" pitchFamily="18" charset="0"/>
                </a:rPr>
                <a:t>Jacob &amp; family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5" name="Rectangle 60">
              <a:extLst>
                <a:ext uri="{FF2B5EF4-FFF2-40B4-BE49-F238E27FC236}">
                  <a16:creationId xmlns:a16="http://schemas.microsoft.com/office/drawing/2014/main" id="{EF331E91-9D7D-485A-8038-C74172404CF4}"/>
                </a:ext>
              </a:extLst>
            </p:cNvPr>
            <p:cNvSpPr>
              <a:spLocks noChangeArrowheads="1"/>
            </p:cNvSpPr>
            <p:nvPr/>
          </p:nvSpPr>
          <p:spPr bwMode="auto">
            <a:xfrm>
              <a:off x="483" y="2609"/>
              <a:ext cx="80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1" u="none" strike="noStrike" cap="none" normalizeH="0" baseline="0">
                  <a:ln>
                    <a:noFill/>
                  </a:ln>
                  <a:solidFill>
                    <a:srgbClr val="000000"/>
                  </a:solidFill>
                  <a:effectLst/>
                  <a:latin typeface="Times New Roman" panose="02020603050405020304" pitchFamily="18" charset="0"/>
                </a:rPr>
                <a:t>enter Egypt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6" name="Rectangle 61">
              <a:extLst>
                <a:ext uri="{FF2B5EF4-FFF2-40B4-BE49-F238E27FC236}">
                  <a16:creationId xmlns:a16="http://schemas.microsoft.com/office/drawing/2014/main" id="{8D20AB8B-FFBF-4BEB-9E3B-76D4A55742AE}"/>
                </a:ext>
              </a:extLst>
            </p:cNvPr>
            <p:cNvSpPr>
              <a:spLocks noChangeArrowheads="1"/>
            </p:cNvSpPr>
            <p:nvPr/>
          </p:nvSpPr>
          <p:spPr bwMode="auto">
            <a:xfrm>
              <a:off x="1221" y="2609"/>
              <a:ext cx="10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1"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7" name="Rectangle 62">
              <a:extLst>
                <a:ext uri="{FF2B5EF4-FFF2-40B4-BE49-F238E27FC236}">
                  <a16:creationId xmlns:a16="http://schemas.microsoft.com/office/drawing/2014/main" id="{0D2E442C-1FFF-46E7-B38C-A6306C5B8634}"/>
                </a:ext>
              </a:extLst>
            </p:cNvPr>
            <p:cNvSpPr>
              <a:spLocks noChangeArrowheads="1"/>
            </p:cNvSpPr>
            <p:nvPr/>
          </p:nvSpPr>
          <p:spPr bwMode="auto">
            <a:xfrm>
              <a:off x="572" y="2793"/>
              <a:ext cx="62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1" u="none" strike="noStrike" cap="none" normalizeH="0" baseline="0" dirty="0">
                  <a:ln>
                    <a:noFill/>
                  </a:ln>
                  <a:solidFill>
                    <a:srgbClr val="000000"/>
                  </a:solidFill>
                  <a:effectLst/>
                  <a:latin typeface="Times New Roman" panose="02020603050405020304" pitchFamily="18" charset="0"/>
                </a:rPr>
                <a:t>1876 BC</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8" name="Rectangle 63">
              <a:extLst>
                <a:ext uri="{FF2B5EF4-FFF2-40B4-BE49-F238E27FC236}">
                  <a16:creationId xmlns:a16="http://schemas.microsoft.com/office/drawing/2014/main" id="{7C3D7FDB-0EEF-4942-A064-B964A8D56762}"/>
                </a:ext>
              </a:extLst>
            </p:cNvPr>
            <p:cNvSpPr>
              <a:spLocks noChangeArrowheads="1"/>
            </p:cNvSpPr>
            <p:nvPr/>
          </p:nvSpPr>
          <p:spPr bwMode="auto">
            <a:xfrm>
              <a:off x="1133" y="2793"/>
              <a:ext cx="10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1"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9" name="Rectangle 64">
              <a:extLst>
                <a:ext uri="{FF2B5EF4-FFF2-40B4-BE49-F238E27FC236}">
                  <a16:creationId xmlns:a16="http://schemas.microsoft.com/office/drawing/2014/main" id="{748AD6B1-05C5-4678-B181-28DBAAEC2986}"/>
                </a:ext>
              </a:extLst>
            </p:cNvPr>
            <p:cNvSpPr>
              <a:spLocks noChangeArrowheads="1"/>
            </p:cNvSpPr>
            <p:nvPr/>
          </p:nvSpPr>
          <p:spPr bwMode="auto">
            <a:xfrm>
              <a:off x="2202" y="2426"/>
              <a:ext cx="81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1" u="none" strike="noStrike" cap="none" normalizeH="0" baseline="0">
                  <a:ln>
                    <a:noFill/>
                  </a:ln>
                  <a:solidFill>
                    <a:srgbClr val="000000"/>
                  </a:solidFill>
                  <a:effectLst/>
                  <a:latin typeface="Times New Roman" panose="02020603050405020304" pitchFamily="18" charset="0"/>
                </a:rPr>
                <a:t>Moses born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0" name="Rectangle 65">
              <a:extLst>
                <a:ext uri="{FF2B5EF4-FFF2-40B4-BE49-F238E27FC236}">
                  <a16:creationId xmlns:a16="http://schemas.microsoft.com/office/drawing/2014/main" id="{ADF56B7B-6C94-4D2B-B42B-306195196E13}"/>
                </a:ext>
              </a:extLst>
            </p:cNvPr>
            <p:cNvSpPr>
              <a:spLocks noChangeArrowheads="1"/>
            </p:cNvSpPr>
            <p:nvPr/>
          </p:nvSpPr>
          <p:spPr bwMode="auto">
            <a:xfrm>
              <a:off x="2946" y="2426"/>
              <a:ext cx="10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1"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1" name="Rectangle 66">
              <a:extLst>
                <a:ext uri="{FF2B5EF4-FFF2-40B4-BE49-F238E27FC236}">
                  <a16:creationId xmlns:a16="http://schemas.microsoft.com/office/drawing/2014/main" id="{C14D82D6-05EE-4A26-BE15-DB20D20C865C}"/>
                </a:ext>
              </a:extLst>
            </p:cNvPr>
            <p:cNvSpPr>
              <a:spLocks noChangeArrowheads="1"/>
            </p:cNvSpPr>
            <p:nvPr/>
          </p:nvSpPr>
          <p:spPr bwMode="auto">
            <a:xfrm>
              <a:off x="2293" y="2609"/>
              <a:ext cx="62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1" u="none" strike="noStrike" cap="none" normalizeH="0" baseline="0">
                  <a:ln>
                    <a:noFill/>
                  </a:ln>
                  <a:solidFill>
                    <a:srgbClr val="000000"/>
                  </a:solidFill>
                  <a:effectLst/>
                  <a:latin typeface="Times New Roman" panose="02020603050405020304" pitchFamily="18" charset="0"/>
                </a:rPr>
                <a:t>1525 BC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2" name="Rectangle 67">
              <a:extLst>
                <a:ext uri="{FF2B5EF4-FFF2-40B4-BE49-F238E27FC236}">
                  <a16:creationId xmlns:a16="http://schemas.microsoft.com/office/drawing/2014/main" id="{760505F0-71DE-4061-A042-2D658B03838D}"/>
                </a:ext>
              </a:extLst>
            </p:cNvPr>
            <p:cNvSpPr>
              <a:spLocks noChangeArrowheads="1"/>
            </p:cNvSpPr>
            <p:nvPr/>
          </p:nvSpPr>
          <p:spPr bwMode="auto">
            <a:xfrm>
              <a:off x="2854" y="2609"/>
              <a:ext cx="10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1"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3" name="Rectangle 68">
              <a:extLst>
                <a:ext uri="{FF2B5EF4-FFF2-40B4-BE49-F238E27FC236}">
                  <a16:creationId xmlns:a16="http://schemas.microsoft.com/office/drawing/2014/main" id="{FD7049A6-093B-42E0-B8F7-F90AF0C95AAC}"/>
                </a:ext>
              </a:extLst>
            </p:cNvPr>
            <p:cNvSpPr>
              <a:spLocks noChangeArrowheads="1"/>
            </p:cNvSpPr>
            <p:nvPr/>
          </p:nvSpPr>
          <p:spPr bwMode="auto">
            <a:xfrm>
              <a:off x="3832" y="2426"/>
              <a:ext cx="99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1" u="none" strike="noStrike" cap="none" normalizeH="0" baseline="0" dirty="0">
                  <a:ln>
                    <a:noFill/>
                  </a:ln>
                  <a:solidFill>
                    <a:srgbClr val="000000"/>
                  </a:solidFill>
                  <a:effectLst/>
                  <a:latin typeface="Times New Roman" panose="02020603050405020304" pitchFamily="18" charset="0"/>
                </a:rPr>
                <a:t>Exodus begins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4" name="Rectangle 69">
              <a:extLst>
                <a:ext uri="{FF2B5EF4-FFF2-40B4-BE49-F238E27FC236}">
                  <a16:creationId xmlns:a16="http://schemas.microsoft.com/office/drawing/2014/main" id="{3A8E5176-67EA-40DB-B2FA-489E01B4A937}"/>
                </a:ext>
              </a:extLst>
            </p:cNvPr>
            <p:cNvSpPr>
              <a:spLocks noChangeArrowheads="1"/>
            </p:cNvSpPr>
            <p:nvPr/>
          </p:nvSpPr>
          <p:spPr bwMode="auto">
            <a:xfrm>
              <a:off x="4753" y="2426"/>
              <a:ext cx="10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1"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5" name="Rectangle 70">
              <a:extLst>
                <a:ext uri="{FF2B5EF4-FFF2-40B4-BE49-F238E27FC236}">
                  <a16:creationId xmlns:a16="http://schemas.microsoft.com/office/drawing/2014/main" id="{7193E4C7-EC08-4590-BD6E-688263C72F77}"/>
                </a:ext>
              </a:extLst>
            </p:cNvPr>
            <p:cNvSpPr>
              <a:spLocks noChangeArrowheads="1"/>
            </p:cNvSpPr>
            <p:nvPr/>
          </p:nvSpPr>
          <p:spPr bwMode="auto">
            <a:xfrm>
              <a:off x="4012" y="2609"/>
              <a:ext cx="62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1" u="none" strike="noStrike" cap="none" normalizeH="0" baseline="0">
                  <a:ln>
                    <a:noFill/>
                  </a:ln>
                  <a:solidFill>
                    <a:srgbClr val="000000"/>
                  </a:solidFill>
                  <a:effectLst/>
                  <a:latin typeface="Times New Roman" panose="02020603050405020304" pitchFamily="18" charset="0"/>
                </a:rPr>
                <a:t>1446 BC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6" name="Rectangle 71">
              <a:extLst>
                <a:ext uri="{FF2B5EF4-FFF2-40B4-BE49-F238E27FC236}">
                  <a16:creationId xmlns:a16="http://schemas.microsoft.com/office/drawing/2014/main" id="{DC01A2EC-50B4-437C-B73D-48F59E1933E0}"/>
                </a:ext>
              </a:extLst>
            </p:cNvPr>
            <p:cNvSpPr>
              <a:spLocks noChangeArrowheads="1"/>
            </p:cNvSpPr>
            <p:nvPr/>
          </p:nvSpPr>
          <p:spPr bwMode="auto">
            <a:xfrm>
              <a:off x="4573" y="2609"/>
              <a:ext cx="10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1"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7" name="Rectangle 72">
              <a:extLst>
                <a:ext uri="{FF2B5EF4-FFF2-40B4-BE49-F238E27FC236}">
                  <a16:creationId xmlns:a16="http://schemas.microsoft.com/office/drawing/2014/main" id="{3A28EC9B-21AD-400F-9AD0-10DA0F9B6201}"/>
                </a:ext>
              </a:extLst>
            </p:cNvPr>
            <p:cNvSpPr>
              <a:spLocks noChangeArrowheads="1"/>
            </p:cNvSpPr>
            <p:nvPr/>
          </p:nvSpPr>
          <p:spPr bwMode="auto">
            <a:xfrm>
              <a:off x="5483" y="2426"/>
              <a:ext cx="129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1" u="none" strike="noStrike" cap="none" normalizeH="0" baseline="0" dirty="0">
                  <a:ln>
                    <a:noFill/>
                  </a:ln>
                  <a:solidFill>
                    <a:srgbClr val="000000"/>
                  </a:solidFill>
                  <a:effectLst/>
                  <a:latin typeface="Times New Roman" panose="02020603050405020304" pitchFamily="18" charset="0"/>
                </a:rPr>
                <a:t>Israelites enter the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8" name="Rectangle 73">
              <a:extLst>
                <a:ext uri="{FF2B5EF4-FFF2-40B4-BE49-F238E27FC236}">
                  <a16:creationId xmlns:a16="http://schemas.microsoft.com/office/drawing/2014/main" id="{FA6A0FF3-8B1E-4D2D-94D7-F33899C0111A}"/>
                </a:ext>
              </a:extLst>
            </p:cNvPr>
            <p:cNvSpPr>
              <a:spLocks noChangeArrowheads="1"/>
            </p:cNvSpPr>
            <p:nvPr/>
          </p:nvSpPr>
          <p:spPr bwMode="auto">
            <a:xfrm>
              <a:off x="5592" y="2609"/>
              <a:ext cx="104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1" u="none" strike="noStrike" cap="none" normalizeH="0" baseline="0">
                  <a:ln>
                    <a:noFill/>
                  </a:ln>
                  <a:solidFill>
                    <a:srgbClr val="000000"/>
                  </a:solidFill>
                  <a:effectLst/>
                  <a:latin typeface="Times New Roman" panose="02020603050405020304" pitchFamily="18" charset="0"/>
                </a:rPr>
                <a:t>Promised Land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9" name="Rectangle 74">
              <a:extLst>
                <a:ext uri="{FF2B5EF4-FFF2-40B4-BE49-F238E27FC236}">
                  <a16:creationId xmlns:a16="http://schemas.microsoft.com/office/drawing/2014/main" id="{7291811B-5BA5-4103-9FF1-3E6EFA62A438}"/>
                </a:ext>
              </a:extLst>
            </p:cNvPr>
            <p:cNvSpPr>
              <a:spLocks noChangeArrowheads="1"/>
            </p:cNvSpPr>
            <p:nvPr/>
          </p:nvSpPr>
          <p:spPr bwMode="auto">
            <a:xfrm>
              <a:off x="6566" y="2609"/>
              <a:ext cx="10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1"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0" name="Rectangle 75">
              <a:extLst>
                <a:ext uri="{FF2B5EF4-FFF2-40B4-BE49-F238E27FC236}">
                  <a16:creationId xmlns:a16="http://schemas.microsoft.com/office/drawing/2014/main" id="{DDD5D39A-0391-4FA3-A495-6F1021E48CCE}"/>
                </a:ext>
              </a:extLst>
            </p:cNvPr>
            <p:cNvSpPr>
              <a:spLocks noChangeArrowheads="1"/>
            </p:cNvSpPr>
            <p:nvPr/>
          </p:nvSpPr>
          <p:spPr bwMode="auto">
            <a:xfrm>
              <a:off x="5800" y="2793"/>
              <a:ext cx="62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1" u="none" strike="noStrike" cap="none" normalizeH="0" baseline="0">
                  <a:ln>
                    <a:noFill/>
                  </a:ln>
                  <a:solidFill>
                    <a:srgbClr val="000000"/>
                  </a:solidFill>
                  <a:effectLst/>
                  <a:latin typeface="Times New Roman" panose="02020603050405020304" pitchFamily="18" charset="0"/>
                </a:rPr>
                <a:t>1406 BC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1" name="Rectangle 76">
              <a:extLst>
                <a:ext uri="{FF2B5EF4-FFF2-40B4-BE49-F238E27FC236}">
                  <a16:creationId xmlns:a16="http://schemas.microsoft.com/office/drawing/2014/main" id="{0CA8AF97-34E8-4671-8A86-5A49D54B2BD6}"/>
                </a:ext>
              </a:extLst>
            </p:cNvPr>
            <p:cNvSpPr>
              <a:spLocks noChangeArrowheads="1"/>
            </p:cNvSpPr>
            <p:nvPr/>
          </p:nvSpPr>
          <p:spPr bwMode="auto">
            <a:xfrm>
              <a:off x="6361" y="2793"/>
              <a:ext cx="10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1"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
        <p:nvSpPr>
          <p:cNvPr id="3" name="Oval 55">
            <a:extLst>
              <a:ext uri="{FF2B5EF4-FFF2-40B4-BE49-F238E27FC236}">
                <a16:creationId xmlns:a16="http://schemas.microsoft.com/office/drawing/2014/main" id="{658ABB33-4833-46DE-8444-724CB917EAA4}"/>
              </a:ext>
            </a:extLst>
          </p:cNvPr>
          <p:cNvSpPr>
            <a:spLocks noChangeArrowheads="1"/>
          </p:cNvSpPr>
          <p:nvPr/>
        </p:nvSpPr>
        <p:spPr bwMode="auto">
          <a:xfrm>
            <a:off x="7671134" y="2605422"/>
            <a:ext cx="252413" cy="280987"/>
          </a:xfrm>
          <a:prstGeom prst="ellipse">
            <a:avLst/>
          </a:pr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 name="Rectangle 68">
            <a:extLst>
              <a:ext uri="{FF2B5EF4-FFF2-40B4-BE49-F238E27FC236}">
                <a16:creationId xmlns:a16="http://schemas.microsoft.com/office/drawing/2014/main" id="{8F3CDF06-F9EC-45F8-A5BD-A27EEE31824A}"/>
              </a:ext>
            </a:extLst>
          </p:cNvPr>
          <p:cNvSpPr>
            <a:spLocks noChangeArrowheads="1"/>
          </p:cNvSpPr>
          <p:nvPr/>
        </p:nvSpPr>
        <p:spPr bwMode="auto">
          <a:xfrm>
            <a:off x="6985334" y="1919622"/>
            <a:ext cx="15240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1" u="none" strike="noStrike" cap="none" normalizeH="0" baseline="0" dirty="0">
                <a:ln>
                  <a:noFill/>
                </a:ln>
                <a:solidFill>
                  <a:srgbClr val="000000"/>
                </a:solidFill>
                <a:effectLst/>
                <a:latin typeface="Times New Roman" panose="02020603050405020304" pitchFamily="18" charset="0"/>
              </a:rPr>
              <a:t>Mosaic Law given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57877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886200" y="762000"/>
            <a:ext cx="7416800" cy="4467225"/>
          </a:xfrm>
        </p:spPr>
        <p:txBody>
          <a:bodyPr>
            <a:normAutofit/>
          </a:bodyPr>
          <a:lstStyle/>
          <a:p>
            <a:pPr marL="0" indent="0">
              <a:buNone/>
            </a:pPr>
            <a:r>
              <a:rPr lang="en-US" sz="4400" i="1" dirty="0">
                <a:solidFill>
                  <a:schemeClr val="tx1"/>
                </a:solidFill>
                <a:effectLst>
                  <a:outerShdw blurRad="38100" dist="38100" dir="2700000" algn="tl">
                    <a:srgbClr val="000000">
                      <a:alpha val="43137"/>
                    </a:srgbClr>
                  </a:outerShdw>
                </a:effectLst>
                <a:latin typeface="+mj-lt"/>
              </a:rPr>
              <a:t>If the Old Testament has been superseded by the New Testament, why should we read it?</a:t>
            </a:r>
          </a:p>
        </p:txBody>
      </p:sp>
      <p:pic>
        <p:nvPicPr>
          <p:cNvPr id="4098" name="Picture 2" descr="Related image">
            <a:extLst>
              <a:ext uri="{FF2B5EF4-FFF2-40B4-BE49-F238E27FC236}">
                <a16:creationId xmlns:a16="http://schemas.microsoft.com/office/drawing/2014/main" id="{78AAFFBB-8B27-4728-B69C-390C10B9E40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42048" y="1550615"/>
            <a:ext cx="6354722" cy="5401514"/>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9286F9E1-24EC-4178-ACF8-4496AB16566C}"/>
              </a:ext>
            </a:extLst>
          </p:cNvPr>
          <p:cNvSpPr>
            <a:spLocks noGrp="1"/>
          </p:cNvSpPr>
          <p:nvPr>
            <p:ph type="ftr" sz="quarter" idx="11"/>
          </p:nvPr>
        </p:nvSpPr>
        <p:spPr/>
        <p:txBody>
          <a:bodyPr/>
          <a:lstStyle/>
          <a:p>
            <a:r>
              <a:rPr lang="en-US"/>
              <a:t>OLD TESTAMENT SURVEY</a:t>
            </a:r>
            <a:endParaRPr lang="en-US" dirty="0"/>
          </a:p>
        </p:txBody>
      </p:sp>
    </p:spTree>
    <p:extLst>
      <p:ext uri="{BB962C8B-B14F-4D97-AF65-F5344CB8AC3E}">
        <p14:creationId xmlns:p14="http://schemas.microsoft.com/office/powerpoint/2010/main" val="737889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7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1ABCF0-56E1-4B16-9FEF-D3423CBBCD50}"/>
              </a:ext>
            </a:extLst>
          </p:cNvPr>
          <p:cNvSpPr>
            <a:spLocks noGrp="1"/>
          </p:cNvSpPr>
          <p:nvPr>
            <p:ph type="ctrTitle"/>
          </p:nvPr>
        </p:nvSpPr>
        <p:spPr/>
        <p:txBody>
          <a:bodyPr>
            <a:normAutofit/>
          </a:bodyPr>
          <a:lstStyle/>
          <a:p>
            <a:r>
              <a:rPr lang="en-US" dirty="0"/>
              <a:t>Review:</a:t>
            </a:r>
            <a:br>
              <a:rPr lang="en-US" dirty="0"/>
            </a:br>
            <a:r>
              <a:rPr lang="en-US" dirty="0"/>
              <a:t>Abrahamic Covenant</a:t>
            </a:r>
          </a:p>
        </p:txBody>
      </p:sp>
      <p:sp>
        <p:nvSpPr>
          <p:cNvPr id="5" name="Subtitle 4">
            <a:extLst>
              <a:ext uri="{FF2B5EF4-FFF2-40B4-BE49-F238E27FC236}">
                <a16:creationId xmlns:a16="http://schemas.microsoft.com/office/drawing/2014/main" id="{063106DC-9F22-487F-BE26-0C1E09953954}"/>
              </a:ext>
            </a:extLst>
          </p:cNvPr>
          <p:cNvSpPr>
            <a:spLocks noGrp="1"/>
          </p:cNvSpPr>
          <p:nvPr>
            <p:ph type="subTitle" idx="1"/>
          </p:nvPr>
        </p:nvSpPr>
        <p:spPr/>
        <p:txBody>
          <a:bodyPr/>
          <a:lstStyle/>
          <a:p>
            <a:endParaRPr lang="en-US"/>
          </a:p>
        </p:txBody>
      </p:sp>
      <p:sp>
        <p:nvSpPr>
          <p:cNvPr id="3" name="Footer Placeholder 2">
            <a:extLst>
              <a:ext uri="{FF2B5EF4-FFF2-40B4-BE49-F238E27FC236}">
                <a16:creationId xmlns:a16="http://schemas.microsoft.com/office/drawing/2014/main" id="{F4521015-99EF-4661-965F-91E4E4BA8B21}"/>
              </a:ext>
            </a:extLst>
          </p:cNvPr>
          <p:cNvSpPr>
            <a:spLocks noGrp="1"/>
          </p:cNvSpPr>
          <p:nvPr>
            <p:ph type="ftr" sz="quarter" idx="11"/>
          </p:nvPr>
        </p:nvSpPr>
        <p:spPr/>
        <p:txBody>
          <a:bodyPr/>
          <a:lstStyle/>
          <a:p>
            <a:r>
              <a:rPr lang="en-US"/>
              <a:t>OLD TESTAMENT SURVEY</a:t>
            </a:r>
            <a:endParaRPr lang="en-US" dirty="0"/>
          </a:p>
        </p:txBody>
      </p:sp>
    </p:spTree>
    <p:extLst>
      <p:ext uri="{BB962C8B-B14F-4D97-AF65-F5344CB8AC3E}">
        <p14:creationId xmlns:p14="http://schemas.microsoft.com/office/powerpoint/2010/main" val="4957267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78C4374-8ECB-4325-97CB-4C34A6973F7C}"/>
              </a:ext>
            </a:extLst>
          </p:cNvPr>
          <p:cNvGrpSpPr/>
          <p:nvPr/>
        </p:nvGrpSpPr>
        <p:grpSpPr>
          <a:xfrm>
            <a:off x="1524000" y="228600"/>
            <a:ext cx="8428937" cy="5905832"/>
            <a:chOff x="339751" y="673768"/>
            <a:chExt cx="10283317" cy="5293513"/>
          </a:xfrm>
        </p:grpSpPr>
        <p:sp>
          <p:nvSpPr>
            <p:cNvPr id="11" name="Right Arrow 4">
              <a:extLst>
                <a:ext uri="{FF2B5EF4-FFF2-40B4-BE49-F238E27FC236}">
                  <a16:creationId xmlns:a16="http://schemas.microsoft.com/office/drawing/2014/main" id="{525E4605-2C8D-4104-B391-55547BEC42F2}"/>
                </a:ext>
              </a:extLst>
            </p:cNvPr>
            <p:cNvSpPr/>
            <p:nvPr/>
          </p:nvSpPr>
          <p:spPr>
            <a:xfrm>
              <a:off x="4006522" y="2665862"/>
              <a:ext cx="6608499" cy="1491915"/>
            </a:xfrm>
            <a:prstGeom prst="rightArrow">
              <a:avLst/>
            </a:prstGeom>
            <a:solidFill>
              <a:srgbClr val="00CC00"/>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effectLst>
                    <a:outerShdw blurRad="38100" dist="38100" dir="2700000" algn="tl">
                      <a:srgbClr val="000000">
                        <a:alpha val="43137"/>
                      </a:srgbClr>
                    </a:outerShdw>
                  </a:effectLst>
                  <a:latin typeface="Calibri" panose="020F0502020204030204" pitchFamily="34" charset="0"/>
                  <a:ea typeface="Cambria" panose="02040503050406030204" pitchFamily="18" charset="0"/>
                  <a:cs typeface="Calibri" panose="020F0502020204030204" pitchFamily="34" charset="0"/>
                </a:rPr>
                <a:t>A GREAT LAND</a:t>
              </a:r>
            </a:p>
          </p:txBody>
        </p:sp>
        <p:sp>
          <p:nvSpPr>
            <p:cNvPr id="12" name="Right Arrow 5">
              <a:extLst>
                <a:ext uri="{FF2B5EF4-FFF2-40B4-BE49-F238E27FC236}">
                  <a16:creationId xmlns:a16="http://schemas.microsoft.com/office/drawing/2014/main" id="{FBB5C40E-4267-46EB-8D3A-59A9A2ACA05C}"/>
                </a:ext>
              </a:extLst>
            </p:cNvPr>
            <p:cNvSpPr/>
            <p:nvPr/>
          </p:nvSpPr>
          <p:spPr>
            <a:xfrm>
              <a:off x="4014569" y="4328093"/>
              <a:ext cx="6608499" cy="1491915"/>
            </a:xfrm>
            <a:prstGeom prst="rightArrow">
              <a:avLst/>
            </a:prstGeom>
            <a:solidFill>
              <a:srgbClr val="FFC000"/>
            </a:solidFill>
            <a:ln>
              <a:solidFill>
                <a:srgbClr val="533205"/>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outerShdw blurRad="38100" dist="38100" dir="2700000" algn="tl">
                      <a:srgbClr val="000000">
                        <a:alpha val="43137"/>
                      </a:srgbClr>
                    </a:outerShdw>
                  </a:effectLst>
                  <a:latin typeface="Calibri" panose="020F0502020204030204" pitchFamily="34" charset="0"/>
                  <a:ea typeface="Cambria" panose="02040503050406030204" pitchFamily="18" charset="0"/>
                  <a:cs typeface="Calibri" panose="020F0502020204030204" pitchFamily="34" charset="0"/>
                </a:rPr>
                <a:t>A GREAT BLESSING</a:t>
              </a:r>
            </a:p>
          </p:txBody>
        </p:sp>
        <p:sp>
          <p:nvSpPr>
            <p:cNvPr id="13" name="Right Arrow 6">
              <a:extLst>
                <a:ext uri="{FF2B5EF4-FFF2-40B4-BE49-F238E27FC236}">
                  <a16:creationId xmlns:a16="http://schemas.microsoft.com/office/drawing/2014/main" id="{94F00645-D7F2-4C63-9172-B7236B00010B}"/>
                </a:ext>
              </a:extLst>
            </p:cNvPr>
            <p:cNvSpPr/>
            <p:nvPr/>
          </p:nvSpPr>
          <p:spPr>
            <a:xfrm>
              <a:off x="4014569" y="981415"/>
              <a:ext cx="6608499" cy="1491915"/>
            </a:xfrm>
            <a:prstGeom prst="rightArrow">
              <a:avLst/>
            </a:prstGeom>
            <a:solidFill>
              <a:srgbClr val="00B0F0"/>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effectLst>
                    <a:outerShdw blurRad="38100" dist="38100" dir="2700000" algn="tl">
                      <a:srgbClr val="000000">
                        <a:alpha val="43137"/>
                      </a:srgbClr>
                    </a:outerShdw>
                  </a:effectLst>
                  <a:latin typeface="Calibri" panose="020F0502020204030204" pitchFamily="34" charset="0"/>
                  <a:ea typeface="Cambria" panose="02040503050406030204" pitchFamily="18" charset="0"/>
                  <a:cs typeface="Calibri" panose="020F0502020204030204" pitchFamily="34" charset="0"/>
                </a:rPr>
                <a:t>A GREAT NATION</a:t>
              </a:r>
            </a:p>
          </p:txBody>
        </p:sp>
        <p:sp>
          <p:nvSpPr>
            <p:cNvPr id="14" name="Rectangle 13">
              <a:extLst>
                <a:ext uri="{FF2B5EF4-FFF2-40B4-BE49-F238E27FC236}">
                  <a16:creationId xmlns:a16="http://schemas.microsoft.com/office/drawing/2014/main" id="{0AD4A8F5-8E21-4016-9A2B-8F292CFD4F47}"/>
                </a:ext>
              </a:extLst>
            </p:cNvPr>
            <p:cNvSpPr/>
            <p:nvPr/>
          </p:nvSpPr>
          <p:spPr>
            <a:xfrm>
              <a:off x="339751" y="673768"/>
              <a:ext cx="4325566" cy="5293513"/>
            </a:xfrm>
            <a:prstGeom prst="rect">
              <a:avLst/>
            </a:prstGeom>
            <a:solidFill>
              <a:srgbClr val="FFFF00"/>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3200" b="1" dirty="0">
                <a:solidFill>
                  <a:schemeClr val="tx1"/>
                </a:solidFill>
                <a:effectLst>
                  <a:outerShdw blurRad="38100" dist="38100" dir="2700000" algn="tl">
                    <a:srgbClr val="000000">
                      <a:alpha val="43137"/>
                    </a:srgbClr>
                  </a:outerShdw>
                </a:effectLst>
                <a:latin typeface="Calibri" panose="020F0502020204030204" pitchFamily="34" charset="0"/>
                <a:ea typeface="Cambria" panose="02040503050406030204" pitchFamily="18" charset="0"/>
                <a:cs typeface="Calibri" panose="020F0502020204030204" pitchFamily="34" charset="0"/>
              </a:endParaRPr>
            </a:p>
            <a:p>
              <a:pPr algn="ctr"/>
              <a:endParaRPr lang="en-US" sz="3200" b="1" dirty="0">
                <a:solidFill>
                  <a:schemeClr val="tx1"/>
                </a:solidFill>
                <a:effectLst>
                  <a:outerShdw blurRad="38100" dist="38100" dir="2700000" algn="tl">
                    <a:srgbClr val="000000">
                      <a:alpha val="43137"/>
                    </a:srgbClr>
                  </a:outerShdw>
                </a:effectLst>
                <a:latin typeface="Calibri" panose="020F0502020204030204" pitchFamily="34" charset="0"/>
                <a:ea typeface="Cambria" panose="02040503050406030204" pitchFamily="18" charset="0"/>
                <a:cs typeface="Calibri" panose="020F0502020204030204" pitchFamily="34" charset="0"/>
              </a:endParaRPr>
            </a:p>
            <a:p>
              <a:pPr algn="ctr"/>
              <a:r>
                <a:rPr lang="en-US" sz="3600" b="1" dirty="0">
                  <a:solidFill>
                    <a:schemeClr val="tx1"/>
                  </a:solidFill>
                  <a:effectLst>
                    <a:outerShdw blurRad="38100" dist="38100" dir="2700000" algn="tl">
                      <a:srgbClr val="000000">
                        <a:alpha val="43137"/>
                      </a:srgbClr>
                    </a:outerShdw>
                  </a:effectLst>
                  <a:latin typeface="Calibri" panose="020F0502020204030204" pitchFamily="34" charset="0"/>
                  <a:ea typeface="Cambria" panose="02040503050406030204" pitchFamily="18" charset="0"/>
                  <a:cs typeface="Calibri" panose="020F0502020204030204" pitchFamily="34" charset="0"/>
                </a:rPr>
                <a:t>ABRAHAMIC </a:t>
              </a:r>
              <a:r>
                <a:rPr lang="en-US" sz="3600" b="1" u="sng" dirty="0">
                  <a:solidFill>
                    <a:schemeClr val="tx1"/>
                  </a:solidFill>
                  <a:effectLst>
                    <a:outerShdw blurRad="38100" dist="38100" dir="2700000" algn="tl">
                      <a:srgbClr val="000000">
                        <a:alpha val="43137"/>
                      </a:srgbClr>
                    </a:outerShdw>
                  </a:effectLst>
                  <a:latin typeface="Calibri" panose="020F0502020204030204" pitchFamily="34" charset="0"/>
                  <a:ea typeface="Cambria" panose="02040503050406030204" pitchFamily="18" charset="0"/>
                  <a:cs typeface="Calibri" panose="020F0502020204030204" pitchFamily="34" charset="0"/>
                </a:rPr>
                <a:t>COVENANT</a:t>
              </a:r>
            </a:p>
            <a:p>
              <a:pPr algn="ctr"/>
              <a:endParaRPr lang="en-US" sz="3200" b="1" dirty="0">
                <a:solidFill>
                  <a:schemeClr val="tx1"/>
                </a:solidFill>
                <a:effectLst>
                  <a:outerShdw blurRad="38100" dist="38100" dir="2700000" algn="tl">
                    <a:srgbClr val="000000">
                      <a:alpha val="43137"/>
                    </a:srgbClr>
                  </a:outerShdw>
                </a:effectLst>
                <a:latin typeface="Calibri" panose="020F0502020204030204" pitchFamily="34" charset="0"/>
                <a:ea typeface="Cambria" panose="02040503050406030204" pitchFamily="18" charset="0"/>
                <a:cs typeface="Calibri" panose="020F0502020204030204" pitchFamily="34" charset="0"/>
              </a:endParaRPr>
            </a:p>
            <a:p>
              <a:pPr algn="ctr"/>
              <a:r>
                <a:rPr lang="en-US" sz="3200" i="1" dirty="0">
                  <a:solidFill>
                    <a:schemeClr val="tx1"/>
                  </a:solidFill>
                  <a:effectLst>
                    <a:outerShdw blurRad="38100" dist="38100" dir="2700000" algn="tl">
                      <a:srgbClr val="000000">
                        <a:alpha val="43137"/>
                      </a:srgbClr>
                    </a:outerShdw>
                  </a:effectLst>
                  <a:latin typeface="Calibri" panose="020F0502020204030204" pitchFamily="34" charset="0"/>
                  <a:ea typeface="Cambria" panose="02040503050406030204" pitchFamily="18" charset="0"/>
                  <a:cs typeface="Calibri" panose="020F0502020204030204" pitchFamily="34" charset="0"/>
                </a:rPr>
                <a:t>To Abraham God promised…</a:t>
              </a:r>
            </a:p>
          </p:txBody>
        </p:sp>
      </p:grpSp>
    </p:spTree>
    <p:extLst>
      <p:ext uri="{BB962C8B-B14F-4D97-AF65-F5344CB8AC3E}">
        <p14:creationId xmlns:p14="http://schemas.microsoft.com/office/powerpoint/2010/main" val="133683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321BC5-04CB-4163-925A-09AD34281164}"/>
              </a:ext>
            </a:extLst>
          </p:cNvPr>
          <p:cNvSpPr>
            <a:spLocks noGrp="1"/>
          </p:cNvSpPr>
          <p:nvPr>
            <p:ph type="ctrTitle"/>
          </p:nvPr>
        </p:nvSpPr>
        <p:spPr/>
        <p:txBody>
          <a:bodyPr/>
          <a:lstStyle/>
          <a:p>
            <a:r>
              <a:rPr lang="en-US" dirty="0"/>
              <a:t>God Makes Jacob Into a Great Nation</a:t>
            </a:r>
          </a:p>
        </p:txBody>
      </p:sp>
      <p:sp>
        <p:nvSpPr>
          <p:cNvPr id="6" name="Subtitle 5">
            <a:extLst>
              <a:ext uri="{FF2B5EF4-FFF2-40B4-BE49-F238E27FC236}">
                <a16:creationId xmlns:a16="http://schemas.microsoft.com/office/drawing/2014/main" id="{F45FF05B-6ACC-4F2A-8D88-DF9BF78BB26E}"/>
              </a:ext>
            </a:extLst>
          </p:cNvPr>
          <p:cNvSpPr>
            <a:spLocks noGrp="1"/>
          </p:cNvSpPr>
          <p:nvPr>
            <p:ph type="subTitle" idx="1"/>
          </p:nvPr>
        </p:nvSpPr>
        <p:spPr/>
        <p:txBody>
          <a:bodyPr/>
          <a:lstStyle/>
          <a:p>
            <a:endParaRPr lang="en-US"/>
          </a:p>
        </p:txBody>
      </p:sp>
      <p:sp>
        <p:nvSpPr>
          <p:cNvPr id="4" name="Footer Placeholder 3">
            <a:extLst>
              <a:ext uri="{FF2B5EF4-FFF2-40B4-BE49-F238E27FC236}">
                <a16:creationId xmlns:a16="http://schemas.microsoft.com/office/drawing/2014/main" id="{6F2031F4-BB77-45D6-AE68-88CF3BF936A5}"/>
              </a:ext>
            </a:extLst>
          </p:cNvPr>
          <p:cNvSpPr>
            <a:spLocks noGrp="1"/>
          </p:cNvSpPr>
          <p:nvPr>
            <p:ph type="ftr" sz="quarter" idx="11"/>
          </p:nvPr>
        </p:nvSpPr>
        <p:spPr/>
        <p:txBody>
          <a:bodyPr/>
          <a:lstStyle/>
          <a:p>
            <a:r>
              <a:rPr lang="en-US"/>
              <a:t>OLD TESTAMENT SURVEY</a:t>
            </a:r>
            <a:endParaRPr lang="en-US" dirty="0"/>
          </a:p>
        </p:txBody>
      </p:sp>
    </p:spTree>
    <p:extLst>
      <p:ext uri="{BB962C8B-B14F-4D97-AF65-F5344CB8AC3E}">
        <p14:creationId xmlns:p14="http://schemas.microsoft.com/office/powerpoint/2010/main" val="22303489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4BE687-30B2-4281-9C07-7D24746264C9}"/>
              </a:ext>
            </a:extLst>
          </p:cNvPr>
          <p:cNvSpPr txBox="1"/>
          <p:nvPr/>
        </p:nvSpPr>
        <p:spPr>
          <a:xfrm>
            <a:off x="1528010" y="986588"/>
            <a:ext cx="9059779" cy="4524315"/>
          </a:xfrm>
          <a:prstGeom prst="rect">
            <a:avLst/>
          </a:prstGeom>
          <a:noFill/>
        </p:spPr>
        <p:txBody>
          <a:bodyPr wrap="square" rtlCol="0">
            <a:spAutoFit/>
          </a:bodyPr>
          <a:lstStyle/>
          <a:p>
            <a:r>
              <a:rPr lang="en-US" sz="3600" dirty="0"/>
              <a:t>And God spoke to Israel in a vision at night and said, "Jacob! Jacob!" "Here I am," he replied. "I am God, the God of your father," he said. "Do not be afraid to go down to Egypt, for </a:t>
            </a:r>
            <a:r>
              <a:rPr lang="en-US" sz="3600" b="1" u="sng" dirty="0"/>
              <a:t>I will make you into a great nation there.</a:t>
            </a:r>
          </a:p>
          <a:p>
            <a:endParaRPr lang="en-US" sz="3600" dirty="0"/>
          </a:p>
          <a:p>
            <a:r>
              <a:rPr lang="en-US" sz="3600" dirty="0"/>
              <a:t>Gen. 46:2-3 NIV</a:t>
            </a:r>
          </a:p>
        </p:txBody>
      </p:sp>
    </p:spTree>
    <p:extLst>
      <p:ext uri="{BB962C8B-B14F-4D97-AF65-F5344CB8AC3E}">
        <p14:creationId xmlns:p14="http://schemas.microsoft.com/office/powerpoint/2010/main" val="176193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56D6F-4B5F-42C6-8017-0CEF66CDE4DF}"/>
              </a:ext>
            </a:extLst>
          </p:cNvPr>
          <p:cNvSpPr>
            <a:spLocks noGrp="1"/>
          </p:cNvSpPr>
          <p:nvPr>
            <p:ph type="title"/>
          </p:nvPr>
        </p:nvSpPr>
        <p:spPr>
          <a:xfrm>
            <a:off x="914400" y="533400"/>
            <a:ext cx="9613857" cy="1080938"/>
          </a:xfrm>
        </p:spPr>
        <p:txBody>
          <a:bodyPr>
            <a:normAutofit/>
          </a:bodyPr>
          <a:lstStyle/>
          <a:p>
            <a:r>
              <a:rPr lang="en-US" sz="4400" dirty="0"/>
              <a:t>GOSHEN</a:t>
            </a:r>
          </a:p>
        </p:txBody>
      </p:sp>
      <p:sp>
        <p:nvSpPr>
          <p:cNvPr id="8" name="Text Placeholder 7">
            <a:extLst>
              <a:ext uri="{FF2B5EF4-FFF2-40B4-BE49-F238E27FC236}">
                <a16:creationId xmlns:a16="http://schemas.microsoft.com/office/drawing/2014/main" id="{F4C7A5CB-20C7-4A99-BB4B-944D111E5320}"/>
              </a:ext>
            </a:extLst>
          </p:cNvPr>
          <p:cNvSpPr>
            <a:spLocks noGrp="1"/>
          </p:cNvSpPr>
          <p:nvPr>
            <p:ph type="body" sz="half" idx="2"/>
          </p:nvPr>
        </p:nvSpPr>
        <p:spPr>
          <a:xfrm>
            <a:off x="609600" y="1524000"/>
            <a:ext cx="3429000" cy="4109647"/>
          </a:xfrm>
        </p:spPr>
        <p:txBody>
          <a:bodyPr>
            <a:normAutofit/>
          </a:bodyPr>
          <a:lstStyle/>
          <a:p>
            <a:pPr marL="288925" indent="-288925">
              <a:spcAft>
                <a:spcPts val="600"/>
              </a:spcAft>
              <a:buFont typeface="Arial" panose="020B0604020202020204" pitchFamily="34" charset="0"/>
              <a:buChar char="•"/>
            </a:pPr>
            <a:r>
              <a:rPr lang="en-US" sz="2800" dirty="0"/>
              <a:t>Best land in Egypt</a:t>
            </a:r>
          </a:p>
          <a:p>
            <a:pPr marL="288925" indent="-288925">
              <a:spcAft>
                <a:spcPts val="600"/>
              </a:spcAft>
              <a:buFont typeface="Arial" panose="020B0604020202020204" pitchFamily="34" charset="0"/>
              <a:buChar char="•"/>
            </a:pPr>
            <a:r>
              <a:rPr lang="en-US" sz="2800" dirty="0"/>
              <a:t>Great for crops &amp; livestock</a:t>
            </a:r>
          </a:p>
          <a:p>
            <a:pPr marL="288925" indent="-288925">
              <a:spcAft>
                <a:spcPts val="600"/>
              </a:spcAft>
              <a:buFont typeface="Arial" panose="020B0604020202020204" pitchFamily="34" charset="0"/>
              <a:buChar char="•"/>
            </a:pPr>
            <a:r>
              <a:rPr lang="en-US" sz="2800" dirty="0"/>
              <a:t>Isolated from Egyptians</a:t>
            </a:r>
          </a:p>
          <a:p>
            <a:endParaRPr lang="en-US" sz="2800" dirty="0"/>
          </a:p>
        </p:txBody>
      </p:sp>
      <p:pic>
        <p:nvPicPr>
          <p:cNvPr id="13" name="Picture 2" descr="Temple of Medinet Habu, Egypt | Exploration Vacation">
            <a:extLst>
              <a:ext uri="{FF2B5EF4-FFF2-40B4-BE49-F238E27FC236}">
                <a16:creationId xmlns:a16="http://schemas.microsoft.com/office/drawing/2014/main" id="{B513957E-36FF-4A4A-90A2-4E24DC502D80}"/>
              </a:ext>
            </a:extLst>
          </p:cNvPr>
          <p:cNvPicPr>
            <a:picLocks noGrp="1" noChangeAspect="1" noChangeArrowheads="1"/>
          </p:cNvPicPr>
          <p:nvPr>
            <p:ph type="pic" idx="1"/>
          </p:nvPr>
        </p:nvPicPr>
        <p:blipFill rotWithShape="1">
          <a:blip r:embed="rId3">
            <a:extLst>
              <a:ext uri="{28A0092B-C50C-407E-A947-70E740481C1C}">
                <a14:useLocalDpi xmlns:a14="http://schemas.microsoft.com/office/drawing/2010/main" val="0"/>
              </a:ext>
            </a:extLst>
          </a:blip>
          <a:srcRect t="6339" b="6339"/>
          <a:stretch/>
        </p:blipFill>
        <p:spPr bwMode="auto">
          <a:xfrm>
            <a:off x="4146590" y="1600200"/>
            <a:ext cx="7717313"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398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9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F7A3AD9-F1BF-4C18-8D4D-3A12DB41E7CB}"/>
              </a:ext>
            </a:extLst>
          </p:cNvPr>
          <p:cNvSpPr>
            <a:spLocks noGrp="1"/>
          </p:cNvSpPr>
          <p:nvPr>
            <p:ph type="ftr" sz="quarter" idx="11"/>
          </p:nvPr>
        </p:nvSpPr>
        <p:spPr/>
        <p:txBody>
          <a:bodyPr/>
          <a:lstStyle/>
          <a:p>
            <a:r>
              <a:rPr lang="en-US"/>
              <a:t>OLD TESTAMENT SURVEY</a:t>
            </a:r>
            <a:endParaRPr lang="en-US" dirty="0"/>
          </a:p>
        </p:txBody>
      </p:sp>
      <p:pic>
        <p:nvPicPr>
          <p:cNvPr id="5" name="Picture 4" descr="Related image">
            <a:extLst>
              <a:ext uri="{FF2B5EF4-FFF2-40B4-BE49-F238E27FC236}">
                <a16:creationId xmlns:a16="http://schemas.microsoft.com/office/drawing/2014/main" id="{EBA0C379-D26C-4E30-BCF3-5229FB3EC3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8" t="5525" r="-358" b="15950"/>
          <a:stretch/>
        </p:blipFill>
        <p:spPr bwMode="auto">
          <a:xfrm>
            <a:off x="2133600" y="-533400"/>
            <a:ext cx="7848600" cy="6858000"/>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2BB8F44F-35B5-4266-A5B7-E57464F0E075}"/>
              </a:ext>
            </a:extLst>
          </p:cNvPr>
          <p:cNvSpPr/>
          <p:nvPr/>
        </p:nvSpPr>
        <p:spPr>
          <a:xfrm>
            <a:off x="2805384" y="1649667"/>
            <a:ext cx="1585576" cy="130383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3379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2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0-#ppt_w/2"/>
                                          </p:val>
                                        </p:tav>
                                        <p:tav tm="100000">
                                          <p:val>
                                            <p:strVal val="#ppt_x"/>
                                          </p:val>
                                        </p:tav>
                                      </p:tavLst>
                                    </p:anim>
                                    <p:anim calcmode="lin" valueType="num">
                                      <p:cBhvr additive="base">
                                        <p:cTn id="8" dur="75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83A4A20-0020-4A49-94A3-D168F1FD14EA}"/>
              </a:ext>
            </a:extLst>
          </p:cNvPr>
          <p:cNvSpPr>
            <a:spLocks noGrp="1"/>
          </p:cNvSpPr>
          <p:nvPr>
            <p:ph type="title"/>
          </p:nvPr>
        </p:nvSpPr>
        <p:spPr/>
        <p:txBody>
          <a:bodyPr>
            <a:normAutofit fontScale="90000"/>
          </a:bodyPr>
          <a:lstStyle/>
          <a:p>
            <a:r>
              <a:rPr lang="en-US" dirty="0"/>
              <a:t>ISRAELITES ISOLATED FROM EGYPTIANS</a:t>
            </a:r>
          </a:p>
        </p:txBody>
      </p:sp>
      <p:pic>
        <p:nvPicPr>
          <p:cNvPr id="5" name="Picture Placeholder 4" descr="http://2.bp.blogspot.com/-RUOD6MY2us4/TwPFB7qxOnI/AAAAAAAAC6k/XUDLhiIzepc/s1600/hebrew_slaves252812529.jpg">
            <a:extLst>
              <a:ext uri="{FF2B5EF4-FFF2-40B4-BE49-F238E27FC236}">
                <a16:creationId xmlns:a16="http://schemas.microsoft.com/office/drawing/2014/main" id="{110C29A5-2C5D-4FB5-8067-76CF70F4B508}"/>
              </a:ext>
            </a:extLst>
          </p:cNvPr>
          <p:cNvPicPr>
            <a:picLocks noGrp="1" noChangeAspect="1" noChangeArrowheads="1"/>
          </p:cNvPicPr>
          <p:nvPr>
            <p:ph type="pic" idx="1"/>
          </p:nvPr>
        </p:nvPicPr>
        <p:blipFill rotWithShape="1">
          <a:blip r:embed="rId3">
            <a:extLst>
              <a:ext uri="{28A0092B-C50C-407E-A947-70E740481C1C}">
                <a14:useLocalDpi xmlns:a14="http://schemas.microsoft.com/office/drawing/2010/main" val="0"/>
              </a:ext>
            </a:extLst>
          </a:blip>
          <a:srcRect t="11160" b="11160"/>
          <a:stretch/>
        </p:blipFill>
        <p:spPr>
          <a:xfrm>
            <a:off x="4572000" y="1600200"/>
            <a:ext cx="7063303" cy="4114800"/>
          </a:xfrm>
        </p:spPr>
      </p:pic>
      <p:sp>
        <p:nvSpPr>
          <p:cNvPr id="2" name="Text Placeholder 1"/>
          <p:cNvSpPr>
            <a:spLocks noGrp="1"/>
          </p:cNvSpPr>
          <p:nvPr>
            <p:ph type="body" sz="half" idx="2"/>
          </p:nvPr>
        </p:nvSpPr>
        <p:spPr>
          <a:xfrm>
            <a:off x="457200" y="1447800"/>
            <a:ext cx="3876256" cy="4109647"/>
          </a:xfrm>
        </p:spPr>
        <p:txBody>
          <a:bodyPr>
            <a:normAutofit/>
          </a:bodyPr>
          <a:lstStyle/>
          <a:p>
            <a:pPr lvl="0" algn="r">
              <a:lnSpc>
                <a:spcPct val="100000"/>
              </a:lnSpc>
            </a:pPr>
            <a:r>
              <a:rPr lang="en-US" sz="3200" dirty="0"/>
              <a:t>God made Israel into a unique nation by isolating it from Egyptian culture and religion</a:t>
            </a:r>
          </a:p>
          <a:p>
            <a:pPr algn="r">
              <a:lnSpc>
                <a:spcPct val="100000"/>
              </a:lnSpc>
            </a:pPr>
            <a:endParaRPr lang="en-US" sz="3200" dirty="0"/>
          </a:p>
        </p:txBody>
      </p:sp>
    </p:spTree>
    <p:extLst>
      <p:ext uri="{BB962C8B-B14F-4D97-AF65-F5344CB8AC3E}">
        <p14:creationId xmlns:p14="http://schemas.microsoft.com/office/powerpoint/2010/main" val="3986079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45605" y="1246568"/>
            <a:ext cx="9692640" cy="3529900"/>
            <a:chOff x="1164655" y="1103693"/>
            <a:chExt cx="9692640" cy="3529900"/>
          </a:xfrm>
        </p:grpSpPr>
        <p:grpSp>
          <p:nvGrpSpPr>
            <p:cNvPr id="18" name="Group 17"/>
            <p:cNvGrpSpPr/>
            <p:nvPr/>
          </p:nvGrpSpPr>
          <p:grpSpPr>
            <a:xfrm>
              <a:off x="1164655" y="1103693"/>
              <a:ext cx="9509760" cy="2843260"/>
              <a:chOff x="609600" y="2505730"/>
              <a:chExt cx="7924800" cy="1604605"/>
            </a:xfrm>
          </p:grpSpPr>
          <p:grpSp>
            <p:nvGrpSpPr>
              <p:cNvPr id="17" name="Group 16"/>
              <p:cNvGrpSpPr/>
              <p:nvPr/>
            </p:nvGrpSpPr>
            <p:grpSpPr>
              <a:xfrm>
                <a:off x="609600" y="2967335"/>
                <a:ext cx="7924800" cy="1143000"/>
                <a:chOff x="609600" y="2967335"/>
                <a:chExt cx="7924800" cy="1143000"/>
              </a:xfrm>
            </p:grpSpPr>
            <p:grpSp>
              <p:nvGrpSpPr>
                <p:cNvPr id="3" name="Group 9"/>
                <p:cNvGrpSpPr/>
                <p:nvPr/>
              </p:nvGrpSpPr>
              <p:grpSpPr>
                <a:xfrm>
                  <a:off x="5638800" y="2967335"/>
                  <a:ext cx="2895600" cy="1143000"/>
                  <a:chOff x="5638800" y="2362200"/>
                  <a:chExt cx="2895600" cy="1524000"/>
                </a:xfrm>
              </p:grpSpPr>
              <p:sp>
                <p:nvSpPr>
                  <p:cNvPr id="6" name="Rounded Rectangle 5"/>
                  <p:cNvSpPr/>
                  <p:nvPr/>
                </p:nvSpPr>
                <p:spPr>
                  <a:xfrm>
                    <a:off x="6248400" y="2362200"/>
                    <a:ext cx="2286000" cy="1524000"/>
                  </a:xfrm>
                  <a:prstGeom prst="roundRect">
                    <a:avLst/>
                  </a:prstGeom>
                  <a:solidFill>
                    <a:srgbClr val="0070C0"/>
                  </a:solidFill>
                  <a:ln>
                    <a:solidFill>
                      <a:schemeClr val="bg1"/>
                    </a:solidFill>
                  </a:ln>
                  <a:effectLst>
                    <a:outerShdw blurRad="101600" dist="101600" dir="3600000" algn="ctr" rotWithShape="0">
                      <a:schemeClr val="tx1"/>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effectLst>
                          <a:outerShdw blurRad="38100" dist="38100" dir="2700000" algn="tl">
                            <a:srgbClr val="000000">
                              <a:alpha val="43137"/>
                            </a:srgbClr>
                          </a:outerShdw>
                        </a:effectLst>
                      </a:rPr>
                      <a:t>~2 Million</a:t>
                    </a:r>
                  </a:p>
                </p:txBody>
              </p:sp>
              <p:sp>
                <p:nvSpPr>
                  <p:cNvPr id="8" name="Right Arrow 7"/>
                  <p:cNvSpPr/>
                  <p:nvPr/>
                </p:nvSpPr>
                <p:spPr>
                  <a:xfrm>
                    <a:off x="5638800" y="2590800"/>
                    <a:ext cx="685800" cy="1066800"/>
                  </a:xfrm>
                  <a:prstGeom prst="rightArrow">
                    <a:avLst>
                      <a:gd name="adj1" fmla="val 50000"/>
                      <a:gd name="adj2" fmla="val 54233"/>
                    </a:avLst>
                  </a:prstGeom>
                  <a:solidFill>
                    <a:srgbClr val="FFFF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dirty="0"/>
                  </a:p>
                </p:txBody>
              </p:sp>
            </p:grpSp>
            <p:grpSp>
              <p:nvGrpSpPr>
                <p:cNvPr id="9" name="Group 8"/>
                <p:cNvGrpSpPr/>
                <p:nvPr/>
              </p:nvGrpSpPr>
              <p:grpSpPr>
                <a:xfrm>
                  <a:off x="2819400" y="2967335"/>
                  <a:ext cx="2895600" cy="1143000"/>
                  <a:chOff x="2819400" y="2362200"/>
                  <a:chExt cx="2895600" cy="1524000"/>
                </a:xfrm>
              </p:grpSpPr>
              <p:sp>
                <p:nvSpPr>
                  <p:cNvPr id="5" name="Rounded Rectangle 4"/>
                  <p:cNvSpPr/>
                  <p:nvPr/>
                </p:nvSpPr>
                <p:spPr>
                  <a:xfrm>
                    <a:off x="3429000" y="2362200"/>
                    <a:ext cx="2286000" cy="1524000"/>
                  </a:xfrm>
                  <a:prstGeom prst="roundRect">
                    <a:avLst/>
                  </a:prstGeom>
                  <a:solidFill>
                    <a:srgbClr val="0070C0"/>
                  </a:solidFill>
                  <a:ln>
                    <a:solidFill>
                      <a:schemeClr val="bg1"/>
                    </a:solidFill>
                  </a:ln>
                  <a:effectLst>
                    <a:outerShdw blurRad="101600" dist="101600" dir="3600000" algn="ctr" rotWithShape="0">
                      <a:schemeClr val="tx1"/>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20" dirty="0">
                        <a:effectLst>
                          <a:outerShdw blurRad="38100" dist="38100" dir="2700000" algn="tl">
                            <a:srgbClr val="000000">
                              <a:alpha val="43137"/>
                            </a:srgbClr>
                          </a:outerShdw>
                        </a:effectLst>
                      </a:rPr>
                      <a:t>In Egypt 430 Years</a:t>
                    </a:r>
                  </a:p>
                </p:txBody>
              </p:sp>
              <p:sp>
                <p:nvSpPr>
                  <p:cNvPr id="7" name="Right Arrow 6"/>
                  <p:cNvSpPr/>
                  <p:nvPr/>
                </p:nvSpPr>
                <p:spPr>
                  <a:xfrm>
                    <a:off x="2819400" y="2590800"/>
                    <a:ext cx="685800" cy="1066800"/>
                  </a:xfrm>
                  <a:prstGeom prst="rightArrow">
                    <a:avLst>
                      <a:gd name="adj1" fmla="val 50000"/>
                      <a:gd name="adj2" fmla="val 54233"/>
                    </a:avLst>
                  </a:prstGeom>
                  <a:solidFill>
                    <a:srgbClr val="FFFF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dirty="0"/>
                  </a:p>
                </p:txBody>
              </p:sp>
            </p:grpSp>
            <p:sp>
              <p:nvSpPr>
                <p:cNvPr id="4" name="Rounded Rectangle 3"/>
                <p:cNvSpPr/>
                <p:nvPr/>
              </p:nvSpPr>
              <p:spPr>
                <a:xfrm>
                  <a:off x="609600" y="2967335"/>
                  <a:ext cx="2286000" cy="1143000"/>
                </a:xfrm>
                <a:prstGeom prst="roundRect">
                  <a:avLst/>
                </a:prstGeom>
                <a:solidFill>
                  <a:srgbClr val="0070C0"/>
                </a:solidFill>
                <a:ln>
                  <a:solidFill>
                    <a:schemeClr val="bg1"/>
                  </a:solidFill>
                </a:ln>
                <a:effectLst>
                  <a:outerShdw blurRad="101600" dist="101600" dir="3600000" algn="ctr" rotWithShape="0">
                    <a:schemeClr val="tx1"/>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80" dirty="0">
                      <a:effectLst>
                        <a:outerShdw blurRad="38100" dist="38100" dir="2700000" algn="tl">
                          <a:srgbClr val="000000">
                            <a:alpha val="43137"/>
                          </a:srgbClr>
                        </a:outerShdw>
                      </a:effectLst>
                    </a:rPr>
                    <a:t>70</a:t>
                  </a:r>
                </a:p>
              </p:txBody>
            </p:sp>
          </p:grpSp>
          <p:sp>
            <p:nvSpPr>
              <p:cNvPr id="15" name="TextBox 14"/>
              <p:cNvSpPr txBox="1"/>
              <p:nvPr/>
            </p:nvSpPr>
            <p:spPr>
              <a:xfrm>
                <a:off x="685800" y="2505730"/>
                <a:ext cx="2133600" cy="427289"/>
              </a:xfrm>
              <a:prstGeom prst="rect">
                <a:avLst/>
              </a:prstGeom>
              <a:noFill/>
            </p:spPr>
            <p:txBody>
              <a:bodyPr wrap="square" rtlCol="0">
                <a:spAutoFit/>
              </a:bodyPr>
              <a:lstStyle/>
              <a:p>
                <a:pPr algn="ctr"/>
                <a:r>
                  <a:rPr lang="en-US" sz="4320" b="1" dirty="0">
                    <a:solidFill>
                      <a:schemeClr val="bg1"/>
                    </a:solidFill>
                    <a:effectLst>
                      <a:outerShdw blurRad="38100" dist="38100" dir="2700000" algn="tl">
                        <a:srgbClr val="000000">
                          <a:alpha val="43137"/>
                        </a:srgbClr>
                      </a:outerShdw>
                    </a:effectLst>
                  </a:rPr>
                  <a:t>Family</a:t>
                </a:r>
              </a:p>
            </p:txBody>
          </p:sp>
          <p:sp>
            <p:nvSpPr>
              <p:cNvPr id="16" name="TextBox 15"/>
              <p:cNvSpPr txBox="1"/>
              <p:nvPr/>
            </p:nvSpPr>
            <p:spPr>
              <a:xfrm>
                <a:off x="6324600" y="2505730"/>
                <a:ext cx="2133600" cy="427289"/>
              </a:xfrm>
              <a:prstGeom prst="rect">
                <a:avLst/>
              </a:prstGeom>
              <a:noFill/>
            </p:spPr>
            <p:txBody>
              <a:bodyPr wrap="square" rtlCol="0">
                <a:spAutoFit/>
              </a:bodyPr>
              <a:lstStyle/>
              <a:p>
                <a:pPr algn="ctr"/>
                <a:r>
                  <a:rPr lang="en-US" sz="4320" b="1" dirty="0">
                    <a:solidFill>
                      <a:schemeClr val="bg1"/>
                    </a:solidFill>
                    <a:effectLst>
                      <a:outerShdw blurRad="38100" dist="38100" dir="2700000" algn="tl">
                        <a:srgbClr val="000000">
                          <a:alpha val="43137"/>
                        </a:srgbClr>
                      </a:outerShdw>
                    </a:effectLst>
                  </a:rPr>
                  <a:t>Nation</a:t>
                </a:r>
              </a:p>
            </p:txBody>
          </p:sp>
        </p:grpSp>
        <p:sp>
          <p:nvSpPr>
            <p:cNvPr id="19" name="TextBox 18"/>
            <p:cNvSpPr txBox="1"/>
            <p:nvPr/>
          </p:nvSpPr>
          <p:spPr>
            <a:xfrm>
              <a:off x="1210375" y="4098062"/>
              <a:ext cx="2651760" cy="535531"/>
            </a:xfrm>
            <a:prstGeom prst="rect">
              <a:avLst/>
            </a:prstGeom>
            <a:noFill/>
          </p:spPr>
          <p:txBody>
            <a:bodyPr wrap="square" rtlCol="0">
              <a:spAutoFit/>
            </a:bodyPr>
            <a:lstStyle/>
            <a:p>
              <a:pPr algn="ctr"/>
              <a:r>
                <a:rPr lang="en-US" sz="2880" dirty="0">
                  <a:solidFill>
                    <a:schemeClr val="bg1"/>
                  </a:solidFill>
                  <a:effectLst>
                    <a:outerShdw blurRad="38100" dist="38100" dir="2700000" algn="tl">
                      <a:srgbClr val="000000">
                        <a:alpha val="43137"/>
                      </a:srgbClr>
                    </a:outerShdw>
                  </a:effectLst>
                </a:rPr>
                <a:t>Gen. 46:26-27</a:t>
              </a:r>
            </a:p>
          </p:txBody>
        </p:sp>
        <p:sp>
          <p:nvSpPr>
            <p:cNvPr id="20" name="TextBox 19"/>
            <p:cNvSpPr txBox="1"/>
            <p:nvPr/>
          </p:nvSpPr>
          <p:spPr>
            <a:xfrm>
              <a:off x="4362383" y="4098062"/>
              <a:ext cx="3108960" cy="535531"/>
            </a:xfrm>
            <a:prstGeom prst="rect">
              <a:avLst/>
            </a:prstGeom>
            <a:noFill/>
          </p:spPr>
          <p:txBody>
            <a:bodyPr wrap="square" rtlCol="0">
              <a:spAutoFit/>
            </a:bodyPr>
            <a:lstStyle/>
            <a:p>
              <a:pPr algn="ctr"/>
              <a:r>
                <a:rPr lang="en-US" sz="2880" dirty="0">
                  <a:solidFill>
                    <a:schemeClr val="bg1"/>
                  </a:solidFill>
                  <a:effectLst>
                    <a:outerShdw blurRad="38100" dist="38100" dir="2700000" algn="tl">
                      <a:srgbClr val="000000">
                        <a:alpha val="43137"/>
                      </a:srgbClr>
                    </a:outerShdw>
                  </a:effectLst>
                </a:rPr>
                <a:t>Exod. 12:40-41</a:t>
              </a:r>
            </a:p>
          </p:txBody>
        </p:sp>
        <p:sp>
          <p:nvSpPr>
            <p:cNvPr id="21" name="TextBox 20"/>
            <p:cNvSpPr txBox="1"/>
            <p:nvPr/>
          </p:nvSpPr>
          <p:spPr>
            <a:xfrm>
              <a:off x="7748335" y="4098062"/>
              <a:ext cx="3108960" cy="535531"/>
            </a:xfrm>
            <a:prstGeom prst="rect">
              <a:avLst/>
            </a:prstGeom>
            <a:noFill/>
          </p:spPr>
          <p:txBody>
            <a:bodyPr wrap="square" rtlCol="0">
              <a:spAutoFit/>
            </a:bodyPr>
            <a:lstStyle/>
            <a:p>
              <a:pPr algn="ctr"/>
              <a:r>
                <a:rPr lang="en-US" sz="2880" dirty="0">
                  <a:solidFill>
                    <a:schemeClr val="bg1"/>
                  </a:solidFill>
                  <a:effectLst>
                    <a:outerShdw blurRad="38100" dist="38100" dir="2700000" algn="tl">
                      <a:srgbClr val="000000">
                        <a:alpha val="43137"/>
                      </a:srgbClr>
                    </a:outerShdw>
                  </a:effectLst>
                </a:rPr>
                <a:t>Exod. 12:37</a:t>
              </a:r>
            </a:p>
          </p:txBody>
        </p:sp>
      </p:grpSp>
      <p:pic>
        <p:nvPicPr>
          <p:cNvPr id="6146" name="Picture 2" descr="http://upload.wikimedia.org/wikipedia/commons/5/5c/Strawberry_greenhous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62954"/>
            <a:ext cx="12192000" cy="8097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359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Creation of a Nation</a:t>
            </a:r>
          </a:p>
        </p:txBody>
      </p:sp>
      <p:grpSp>
        <p:nvGrpSpPr>
          <p:cNvPr id="23" name="Group 22"/>
          <p:cNvGrpSpPr/>
          <p:nvPr/>
        </p:nvGrpSpPr>
        <p:grpSpPr>
          <a:xfrm>
            <a:off x="609600" y="2514600"/>
            <a:ext cx="10702490" cy="2648594"/>
            <a:chOff x="203392" y="2967335"/>
            <a:chExt cx="8918741" cy="1494744"/>
          </a:xfrm>
        </p:grpSpPr>
        <p:sp>
          <p:nvSpPr>
            <p:cNvPr id="26" name="TextBox 25"/>
            <p:cNvSpPr txBox="1"/>
            <p:nvPr/>
          </p:nvSpPr>
          <p:spPr>
            <a:xfrm>
              <a:off x="444596" y="4159850"/>
              <a:ext cx="2209800" cy="302229"/>
            </a:xfrm>
            <a:prstGeom prst="rect">
              <a:avLst/>
            </a:prstGeom>
            <a:noFill/>
          </p:spPr>
          <p:txBody>
            <a:bodyPr wrap="square" rtlCol="0">
              <a:spAutoFit/>
            </a:bodyPr>
            <a:lstStyle/>
            <a:p>
              <a:pPr algn="ctr"/>
              <a:r>
                <a:rPr lang="en-US" sz="2880" dirty="0">
                  <a:effectLst>
                    <a:outerShdw blurRad="38100" dist="38100" dir="2700000" algn="tl">
                      <a:srgbClr val="000000">
                        <a:alpha val="43137"/>
                      </a:srgbClr>
                    </a:outerShdw>
                  </a:effectLst>
                </a:rPr>
                <a:t>Exod. 1:5</a:t>
              </a:r>
            </a:p>
          </p:txBody>
        </p:sp>
        <p:sp>
          <p:nvSpPr>
            <p:cNvPr id="27" name="TextBox 26"/>
            <p:cNvSpPr txBox="1"/>
            <p:nvPr/>
          </p:nvSpPr>
          <p:spPr>
            <a:xfrm>
              <a:off x="3352800" y="4159850"/>
              <a:ext cx="2590800" cy="302229"/>
            </a:xfrm>
            <a:prstGeom prst="rect">
              <a:avLst/>
            </a:prstGeom>
            <a:noFill/>
          </p:spPr>
          <p:txBody>
            <a:bodyPr wrap="square" rtlCol="0">
              <a:spAutoFit/>
            </a:bodyPr>
            <a:lstStyle/>
            <a:p>
              <a:pPr algn="ctr"/>
              <a:r>
                <a:rPr lang="en-US" sz="2880" dirty="0">
                  <a:effectLst>
                    <a:outerShdw blurRad="38100" dist="38100" dir="2700000" algn="tl">
                      <a:srgbClr val="000000">
                        <a:alpha val="43137"/>
                      </a:srgbClr>
                    </a:outerShdw>
                  </a:effectLst>
                </a:rPr>
                <a:t>Exod. 12:40</a:t>
              </a:r>
            </a:p>
          </p:txBody>
        </p:sp>
        <p:grpSp>
          <p:nvGrpSpPr>
            <p:cNvPr id="28" name="Group 9"/>
            <p:cNvGrpSpPr/>
            <p:nvPr/>
          </p:nvGrpSpPr>
          <p:grpSpPr>
            <a:xfrm>
              <a:off x="5854892" y="2993461"/>
              <a:ext cx="3267241" cy="1143000"/>
              <a:chOff x="5854892" y="2397035"/>
              <a:chExt cx="3267241" cy="1524000"/>
            </a:xfrm>
          </p:grpSpPr>
          <p:sp>
            <p:nvSpPr>
              <p:cNvPr id="34" name="Rounded Rectangle 33"/>
              <p:cNvSpPr/>
              <p:nvPr/>
            </p:nvSpPr>
            <p:spPr>
              <a:xfrm>
                <a:off x="6426200" y="2397035"/>
                <a:ext cx="2695933" cy="1524000"/>
              </a:xfrm>
              <a:prstGeom prst="roundRect">
                <a:avLst/>
              </a:prstGeom>
              <a:solidFill>
                <a:srgbClr val="FFFF00"/>
              </a:solidFill>
              <a:ln>
                <a:solidFill>
                  <a:schemeClr val="tx1"/>
                </a:solidFill>
              </a:ln>
              <a:effectLst>
                <a:outerShdw blurRad="101600" dist="101600" dir="3600000" algn="ctr" rotWithShape="0">
                  <a:srgbClr val="4B2D05"/>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effectLst>
                      <a:outerShdw blurRad="38100" dist="38100" dir="2700000" algn="tl">
                        <a:srgbClr val="000000">
                          <a:alpha val="43137"/>
                        </a:srgbClr>
                      </a:outerShdw>
                    </a:effectLst>
                  </a:rPr>
                  <a:t>~</a:t>
                </a:r>
                <a:r>
                  <a:rPr lang="en-US" sz="4400" b="1" dirty="0">
                    <a:solidFill>
                      <a:schemeClr val="tx1"/>
                    </a:solidFill>
                    <a:effectLst>
                      <a:outerShdw blurRad="38100" dist="38100" dir="2700000" algn="tl">
                        <a:srgbClr val="000000">
                          <a:alpha val="43137"/>
                        </a:srgbClr>
                      </a:outerShdw>
                    </a:effectLst>
                  </a:rPr>
                  <a:t>2 Million</a:t>
                </a:r>
              </a:p>
              <a:p>
                <a:pPr algn="ctr"/>
                <a:r>
                  <a:rPr lang="en-US" sz="3200" b="1" i="1" dirty="0">
                    <a:solidFill>
                      <a:schemeClr val="tx1"/>
                    </a:solidFill>
                    <a:effectLst>
                      <a:outerShdw blurRad="38100" dist="38100" dir="2700000" algn="tl">
                        <a:srgbClr val="000000">
                          <a:alpha val="43137"/>
                        </a:srgbClr>
                      </a:outerShdw>
                    </a:effectLst>
                  </a:rPr>
                  <a:t>(Exodus</a:t>
                </a:r>
                <a:r>
                  <a:rPr lang="en-US" sz="3200" i="1" dirty="0">
                    <a:solidFill>
                      <a:schemeClr val="tx1"/>
                    </a:solidFill>
                    <a:effectLst>
                      <a:outerShdw blurRad="38100" dist="38100" dir="2700000" algn="tl">
                        <a:srgbClr val="000000">
                          <a:alpha val="43137"/>
                        </a:srgbClr>
                      </a:outerShdw>
                    </a:effectLst>
                  </a:rPr>
                  <a:t>)</a:t>
                </a:r>
              </a:p>
            </p:txBody>
          </p:sp>
          <p:sp>
            <p:nvSpPr>
              <p:cNvPr id="35" name="Right Arrow 34"/>
              <p:cNvSpPr/>
              <p:nvPr/>
            </p:nvSpPr>
            <p:spPr>
              <a:xfrm>
                <a:off x="5899484" y="2608907"/>
                <a:ext cx="685800" cy="1066800"/>
              </a:xfrm>
              <a:prstGeom prst="rightArrow">
                <a:avLst>
                  <a:gd name="adj1" fmla="val 50000"/>
                  <a:gd name="adj2" fmla="val 54233"/>
                </a:avLst>
              </a:prstGeom>
              <a:solidFill>
                <a:schemeClr val="tx1">
                  <a:lumMod val="65000"/>
                  <a:lumOff val="3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dirty="0">
                  <a:solidFill>
                    <a:schemeClr val="tx1"/>
                  </a:solidFill>
                </a:endParaRPr>
              </a:p>
            </p:txBody>
          </p:sp>
          <p:sp>
            <p:nvSpPr>
              <p:cNvPr id="16" name="Right Arrow 34">
                <a:extLst>
                  <a:ext uri="{FF2B5EF4-FFF2-40B4-BE49-F238E27FC236}">
                    <a16:creationId xmlns:a16="http://schemas.microsoft.com/office/drawing/2014/main" id="{4303AD49-4C6D-41DE-9439-9D15170E344E}"/>
                  </a:ext>
                </a:extLst>
              </p:cNvPr>
              <p:cNvSpPr/>
              <p:nvPr/>
            </p:nvSpPr>
            <p:spPr>
              <a:xfrm>
                <a:off x="5854892" y="2591553"/>
                <a:ext cx="685800" cy="1066800"/>
              </a:xfrm>
              <a:prstGeom prst="rightArrow">
                <a:avLst>
                  <a:gd name="adj1" fmla="val 50000"/>
                  <a:gd name="adj2" fmla="val 54233"/>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dirty="0">
                  <a:solidFill>
                    <a:schemeClr val="tx1"/>
                  </a:solidFill>
                </a:endParaRPr>
              </a:p>
            </p:txBody>
          </p:sp>
        </p:grpSp>
        <p:sp>
          <p:nvSpPr>
            <p:cNvPr id="29" name="TextBox 28"/>
            <p:cNvSpPr txBox="1"/>
            <p:nvPr/>
          </p:nvSpPr>
          <p:spPr>
            <a:xfrm>
              <a:off x="6478767" y="4159850"/>
              <a:ext cx="2590800" cy="302229"/>
            </a:xfrm>
            <a:prstGeom prst="rect">
              <a:avLst/>
            </a:prstGeom>
            <a:noFill/>
          </p:spPr>
          <p:txBody>
            <a:bodyPr wrap="square" rtlCol="0">
              <a:spAutoFit/>
            </a:bodyPr>
            <a:lstStyle/>
            <a:p>
              <a:pPr algn="ctr"/>
              <a:r>
                <a:rPr lang="en-US" sz="2880" dirty="0">
                  <a:effectLst>
                    <a:outerShdw blurRad="38100" dist="38100" dir="2700000" algn="tl">
                      <a:srgbClr val="000000">
                        <a:alpha val="43137"/>
                      </a:srgbClr>
                    </a:outerShdw>
                  </a:effectLst>
                </a:rPr>
                <a:t>Exod. 12:37</a:t>
              </a:r>
            </a:p>
          </p:txBody>
        </p:sp>
        <p:grpSp>
          <p:nvGrpSpPr>
            <p:cNvPr id="30" name="Group 29"/>
            <p:cNvGrpSpPr/>
            <p:nvPr/>
          </p:nvGrpSpPr>
          <p:grpSpPr>
            <a:xfrm>
              <a:off x="2774808" y="2967335"/>
              <a:ext cx="3128114" cy="1143000"/>
              <a:chOff x="2774808" y="2362200"/>
              <a:chExt cx="3128114" cy="1524000"/>
            </a:xfrm>
          </p:grpSpPr>
          <p:sp>
            <p:nvSpPr>
              <p:cNvPr id="32" name="Rounded Rectangle 31"/>
              <p:cNvSpPr/>
              <p:nvPr/>
            </p:nvSpPr>
            <p:spPr>
              <a:xfrm>
                <a:off x="3393478" y="2362200"/>
                <a:ext cx="2509444" cy="1524000"/>
              </a:xfrm>
              <a:prstGeom prst="roundRect">
                <a:avLst/>
              </a:prstGeom>
              <a:solidFill>
                <a:srgbClr val="FF0000"/>
              </a:solidFill>
              <a:ln>
                <a:solidFill>
                  <a:schemeClr val="tx1"/>
                </a:solidFill>
              </a:ln>
              <a:effectLst>
                <a:outerShdw blurRad="101600" dist="101600" dir="3600000" algn="ctr" rotWithShape="0">
                  <a:srgbClr val="4B2D05"/>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1"/>
                    </a:solidFill>
                    <a:effectLst>
                      <a:outerShdw blurRad="38100" dist="38100" dir="2700000" algn="tl">
                        <a:srgbClr val="000000">
                          <a:alpha val="43137"/>
                        </a:srgbClr>
                      </a:outerShdw>
                    </a:effectLst>
                  </a:rPr>
                  <a:t>430</a:t>
                </a:r>
                <a:r>
                  <a:rPr lang="en-US" sz="4000" b="1" dirty="0">
                    <a:solidFill>
                      <a:schemeClr val="bg1"/>
                    </a:solidFill>
                    <a:effectLst>
                      <a:outerShdw blurRad="38100" dist="38100" dir="2700000" algn="tl">
                        <a:srgbClr val="000000">
                          <a:alpha val="43137"/>
                        </a:srgbClr>
                      </a:outerShdw>
                    </a:effectLst>
                  </a:rPr>
                  <a:t>      </a:t>
                </a:r>
                <a:r>
                  <a:rPr lang="en-US" sz="2800" b="1" i="1" dirty="0">
                    <a:solidFill>
                      <a:schemeClr val="bg1"/>
                    </a:solidFill>
                    <a:effectLst>
                      <a:outerShdw blurRad="38100" dist="38100" dir="2700000" algn="tl">
                        <a:srgbClr val="000000">
                          <a:alpha val="43137"/>
                        </a:srgbClr>
                      </a:outerShdw>
                    </a:effectLst>
                  </a:rPr>
                  <a:t>years in Egypt</a:t>
                </a:r>
                <a:endParaRPr lang="en-US" sz="4000" b="1" i="1" dirty="0">
                  <a:solidFill>
                    <a:schemeClr val="bg1"/>
                  </a:solidFill>
                  <a:effectLst>
                    <a:outerShdw blurRad="38100" dist="38100" dir="2700000" algn="tl">
                      <a:srgbClr val="000000">
                        <a:alpha val="43137"/>
                      </a:srgbClr>
                    </a:outerShdw>
                  </a:effectLst>
                </a:endParaRPr>
              </a:p>
            </p:txBody>
          </p:sp>
          <p:sp>
            <p:nvSpPr>
              <p:cNvPr id="33" name="Right Arrow 32"/>
              <p:cNvSpPr/>
              <p:nvPr/>
            </p:nvSpPr>
            <p:spPr>
              <a:xfrm>
                <a:off x="2819400" y="2590800"/>
                <a:ext cx="685800" cy="1066800"/>
              </a:xfrm>
              <a:prstGeom prst="rightArrow">
                <a:avLst>
                  <a:gd name="adj1" fmla="val 50000"/>
                  <a:gd name="adj2" fmla="val 54233"/>
                </a:avLst>
              </a:prstGeom>
              <a:solidFill>
                <a:schemeClr val="tx1">
                  <a:lumMod val="65000"/>
                  <a:lumOff val="3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dirty="0">
                  <a:solidFill>
                    <a:schemeClr val="tx1"/>
                  </a:solidFill>
                </a:endParaRPr>
              </a:p>
            </p:txBody>
          </p:sp>
          <p:sp>
            <p:nvSpPr>
              <p:cNvPr id="17" name="Right Arrow 32">
                <a:extLst>
                  <a:ext uri="{FF2B5EF4-FFF2-40B4-BE49-F238E27FC236}">
                    <a16:creationId xmlns:a16="http://schemas.microsoft.com/office/drawing/2014/main" id="{05215F7D-C9EA-4E1B-B8A5-75C827BEBF24}"/>
                  </a:ext>
                </a:extLst>
              </p:cNvPr>
              <p:cNvSpPr/>
              <p:nvPr/>
            </p:nvSpPr>
            <p:spPr>
              <a:xfrm>
                <a:off x="2774808" y="2573447"/>
                <a:ext cx="685800" cy="1066800"/>
              </a:xfrm>
              <a:prstGeom prst="rightArrow">
                <a:avLst>
                  <a:gd name="adj1" fmla="val 50000"/>
                  <a:gd name="adj2" fmla="val 54233"/>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dirty="0">
                  <a:solidFill>
                    <a:schemeClr val="tx1"/>
                  </a:solidFill>
                </a:endParaRPr>
              </a:p>
            </p:txBody>
          </p:sp>
        </p:grpSp>
        <p:sp>
          <p:nvSpPr>
            <p:cNvPr id="31" name="Rounded Rectangle 30"/>
            <p:cNvSpPr/>
            <p:nvPr/>
          </p:nvSpPr>
          <p:spPr>
            <a:xfrm>
              <a:off x="203392" y="2967335"/>
              <a:ext cx="2692208" cy="1143000"/>
            </a:xfrm>
            <a:prstGeom prst="roundRect">
              <a:avLst/>
            </a:prstGeom>
            <a:solidFill>
              <a:srgbClr val="0070C0"/>
            </a:solidFill>
            <a:ln>
              <a:solidFill>
                <a:schemeClr val="tx1"/>
              </a:solidFill>
            </a:ln>
            <a:effectLst>
              <a:outerShdw blurRad="101600" dist="101600" dir="3600000" algn="ctr" rotWithShape="0">
                <a:srgbClr val="4B2D05"/>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bg1"/>
                  </a:solidFill>
                  <a:effectLst>
                    <a:outerShdw blurRad="38100" dist="38100" dir="2700000" algn="tl">
                      <a:srgbClr val="000000">
                        <a:alpha val="43137"/>
                      </a:srgbClr>
                    </a:outerShdw>
                  </a:effectLst>
                </a:rPr>
                <a:t>70</a:t>
              </a:r>
            </a:p>
            <a:p>
              <a:pPr algn="ctr"/>
              <a:r>
                <a:rPr lang="en-US" sz="2800" b="1" i="1" dirty="0">
                  <a:solidFill>
                    <a:schemeClr val="bg1"/>
                  </a:solidFill>
                  <a:effectLst>
                    <a:outerShdw blurRad="38100" dist="38100" dir="2700000" algn="tl">
                      <a:srgbClr val="000000">
                        <a:alpha val="43137"/>
                      </a:srgbClr>
                    </a:outerShdw>
                  </a:effectLst>
                </a:rPr>
                <a:t>(Jacob’s family)</a:t>
              </a:r>
            </a:p>
          </p:txBody>
        </p:sp>
      </p:grpSp>
      <p:sp>
        <p:nvSpPr>
          <p:cNvPr id="25" name="TextBox 24"/>
          <p:cNvSpPr txBox="1"/>
          <p:nvPr/>
        </p:nvSpPr>
        <p:spPr>
          <a:xfrm>
            <a:off x="8267871" y="1865106"/>
            <a:ext cx="2560320" cy="757130"/>
          </a:xfrm>
          <a:prstGeom prst="rect">
            <a:avLst/>
          </a:prstGeom>
          <a:noFill/>
        </p:spPr>
        <p:txBody>
          <a:bodyPr wrap="square" rtlCol="0">
            <a:spAutoFit/>
          </a:bodyPr>
          <a:lstStyle/>
          <a:p>
            <a:pPr algn="ctr"/>
            <a:r>
              <a:rPr lang="en-US" sz="4320" b="1" dirty="0">
                <a:effectLst>
                  <a:outerShdw blurRad="38100" dist="38100" dir="2700000" algn="tl">
                    <a:srgbClr val="000000">
                      <a:alpha val="43137"/>
                    </a:srgbClr>
                  </a:outerShdw>
                </a:effectLst>
              </a:rPr>
              <a:t>Nation</a:t>
            </a:r>
          </a:p>
        </p:txBody>
      </p:sp>
    </p:spTree>
    <p:extLst>
      <p:ext uri="{BB962C8B-B14F-4D97-AF65-F5344CB8AC3E}">
        <p14:creationId xmlns:p14="http://schemas.microsoft.com/office/powerpoint/2010/main" val="358739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78C4374-8ECB-4325-97CB-4C34A6973F7C}"/>
              </a:ext>
            </a:extLst>
          </p:cNvPr>
          <p:cNvGrpSpPr/>
          <p:nvPr/>
        </p:nvGrpSpPr>
        <p:grpSpPr>
          <a:xfrm>
            <a:off x="990600" y="228600"/>
            <a:ext cx="8428937" cy="5905832"/>
            <a:chOff x="339751" y="673768"/>
            <a:chExt cx="10283317" cy="5293513"/>
          </a:xfrm>
        </p:grpSpPr>
        <p:sp>
          <p:nvSpPr>
            <p:cNvPr id="13" name="Right Arrow 6">
              <a:extLst>
                <a:ext uri="{FF2B5EF4-FFF2-40B4-BE49-F238E27FC236}">
                  <a16:creationId xmlns:a16="http://schemas.microsoft.com/office/drawing/2014/main" id="{94F00645-D7F2-4C63-9172-B7236B00010B}"/>
                </a:ext>
              </a:extLst>
            </p:cNvPr>
            <p:cNvSpPr/>
            <p:nvPr/>
          </p:nvSpPr>
          <p:spPr>
            <a:xfrm>
              <a:off x="4014569" y="981415"/>
              <a:ext cx="6608499" cy="1491915"/>
            </a:xfrm>
            <a:prstGeom prst="rightArrow">
              <a:avLst/>
            </a:prstGeom>
            <a:solidFill>
              <a:srgbClr val="00B0F0"/>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effectLst>
                    <a:outerShdw blurRad="38100" dist="38100" dir="2700000" algn="tl">
                      <a:srgbClr val="000000">
                        <a:alpha val="43137"/>
                      </a:srgbClr>
                    </a:outerShdw>
                  </a:effectLst>
                  <a:latin typeface="Calibri" panose="020F0502020204030204" pitchFamily="34" charset="0"/>
                  <a:ea typeface="Cambria" panose="02040503050406030204" pitchFamily="18" charset="0"/>
                  <a:cs typeface="Calibri" panose="020F0502020204030204" pitchFamily="34" charset="0"/>
                </a:rPr>
                <a:t>A GREAT NATION</a:t>
              </a:r>
            </a:p>
          </p:txBody>
        </p:sp>
        <p:sp>
          <p:nvSpPr>
            <p:cNvPr id="14" name="Rectangle 13">
              <a:extLst>
                <a:ext uri="{FF2B5EF4-FFF2-40B4-BE49-F238E27FC236}">
                  <a16:creationId xmlns:a16="http://schemas.microsoft.com/office/drawing/2014/main" id="{0AD4A8F5-8E21-4016-9A2B-8F292CFD4F47}"/>
                </a:ext>
              </a:extLst>
            </p:cNvPr>
            <p:cNvSpPr/>
            <p:nvPr/>
          </p:nvSpPr>
          <p:spPr>
            <a:xfrm>
              <a:off x="339751" y="673768"/>
              <a:ext cx="4325566" cy="5293513"/>
            </a:xfrm>
            <a:prstGeom prst="rect">
              <a:avLst/>
            </a:prstGeom>
            <a:solidFill>
              <a:srgbClr val="FFFF00"/>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3200" b="1" dirty="0">
                <a:solidFill>
                  <a:schemeClr val="tx1"/>
                </a:solidFill>
                <a:effectLst>
                  <a:outerShdw blurRad="38100" dist="38100" dir="2700000" algn="tl">
                    <a:srgbClr val="000000">
                      <a:alpha val="43137"/>
                    </a:srgbClr>
                  </a:outerShdw>
                </a:effectLst>
                <a:latin typeface="Calibri" panose="020F0502020204030204" pitchFamily="34" charset="0"/>
                <a:ea typeface="Cambria" panose="02040503050406030204" pitchFamily="18" charset="0"/>
                <a:cs typeface="Calibri" panose="020F0502020204030204" pitchFamily="34" charset="0"/>
              </a:endParaRPr>
            </a:p>
            <a:p>
              <a:pPr algn="ctr"/>
              <a:endParaRPr lang="en-US" sz="3200" b="1" dirty="0">
                <a:solidFill>
                  <a:schemeClr val="tx1"/>
                </a:solidFill>
                <a:effectLst>
                  <a:outerShdw blurRad="38100" dist="38100" dir="2700000" algn="tl">
                    <a:srgbClr val="000000">
                      <a:alpha val="43137"/>
                    </a:srgbClr>
                  </a:outerShdw>
                </a:effectLst>
                <a:latin typeface="Calibri" panose="020F0502020204030204" pitchFamily="34" charset="0"/>
                <a:ea typeface="Cambria" panose="02040503050406030204" pitchFamily="18" charset="0"/>
                <a:cs typeface="Calibri" panose="020F0502020204030204" pitchFamily="34" charset="0"/>
              </a:endParaRPr>
            </a:p>
            <a:p>
              <a:pPr algn="ctr"/>
              <a:r>
                <a:rPr lang="en-US" sz="3600" b="1" dirty="0">
                  <a:solidFill>
                    <a:schemeClr val="tx1"/>
                  </a:solidFill>
                  <a:effectLst>
                    <a:outerShdw blurRad="38100" dist="38100" dir="2700000" algn="tl">
                      <a:srgbClr val="000000">
                        <a:alpha val="43137"/>
                      </a:srgbClr>
                    </a:outerShdw>
                  </a:effectLst>
                  <a:latin typeface="Calibri" panose="020F0502020204030204" pitchFamily="34" charset="0"/>
                  <a:ea typeface="Cambria" panose="02040503050406030204" pitchFamily="18" charset="0"/>
                  <a:cs typeface="Calibri" panose="020F0502020204030204" pitchFamily="34" charset="0"/>
                </a:rPr>
                <a:t>ABRAHAMIC </a:t>
              </a:r>
              <a:r>
                <a:rPr lang="en-US" sz="3600" b="1" u="sng" dirty="0">
                  <a:solidFill>
                    <a:schemeClr val="tx1"/>
                  </a:solidFill>
                  <a:effectLst>
                    <a:outerShdw blurRad="38100" dist="38100" dir="2700000" algn="tl">
                      <a:srgbClr val="000000">
                        <a:alpha val="43137"/>
                      </a:srgbClr>
                    </a:outerShdw>
                  </a:effectLst>
                  <a:latin typeface="Calibri" panose="020F0502020204030204" pitchFamily="34" charset="0"/>
                  <a:ea typeface="Cambria" panose="02040503050406030204" pitchFamily="18" charset="0"/>
                  <a:cs typeface="Calibri" panose="020F0502020204030204" pitchFamily="34" charset="0"/>
                </a:rPr>
                <a:t>COVENANT</a:t>
              </a:r>
            </a:p>
            <a:p>
              <a:pPr algn="ctr"/>
              <a:endParaRPr lang="en-US" sz="3200" b="1" dirty="0">
                <a:solidFill>
                  <a:schemeClr val="tx1"/>
                </a:solidFill>
                <a:effectLst>
                  <a:outerShdw blurRad="38100" dist="38100" dir="2700000" algn="tl">
                    <a:srgbClr val="000000">
                      <a:alpha val="43137"/>
                    </a:srgbClr>
                  </a:outerShdw>
                </a:effectLst>
                <a:latin typeface="Calibri" panose="020F0502020204030204" pitchFamily="34" charset="0"/>
                <a:ea typeface="Cambria" panose="02040503050406030204" pitchFamily="18" charset="0"/>
                <a:cs typeface="Calibri" panose="020F0502020204030204" pitchFamily="34" charset="0"/>
              </a:endParaRPr>
            </a:p>
            <a:p>
              <a:pPr algn="ctr"/>
              <a:r>
                <a:rPr lang="en-US" sz="3200" i="1" dirty="0">
                  <a:solidFill>
                    <a:schemeClr val="tx1"/>
                  </a:solidFill>
                  <a:effectLst>
                    <a:outerShdw blurRad="38100" dist="38100" dir="2700000" algn="tl">
                      <a:srgbClr val="000000">
                        <a:alpha val="43137"/>
                      </a:srgbClr>
                    </a:outerShdw>
                  </a:effectLst>
                  <a:latin typeface="Calibri" panose="020F0502020204030204" pitchFamily="34" charset="0"/>
                  <a:ea typeface="Cambria" panose="02040503050406030204" pitchFamily="18" charset="0"/>
                  <a:cs typeface="Calibri" panose="020F0502020204030204" pitchFamily="34" charset="0"/>
                </a:rPr>
                <a:t>To Abraham God promised…</a:t>
              </a:r>
            </a:p>
          </p:txBody>
        </p:sp>
      </p:grpSp>
      <p:pic>
        <p:nvPicPr>
          <p:cNvPr id="2050" name="Picture 2" descr="Exodus: The Isrealites Leave Egypt - Bible Story">
            <a:extLst>
              <a:ext uri="{FF2B5EF4-FFF2-40B4-BE49-F238E27FC236}">
                <a16:creationId xmlns:a16="http://schemas.microsoft.com/office/drawing/2014/main" id="{CC16F9CC-F872-4A8C-B57F-B27E8F76D3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209800"/>
            <a:ext cx="6934200" cy="39004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22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6000" dirty="0"/>
              <a:t>It’s confusing!</a:t>
            </a:r>
          </a:p>
        </p:txBody>
      </p:sp>
      <p:sp>
        <p:nvSpPr>
          <p:cNvPr id="6" name="TextBox 5"/>
          <p:cNvSpPr txBox="1"/>
          <p:nvPr/>
        </p:nvSpPr>
        <p:spPr>
          <a:xfrm rot="-480000">
            <a:off x="1175048" y="1802183"/>
            <a:ext cx="2949228" cy="666786"/>
          </a:xfrm>
          <a:prstGeom prst="rect">
            <a:avLst/>
          </a:prstGeom>
          <a:noFill/>
        </p:spPr>
        <p:txBody>
          <a:bodyPr wrap="square" rtlCol="0">
            <a:spAutoFit/>
          </a:bodyPr>
          <a:lstStyle/>
          <a:p>
            <a:r>
              <a:rPr lang="en-US" sz="3733" dirty="0" err="1">
                <a:latin typeface="+mj-lt"/>
              </a:rPr>
              <a:t>Reubenites</a:t>
            </a:r>
            <a:endParaRPr lang="en-US" sz="3733" dirty="0">
              <a:latin typeface="+mj-lt"/>
            </a:endParaRPr>
          </a:p>
        </p:txBody>
      </p:sp>
      <p:sp>
        <p:nvSpPr>
          <p:cNvPr id="7" name="TextBox 6"/>
          <p:cNvSpPr txBox="1"/>
          <p:nvPr/>
        </p:nvSpPr>
        <p:spPr>
          <a:xfrm rot="420000">
            <a:off x="2046208" y="2737619"/>
            <a:ext cx="3484080" cy="1241237"/>
          </a:xfrm>
          <a:prstGeom prst="rect">
            <a:avLst/>
          </a:prstGeom>
          <a:noFill/>
        </p:spPr>
        <p:txBody>
          <a:bodyPr wrap="square" rtlCol="0">
            <a:spAutoFit/>
          </a:bodyPr>
          <a:lstStyle/>
          <a:p>
            <a:pPr algn="ctr"/>
            <a:r>
              <a:rPr lang="en-US" sz="3733" dirty="0" err="1">
                <a:latin typeface="+mj-lt"/>
              </a:rPr>
              <a:t>Gadites</a:t>
            </a:r>
            <a:endParaRPr lang="en-US" sz="3733" dirty="0">
              <a:latin typeface="+mj-lt"/>
            </a:endParaRPr>
          </a:p>
          <a:p>
            <a:pPr algn="ctr"/>
            <a:r>
              <a:rPr lang="en-US" sz="3733" dirty="0" err="1">
                <a:latin typeface="+mj-lt"/>
              </a:rPr>
              <a:t>Zerahites</a:t>
            </a:r>
            <a:endParaRPr lang="en-US" sz="3733" dirty="0">
              <a:latin typeface="+mj-lt"/>
            </a:endParaRPr>
          </a:p>
        </p:txBody>
      </p:sp>
      <p:sp>
        <p:nvSpPr>
          <p:cNvPr id="9" name="Rectangle 8"/>
          <p:cNvSpPr/>
          <p:nvPr/>
        </p:nvSpPr>
        <p:spPr>
          <a:xfrm>
            <a:off x="1086631" y="3637171"/>
            <a:ext cx="1273105" cy="666786"/>
          </a:xfrm>
          <a:prstGeom prst="rect">
            <a:avLst/>
          </a:prstGeom>
        </p:spPr>
        <p:txBody>
          <a:bodyPr wrap="none">
            <a:spAutoFit/>
          </a:bodyPr>
          <a:lstStyle/>
          <a:p>
            <a:r>
              <a:rPr lang="en-US" sz="3733" dirty="0" err="1">
                <a:latin typeface="+mj-lt"/>
              </a:rPr>
              <a:t>Zimri</a:t>
            </a:r>
            <a:endParaRPr lang="en-US" sz="3733" dirty="0">
              <a:latin typeface="+mj-lt"/>
            </a:endParaRPr>
          </a:p>
        </p:txBody>
      </p:sp>
      <p:sp>
        <p:nvSpPr>
          <p:cNvPr id="10" name="Rectangle 9"/>
          <p:cNvSpPr/>
          <p:nvPr/>
        </p:nvSpPr>
        <p:spPr>
          <a:xfrm rot="-240000">
            <a:off x="360704" y="4612432"/>
            <a:ext cx="6096000" cy="1241237"/>
          </a:xfrm>
          <a:prstGeom prst="rect">
            <a:avLst/>
          </a:prstGeom>
        </p:spPr>
        <p:txBody>
          <a:bodyPr>
            <a:spAutoFit/>
          </a:bodyPr>
          <a:lstStyle/>
          <a:p>
            <a:pPr algn="ctr"/>
            <a:r>
              <a:rPr lang="en-US" sz="3733" dirty="0">
                <a:latin typeface="+mj-lt"/>
              </a:rPr>
              <a:t>Hittites, Amorites, </a:t>
            </a:r>
          </a:p>
          <a:p>
            <a:pPr algn="ctr"/>
            <a:r>
              <a:rPr lang="en-US" sz="3733" dirty="0">
                <a:latin typeface="+mj-lt"/>
              </a:rPr>
              <a:t>Canaanites, Hivites, Cellulites</a:t>
            </a:r>
          </a:p>
        </p:txBody>
      </p:sp>
      <p:sp>
        <p:nvSpPr>
          <p:cNvPr id="11" name="Rectangle 10"/>
          <p:cNvSpPr/>
          <p:nvPr/>
        </p:nvSpPr>
        <p:spPr>
          <a:xfrm>
            <a:off x="5293773" y="2084265"/>
            <a:ext cx="2430474" cy="666786"/>
          </a:xfrm>
          <a:prstGeom prst="rect">
            <a:avLst/>
          </a:prstGeom>
        </p:spPr>
        <p:txBody>
          <a:bodyPr wrap="none">
            <a:spAutoFit/>
          </a:bodyPr>
          <a:lstStyle/>
          <a:p>
            <a:r>
              <a:rPr lang="en-US" sz="3733" dirty="0">
                <a:latin typeface="+mj-lt"/>
              </a:rPr>
              <a:t>Beth </a:t>
            </a:r>
            <a:r>
              <a:rPr lang="en-US" sz="3733" dirty="0" err="1">
                <a:latin typeface="+mj-lt"/>
              </a:rPr>
              <a:t>Horon</a:t>
            </a:r>
            <a:endParaRPr lang="en-US" sz="3733" dirty="0">
              <a:latin typeface="+mj-lt"/>
            </a:endParaRPr>
          </a:p>
        </p:txBody>
      </p:sp>
      <p:sp>
        <p:nvSpPr>
          <p:cNvPr id="12" name="Rectangle 11"/>
          <p:cNvSpPr/>
          <p:nvPr/>
        </p:nvSpPr>
        <p:spPr>
          <a:xfrm>
            <a:off x="5633611" y="3637171"/>
            <a:ext cx="2047355" cy="666786"/>
          </a:xfrm>
          <a:prstGeom prst="rect">
            <a:avLst/>
          </a:prstGeom>
        </p:spPr>
        <p:txBody>
          <a:bodyPr wrap="none">
            <a:spAutoFit/>
          </a:bodyPr>
          <a:lstStyle/>
          <a:p>
            <a:r>
              <a:rPr lang="en-US" sz="3733" dirty="0" err="1">
                <a:latin typeface="+mj-lt"/>
              </a:rPr>
              <a:t>Perizzites</a:t>
            </a:r>
            <a:endParaRPr lang="en-US" sz="3733" dirty="0">
              <a:latin typeface="+mj-lt"/>
            </a:endParaRPr>
          </a:p>
        </p:txBody>
      </p:sp>
      <p:pic>
        <p:nvPicPr>
          <p:cNvPr id="69634" name="Picture 2" descr="C:\Users\Mike\AppData\Local\Microsoft\Windows\Temporary Internet Files\Content.IE5\K6LB9TX4\MP900314064[1].jpg"/>
          <p:cNvPicPr>
            <a:picLocks noChangeAspect="1" noChangeArrowheads="1"/>
          </p:cNvPicPr>
          <p:nvPr/>
        </p:nvPicPr>
        <p:blipFill>
          <a:blip r:embed="rId3" cstate="print"/>
          <a:srcRect/>
          <a:stretch>
            <a:fillRect/>
          </a:stretch>
        </p:blipFill>
        <p:spPr bwMode="auto">
          <a:xfrm>
            <a:off x="6622543" y="5348716"/>
            <a:ext cx="942364" cy="841845"/>
          </a:xfrm>
          <a:prstGeom prst="rect">
            <a:avLst/>
          </a:prstGeom>
          <a:noFill/>
        </p:spPr>
      </p:pic>
      <p:sp>
        <p:nvSpPr>
          <p:cNvPr id="14" name="Rectangle 13"/>
          <p:cNvSpPr/>
          <p:nvPr/>
        </p:nvSpPr>
        <p:spPr>
          <a:xfrm>
            <a:off x="4981007" y="5769639"/>
            <a:ext cx="1852045" cy="666786"/>
          </a:xfrm>
          <a:prstGeom prst="rect">
            <a:avLst/>
          </a:prstGeom>
        </p:spPr>
        <p:txBody>
          <a:bodyPr wrap="none">
            <a:spAutoFit/>
          </a:bodyPr>
          <a:lstStyle/>
          <a:p>
            <a:r>
              <a:rPr lang="en-US" sz="3733" dirty="0">
                <a:latin typeface="+mj-lt"/>
              </a:rPr>
              <a:t>Termites</a:t>
            </a:r>
          </a:p>
        </p:txBody>
      </p:sp>
      <p:pic>
        <p:nvPicPr>
          <p:cNvPr id="3074" name="Picture 2" descr="Related image">
            <a:extLst>
              <a:ext uri="{FF2B5EF4-FFF2-40B4-BE49-F238E27FC236}">
                <a16:creationId xmlns:a16="http://schemas.microsoft.com/office/drawing/2014/main" id="{33685E90-EF73-4147-B256-E265DFF9A6D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99848"/>
                    </a14:imgEffect>
                  </a14:imgLayer>
                </a14:imgProps>
              </a:ext>
              <a:ext uri="{28A0092B-C50C-407E-A947-70E740481C1C}">
                <a14:useLocalDpi xmlns:a14="http://schemas.microsoft.com/office/drawing/2010/main" val="0"/>
              </a:ext>
            </a:extLst>
          </a:blip>
          <a:srcRect/>
          <a:stretch>
            <a:fillRect/>
          </a:stretch>
        </p:blipFill>
        <p:spPr bwMode="auto">
          <a:xfrm>
            <a:off x="7924800" y="2743200"/>
            <a:ext cx="6286500" cy="3533775"/>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70FC1048-C241-4FFF-9E02-A478A0D77677}"/>
              </a:ext>
            </a:extLst>
          </p:cNvPr>
          <p:cNvSpPr>
            <a:spLocks noGrp="1"/>
          </p:cNvSpPr>
          <p:nvPr>
            <p:ph type="ftr" sz="quarter" idx="11"/>
          </p:nvPr>
        </p:nvSpPr>
        <p:spPr/>
        <p:txBody>
          <a:bodyPr/>
          <a:lstStyle/>
          <a:p>
            <a:r>
              <a:rPr lang="en-US"/>
              <a:t>OLD TESTAMENT SURVEY</a:t>
            </a:r>
            <a:endParaRPr lang="en-US" dirty="0"/>
          </a:p>
        </p:txBody>
      </p:sp>
    </p:spTree>
    <p:extLst>
      <p:ext uri="{BB962C8B-B14F-4D97-AF65-F5344CB8AC3E}">
        <p14:creationId xmlns:p14="http://schemas.microsoft.com/office/powerpoint/2010/main" val="79191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A0E725-A761-407D-99F6-8B1A1DD9E1A3}"/>
              </a:ext>
            </a:extLst>
          </p:cNvPr>
          <p:cNvSpPr>
            <a:spLocks noGrp="1"/>
          </p:cNvSpPr>
          <p:nvPr>
            <p:ph type="ctrTitle"/>
          </p:nvPr>
        </p:nvSpPr>
        <p:spPr/>
        <p:txBody>
          <a:bodyPr/>
          <a:lstStyle/>
          <a:p>
            <a:r>
              <a:rPr lang="en-US" dirty="0"/>
              <a:t>Moses Leads Israelites to a Great land</a:t>
            </a:r>
          </a:p>
        </p:txBody>
      </p:sp>
      <p:sp>
        <p:nvSpPr>
          <p:cNvPr id="6" name="Subtitle 5">
            <a:extLst>
              <a:ext uri="{FF2B5EF4-FFF2-40B4-BE49-F238E27FC236}">
                <a16:creationId xmlns:a16="http://schemas.microsoft.com/office/drawing/2014/main" id="{D2A6EE56-7400-427A-8A59-896935DCA410}"/>
              </a:ext>
            </a:extLst>
          </p:cNvPr>
          <p:cNvSpPr>
            <a:spLocks noGrp="1"/>
          </p:cNvSpPr>
          <p:nvPr>
            <p:ph type="subTitle" idx="1"/>
          </p:nvPr>
        </p:nvSpPr>
        <p:spPr/>
        <p:txBody>
          <a:bodyPr/>
          <a:lstStyle/>
          <a:p>
            <a:endParaRPr lang="en-US"/>
          </a:p>
        </p:txBody>
      </p:sp>
      <p:sp>
        <p:nvSpPr>
          <p:cNvPr id="4" name="Footer Placeholder 3">
            <a:extLst>
              <a:ext uri="{FF2B5EF4-FFF2-40B4-BE49-F238E27FC236}">
                <a16:creationId xmlns:a16="http://schemas.microsoft.com/office/drawing/2014/main" id="{F1060A32-9CBE-4204-81E9-E78B0C1C3051}"/>
              </a:ext>
            </a:extLst>
          </p:cNvPr>
          <p:cNvSpPr>
            <a:spLocks noGrp="1"/>
          </p:cNvSpPr>
          <p:nvPr>
            <p:ph type="ftr" sz="quarter" idx="11"/>
          </p:nvPr>
        </p:nvSpPr>
        <p:spPr/>
        <p:txBody>
          <a:bodyPr/>
          <a:lstStyle/>
          <a:p>
            <a:r>
              <a:rPr lang="en-US"/>
              <a:t>OLD TESTAMENT SURVEY</a:t>
            </a:r>
            <a:endParaRPr lang="en-US" dirty="0"/>
          </a:p>
        </p:txBody>
      </p:sp>
    </p:spTree>
    <p:extLst>
      <p:ext uri="{BB962C8B-B14F-4D97-AF65-F5344CB8AC3E}">
        <p14:creationId xmlns:p14="http://schemas.microsoft.com/office/powerpoint/2010/main" val="17778252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01B17437-C9D5-421D-A7F4-9A430BC39A2C}"/>
              </a:ext>
            </a:extLst>
          </p:cNvPr>
          <p:cNvGrpSpPr/>
          <p:nvPr/>
        </p:nvGrpSpPr>
        <p:grpSpPr>
          <a:xfrm>
            <a:off x="4800600" y="168441"/>
            <a:ext cx="7050504" cy="5851359"/>
            <a:chOff x="2577263" y="669731"/>
            <a:chExt cx="6398485" cy="5345032"/>
          </a:xfrm>
        </p:grpSpPr>
        <p:pic>
          <p:nvPicPr>
            <p:cNvPr id="3076" name="Picture 4" descr="Related image">
              <a:extLst>
                <a:ext uri="{FF2B5EF4-FFF2-40B4-BE49-F238E27FC236}">
                  <a16:creationId xmlns:a16="http://schemas.microsoft.com/office/drawing/2014/main" id="{F9CA9E14-6190-42D6-9502-FCD20D5BF8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8" t="5525" r="-358" b="15950"/>
            <a:stretch/>
          </p:blipFill>
          <p:spPr bwMode="auto">
            <a:xfrm>
              <a:off x="2577263" y="669731"/>
              <a:ext cx="6398485" cy="5345032"/>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DD606103-5296-4BC5-98E7-7020D356F1F8}"/>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rot="7560000" flipV="1">
              <a:off x="4383987" y="1385470"/>
              <a:ext cx="3161538" cy="2001623"/>
            </a:xfrm>
            <a:prstGeom prst="rect">
              <a:avLst/>
            </a:prstGeom>
          </p:spPr>
        </p:pic>
        <p:sp>
          <p:nvSpPr>
            <p:cNvPr id="20" name="TextBox 19">
              <a:extLst>
                <a:ext uri="{FF2B5EF4-FFF2-40B4-BE49-F238E27FC236}">
                  <a16:creationId xmlns:a16="http://schemas.microsoft.com/office/drawing/2014/main" id="{D13B7A21-AB29-43D0-985D-99FDF32F0B5A}"/>
                </a:ext>
              </a:extLst>
            </p:cNvPr>
            <p:cNvSpPr txBox="1"/>
            <p:nvPr/>
          </p:nvSpPr>
          <p:spPr>
            <a:xfrm>
              <a:off x="2786076" y="2611354"/>
              <a:ext cx="1467852" cy="584775"/>
            </a:xfrm>
            <a:prstGeom prst="rect">
              <a:avLst/>
            </a:prstGeom>
            <a:solidFill>
              <a:schemeClr val="tx1"/>
            </a:solidFill>
          </p:spPr>
          <p:txBody>
            <a:bodyPr wrap="square" rtlCol="0">
              <a:spAutoFit/>
            </a:bodyPr>
            <a:lstStyle/>
            <a:p>
              <a:r>
                <a:rPr lang="en-US" sz="3200" dirty="0">
                  <a:solidFill>
                    <a:schemeClr val="bg1"/>
                  </a:solidFill>
                </a:rPr>
                <a:t>EGYPT</a:t>
              </a:r>
            </a:p>
          </p:txBody>
        </p:sp>
        <p:sp>
          <p:nvSpPr>
            <p:cNvPr id="23" name="TextBox 22">
              <a:extLst>
                <a:ext uri="{FF2B5EF4-FFF2-40B4-BE49-F238E27FC236}">
                  <a16:creationId xmlns:a16="http://schemas.microsoft.com/office/drawing/2014/main" id="{78E10EFC-DC7B-45A6-AB36-65B88D38DC9C}"/>
                </a:ext>
              </a:extLst>
            </p:cNvPr>
            <p:cNvSpPr txBox="1"/>
            <p:nvPr/>
          </p:nvSpPr>
          <p:spPr>
            <a:xfrm>
              <a:off x="6726452" y="1176525"/>
              <a:ext cx="2110943" cy="534174"/>
            </a:xfrm>
            <a:prstGeom prst="rect">
              <a:avLst/>
            </a:prstGeom>
            <a:solidFill>
              <a:schemeClr val="tx1"/>
            </a:solidFill>
          </p:spPr>
          <p:txBody>
            <a:bodyPr wrap="square" rtlCol="0">
              <a:spAutoFit/>
            </a:bodyPr>
            <a:lstStyle/>
            <a:p>
              <a:r>
                <a:rPr lang="en-US" sz="3200" dirty="0">
                  <a:solidFill>
                    <a:schemeClr val="bg1"/>
                  </a:solidFill>
                </a:rPr>
                <a:t>CANAAN</a:t>
              </a:r>
            </a:p>
          </p:txBody>
        </p:sp>
      </p:grpSp>
      <p:sp>
        <p:nvSpPr>
          <p:cNvPr id="22" name="TextBox 21">
            <a:extLst>
              <a:ext uri="{FF2B5EF4-FFF2-40B4-BE49-F238E27FC236}">
                <a16:creationId xmlns:a16="http://schemas.microsoft.com/office/drawing/2014/main" id="{62080F3A-4CD8-4D50-9C7F-9B08429129EC}"/>
              </a:ext>
            </a:extLst>
          </p:cNvPr>
          <p:cNvSpPr txBox="1"/>
          <p:nvPr/>
        </p:nvSpPr>
        <p:spPr>
          <a:xfrm>
            <a:off x="533400" y="762000"/>
            <a:ext cx="4114800" cy="4801314"/>
          </a:xfrm>
          <a:prstGeom prst="rect">
            <a:avLst/>
          </a:prstGeom>
          <a:noFill/>
        </p:spPr>
        <p:txBody>
          <a:bodyPr wrap="square" rtlCol="0">
            <a:spAutoFit/>
          </a:bodyPr>
          <a:lstStyle/>
          <a:p>
            <a:r>
              <a:rPr lang="en-US" sz="3600" b="1" u="sng" dirty="0"/>
              <a:t>BACKGROUND</a:t>
            </a:r>
          </a:p>
          <a:p>
            <a:pPr marL="234950" indent="-234950">
              <a:spcBef>
                <a:spcPts val="1200"/>
              </a:spcBef>
              <a:buFont typeface="Arial" panose="020B0604020202020204" pitchFamily="34" charset="0"/>
              <a:buChar char="•"/>
            </a:pPr>
            <a:r>
              <a:rPr lang="en-US" sz="3200" dirty="0"/>
              <a:t>Jacob (Israel) had 12 sons – living in Canaan</a:t>
            </a:r>
          </a:p>
          <a:p>
            <a:pPr marL="234950" indent="-234950">
              <a:buFont typeface="Arial" panose="020B0604020202020204" pitchFamily="34" charset="0"/>
              <a:buChar char="•"/>
            </a:pPr>
            <a:endParaRPr lang="en-US" sz="3200" dirty="0"/>
          </a:p>
          <a:p>
            <a:pPr marL="234950" indent="-234950">
              <a:buFont typeface="Arial" panose="020B0604020202020204" pitchFamily="34" charset="0"/>
              <a:buChar char="•"/>
            </a:pPr>
            <a:r>
              <a:rPr lang="en-US" sz="3200" dirty="0"/>
              <a:t>430 years later, Moses </a:t>
            </a:r>
            <a:r>
              <a:rPr lang="en-US" sz="3200" dirty="0">
                <a:sym typeface="Wingdings" panose="05000000000000000000" pitchFamily="2" charset="2"/>
              </a:rPr>
              <a:t> </a:t>
            </a:r>
            <a:r>
              <a:rPr lang="en-US" sz="3200" dirty="0"/>
              <a:t>Exodus</a:t>
            </a:r>
          </a:p>
          <a:p>
            <a:endParaRPr lang="en-US" sz="3600" b="1" u="sng" dirty="0"/>
          </a:p>
        </p:txBody>
      </p:sp>
      <p:pic>
        <p:nvPicPr>
          <p:cNvPr id="26" name="Picture 25">
            <a:extLst>
              <a:ext uri="{FF2B5EF4-FFF2-40B4-BE49-F238E27FC236}">
                <a16:creationId xmlns:a16="http://schemas.microsoft.com/office/drawing/2014/main" id="{5F81FCD9-806F-4F9B-A0A5-6DF6A7276D7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rot="11820000" flipH="1" flipV="1">
            <a:off x="6821683" y="1850058"/>
            <a:ext cx="3793131" cy="2359909"/>
          </a:xfrm>
          <a:prstGeom prst="rect">
            <a:avLst/>
          </a:prstGeom>
        </p:spPr>
      </p:pic>
    </p:spTree>
    <p:extLst>
      <p:ext uri="{BB962C8B-B14F-4D97-AF65-F5344CB8AC3E}">
        <p14:creationId xmlns:p14="http://schemas.microsoft.com/office/powerpoint/2010/main" val="3807085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21505" y="3485148"/>
            <a:ext cx="2053390" cy="2406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621505" y="5101389"/>
            <a:ext cx="2053390" cy="2406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517232" y="2017295"/>
            <a:ext cx="2045368" cy="2396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410200" y="1423737"/>
            <a:ext cx="4219074" cy="1347537"/>
          </a:xfrm>
          <a:prstGeom prst="rect">
            <a:avLst/>
          </a:prstGeom>
          <a:solidFill>
            <a:srgbClr val="0070C0"/>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40 Years in Egypt</a:t>
            </a:r>
          </a:p>
        </p:txBody>
      </p:sp>
      <p:sp>
        <p:nvSpPr>
          <p:cNvPr id="5" name="Rectangle 4"/>
          <p:cNvSpPr/>
          <p:nvPr/>
        </p:nvSpPr>
        <p:spPr>
          <a:xfrm>
            <a:off x="5410200" y="2971800"/>
            <a:ext cx="4219074" cy="1347537"/>
          </a:xfrm>
          <a:prstGeom prst="rect">
            <a:avLst/>
          </a:prstGeom>
          <a:solidFill>
            <a:srgbClr val="0070C0"/>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40 Years in Land of Midian</a:t>
            </a:r>
          </a:p>
        </p:txBody>
      </p:sp>
      <p:sp>
        <p:nvSpPr>
          <p:cNvPr id="6" name="Rectangle 5"/>
          <p:cNvSpPr/>
          <p:nvPr/>
        </p:nvSpPr>
        <p:spPr>
          <a:xfrm>
            <a:off x="5410200" y="4547937"/>
            <a:ext cx="4219074" cy="1347537"/>
          </a:xfrm>
          <a:prstGeom prst="rect">
            <a:avLst/>
          </a:prstGeom>
          <a:solidFill>
            <a:srgbClr val="0070C0"/>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40 Years in  Wilderness</a:t>
            </a:r>
          </a:p>
        </p:txBody>
      </p:sp>
      <p:sp>
        <p:nvSpPr>
          <p:cNvPr id="7" name="Title 6">
            <a:extLst>
              <a:ext uri="{FF2B5EF4-FFF2-40B4-BE49-F238E27FC236}">
                <a16:creationId xmlns:a16="http://schemas.microsoft.com/office/drawing/2014/main" id="{0A5117A8-02A8-4D05-B801-181429F4AF19}"/>
              </a:ext>
            </a:extLst>
          </p:cNvPr>
          <p:cNvSpPr>
            <a:spLocks noGrp="1"/>
          </p:cNvSpPr>
          <p:nvPr>
            <p:ph type="title"/>
          </p:nvPr>
        </p:nvSpPr>
        <p:spPr>
          <a:xfrm>
            <a:off x="914400" y="152400"/>
            <a:ext cx="10058400" cy="1219200"/>
          </a:xfrm>
        </p:spPr>
        <p:txBody>
          <a:bodyPr>
            <a:normAutofit/>
          </a:bodyPr>
          <a:lstStyle/>
          <a:p>
            <a:r>
              <a:rPr lang="en-US" sz="6000" dirty="0"/>
              <a:t>Moses</a:t>
            </a:r>
          </a:p>
        </p:txBody>
      </p:sp>
      <p:pic>
        <p:nvPicPr>
          <p:cNvPr id="10" name="Picture 9" descr="Image result for Exodus">
            <a:extLst>
              <a:ext uri="{FF2B5EF4-FFF2-40B4-BE49-F238E27FC236}">
                <a16:creationId xmlns:a16="http://schemas.microsoft.com/office/drawing/2014/main" id="{8C181460-4E78-47EB-9A51-340AC09CFC9E}"/>
              </a:ext>
            </a:extLst>
          </p:cNvPr>
          <p:cNvPicPr/>
          <p:nvPr/>
        </p:nvPicPr>
        <p:blipFill rotWithShape="1">
          <a:blip r:embed="rId3">
            <a:extLst>
              <a:ext uri="{28A0092B-C50C-407E-A947-70E740481C1C}">
                <a14:useLocalDpi xmlns:a14="http://schemas.microsoft.com/office/drawing/2010/main" val="0"/>
              </a:ext>
            </a:extLst>
          </a:blip>
          <a:srcRect l="41458" r="32574" b="1643"/>
          <a:stretch/>
        </p:blipFill>
        <p:spPr bwMode="auto">
          <a:xfrm>
            <a:off x="1371600" y="1347537"/>
            <a:ext cx="2590800" cy="4953000"/>
          </a:xfrm>
          <a:prstGeom prst="rect">
            <a:avLst/>
          </a:prstGeom>
          <a:noFill/>
        </p:spPr>
      </p:pic>
    </p:spTree>
    <p:extLst>
      <p:ext uri="{BB962C8B-B14F-4D97-AF65-F5344CB8AC3E}">
        <p14:creationId xmlns:p14="http://schemas.microsoft.com/office/powerpoint/2010/main" val="3221756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62000" y="365760"/>
            <a:ext cx="10302239" cy="5745480"/>
            <a:chOff x="770022" y="646497"/>
            <a:chExt cx="10302239" cy="5745480"/>
          </a:xfrm>
        </p:grpSpPr>
        <p:cxnSp>
          <p:nvCxnSpPr>
            <p:cNvPr id="11" name="Straight Connector 10"/>
            <p:cNvCxnSpPr/>
            <p:nvPr/>
          </p:nvCxnSpPr>
          <p:spPr>
            <a:xfrm>
              <a:off x="7106653" y="4555958"/>
              <a:ext cx="1604210" cy="1411705"/>
            </a:xfrm>
            <a:prstGeom prst="line">
              <a:avLst/>
            </a:prstGeom>
            <a:ln w="762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rot="18360000" flipH="1">
              <a:off x="5769603" y="-519681"/>
              <a:ext cx="500023" cy="81135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770022" y="646497"/>
              <a:ext cx="2834640" cy="1005840"/>
            </a:xfrm>
            <a:prstGeom prst="roundRect">
              <a:avLst/>
            </a:prstGeom>
            <a:solidFill>
              <a:srgbClr val="0070C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effectLst>
                    <a:outerShdw blurRad="38100" dist="38100" dir="2700000" algn="tl">
                      <a:srgbClr val="000000">
                        <a:alpha val="43137"/>
                      </a:srgbClr>
                    </a:outerShdw>
                  </a:effectLst>
                </a:rPr>
                <a:t>ABRAHAM</a:t>
              </a:r>
            </a:p>
          </p:txBody>
        </p:sp>
        <p:sp>
          <p:nvSpPr>
            <p:cNvPr id="5" name="Rounded Rectangle 4"/>
            <p:cNvSpPr/>
            <p:nvPr/>
          </p:nvSpPr>
          <p:spPr>
            <a:xfrm>
              <a:off x="2636922" y="1831407"/>
              <a:ext cx="2834640" cy="1005840"/>
            </a:xfrm>
            <a:prstGeom prst="roundRect">
              <a:avLst/>
            </a:prstGeom>
            <a:solidFill>
              <a:srgbClr val="0070C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effectLst>
                    <a:outerShdw blurRad="38100" dist="38100" dir="2700000" algn="tl">
                      <a:srgbClr val="000000">
                        <a:alpha val="43137"/>
                      </a:srgbClr>
                    </a:outerShdw>
                  </a:effectLst>
                </a:rPr>
                <a:t>ISAAC</a:t>
              </a:r>
            </a:p>
          </p:txBody>
        </p:sp>
        <p:sp>
          <p:nvSpPr>
            <p:cNvPr id="6" name="Rounded Rectangle 5"/>
            <p:cNvSpPr/>
            <p:nvPr/>
          </p:nvSpPr>
          <p:spPr>
            <a:xfrm>
              <a:off x="4503822" y="3016317"/>
              <a:ext cx="2834640" cy="1005840"/>
            </a:xfrm>
            <a:prstGeom prst="roundRect">
              <a:avLst/>
            </a:prstGeom>
            <a:solidFill>
              <a:srgbClr val="0070C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effectLst>
                    <a:outerShdw blurRad="38100" dist="38100" dir="2700000" algn="tl">
                      <a:srgbClr val="000000">
                        <a:alpha val="43137"/>
                      </a:srgbClr>
                    </a:outerShdw>
                  </a:effectLst>
                </a:rPr>
                <a:t>JACOB</a:t>
              </a:r>
            </a:p>
          </p:txBody>
        </p:sp>
        <p:sp>
          <p:nvSpPr>
            <p:cNvPr id="7" name="Rounded Rectangle 6"/>
            <p:cNvSpPr/>
            <p:nvPr/>
          </p:nvSpPr>
          <p:spPr>
            <a:xfrm>
              <a:off x="6370722" y="4201227"/>
              <a:ext cx="2834640" cy="1005840"/>
            </a:xfrm>
            <a:prstGeom prst="roundRect">
              <a:avLst/>
            </a:prstGeom>
            <a:solidFill>
              <a:srgbClr val="0070C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effectLst>
                    <a:outerShdw blurRad="38100" dist="38100" dir="2700000" algn="tl">
                      <a:srgbClr val="000000">
                        <a:alpha val="43137"/>
                      </a:srgbClr>
                    </a:outerShdw>
                  </a:effectLst>
                </a:rPr>
                <a:t>LEVI</a:t>
              </a:r>
            </a:p>
          </p:txBody>
        </p:sp>
        <p:sp>
          <p:nvSpPr>
            <p:cNvPr id="8" name="Rounded Rectangle 7"/>
            <p:cNvSpPr/>
            <p:nvPr/>
          </p:nvSpPr>
          <p:spPr>
            <a:xfrm>
              <a:off x="8237621" y="5386137"/>
              <a:ext cx="2834640" cy="1005840"/>
            </a:xfrm>
            <a:prstGeom prst="roundRect">
              <a:avLst/>
            </a:prstGeom>
            <a:solidFill>
              <a:srgbClr val="0070C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effectLst>
                    <a:outerShdw blurRad="38100" dist="38100" dir="2700000" algn="tl">
                      <a:srgbClr val="000000">
                        <a:alpha val="43137"/>
                      </a:srgbClr>
                    </a:outerShdw>
                  </a:effectLst>
                </a:rPr>
                <a:t>MOSES</a:t>
              </a:r>
            </a:p>
          </p:txBody>
        </p:sp>
      </p:grpSp>
    </p:spTree>
    <p:extLst>
      <p:ext uri="{BB962C8B-B14F-4D97-AF65-F5344CB8AC3E}">
        <p14:creationId xmlns:p14="http://schemas.microsoft.com/office/powerpoint/2010/main" val="1559417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A5117A8-02A8-4D05-B801-181429F4AF19}"/>
              </a:ext>
            </a:extLst>
          </p:cNvPr>
          <p:cNvSpPr>
            <a:spLocks noGrp="1"/>
          </p:cNvSpPr>
          <p:nvPr>
            <p:ph type="title"/>
          </p:nvPr>
        </p:nvSpPr>
        <p:spPr>
          <a:xfrm>
            <a:off x="762000" y="381000"/>
            <a:ext cx="10363200" cy="1066800"/>
          </a:xfrm>
        </p:spPr>
        <p:txBody>
          <a:bodyPr/>
          <a:lstStyle/>
          <a:p>
            <a:r>
              <a:rPr lang="en-US" sz="6000" dirty="0"/>
              <a:t>Moses</a:t>
            </a:r>
          </a:p>
        </p:txBody>
      </p:sp>
      <p:sp>
        <p:nvSpPr>
          <p:cNvPr id="13" name="Content Placeholder 12">
            <a:extLst>
              <a:ext uri="{FF2B5EF4-FFF2-40B4-BE49-F238E27FC236}">
                <a16:creationId xmlns:a16="http://schemas.microsoft.com/office/drawing/2014/main" id="{93656792-7879-4460-903D-8E00945A78C1}"/>
              </a:ext>
            </a:extLst>
          </p:cNvPr>
          <p:cNvSpPr>
            <a:spLocks noGrp="1"/>
          </p:cNvSpPr>
          <p:nvPr>
            <p:ph idx="1"/>
          </p:nvPr>
        </p:nvSpPr>
        <p:spPr>
          <a:xfrm>
            <a:off x="3657600" y="1447800"/>
            <a:ext cx="7543800" cy="4648200"/>
          </a:xfrm>
        </p:spPr>
        <p:txBody>
          <a:bodyPr>
            <a:normAutofit fontScale="92500" lnSpcReduction="10000"/>
          </a:bodyPr>
          <a:lstStyle/>
          <a:p>
            <a:pPr lvl="0"/>
            <a:r>
              <a:rPr lang="en-US" sz="2400" b="0" dirty="0"/>
              <a:t>Was born in Egypt</a:t>
            </a:r>
          </a:p>
          <a:p>
            <a:pPr lvl="0"/>
            <a:r>
              <a:rPr lang="en-US" sz="2400" b="0" dirty="0"/>
              <a:t>A descendant of Abraham</a:t>
            </a:r>
          </a:p>
          <a:p>
            <a:pPr lvl="0"/>
            <a:r>
              <a:rPr lang="en-US" sz="2400" b="0" dirty="0"/>
              <a:t>He had an Egyptian name (Moshe, which is derived from the word </a:t>
            </a:r>
            <a:r>
              <a:rPr lang="en-US" sz="2400" b="0" i="1" dirty="0" err="1"/>
              <a:t>mishisihu</a:t>
            </a:r>
            <a:r>
              <a:rPr lang="en-US" sz="2400" b="0" dirty="0"/>
              <a:t>, “he was drawn,” since he drawn the baby from the water (Exod. 2:10)</a:t>
            </a:r>
          </a:p>
          <a:p>
            <a:pPr lvl="0"/>
            <a:r>
              <a:rPr lang="en-US" sz="2400" b="0" dirty="0"/>
              <a:t>He was a fugitive (Exod. 2:15)</a:t>
            </a:r>
          </a:p>
          <a:p>
            <a:pPr lvl="0"/>
            <a:r>
              <a:rPr lang="en-US" sz="2400" b="0" dirty="0"/>
              <a:t>He was a shepherd (Exod. 3:1)</a:t>
            </a:r>
          </a:p>
          <a:p>
            <a:pPr lvl="0"/>
            <a:r>
              <a:rPr lang="en-US" sz="2400" b="0" dirty="0"/>
              <a:t>He heard God speak from a burning bush (Exod. 3:2-4:17)</a:t>
            </a:r>
          </a:p>
          <a:p>
            <a:pPr lvl="0"/>
            <a:r>
              <a:rPr lang="en-US" sz="2400" b="0" dirty="0"/>
              <a:t>He had a speech disability (Exod. 4:10)</a:t>
            </a:r>
          </a:p>
        </p:txBody>
      </p:sp>
      <p:pic>
        <p:nvPicPr>
          <p:cNvPr id="10" name="Picture 9" descr="Image result for Exodus">
            <a:extLst>
              <a:ext uri="{FF2B5EF4-FFF2-40B4-BE49-F238E27FC236}">
                <a16:creationId xmlns:a16="http://schemas.microsoft.com/office/drawing/2014/main" id="{8C181460-4E78-47EB-9A51-340AC09CFC9E}"/>
              </a:ext>
            </a:extLst>
          </p:cNvPr>
          <p:cNvPicPr/>
          <p:nvPr/>
        </p:nvPicPr>
        <p:blipFill rotWithShape="1">
          <a:blip r:embed="rId3">
            <a:extLst>
              <a:ext uri="{28A0092B-C50C-407E-A947-70E740481C1C}">
                <a14:useLocalDpi xmlns:a14="http://schemas.microsoft.com/office/drawing/2010/main" val="0"/>
              </a:ext>
            </a:extLst>
          </a:blip>
          <a:srcRect l="41458" r="32574" b="1643"/>
          <a:stretch/>
        </p:blipFill>
        <p:spPr bwMode="auto">
          <a:xfrm>
            <a:off x="838200" y="1371600"/>
            <a:ext cx="2590800" cy="4953000"/>
          </a:xfrm>
          <a:prstGeom prst="rect">
            <a:avLst/>
          </a:prstGeom>
          <a:noFill/>
        </p:spPr>
      </p:pic>
    </p:spTree>
    <p:extLst>
      <p:ext uri="{BB962C8B-B14F-4D97-AF65-F5344CB8AC3E}">
        <p14:creationId xmlns:p14="http://schemas.microsoft.com/office/powerpoint/2010/main" val="4098754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A5117A8-02A8-4D05-B801-181429F4AF19}"/>
              </a:ext>
            </a:extLst>
          </p:cNvPr>
          <p:cNvSpPr>
            <a:spLocks noGrp="1"/>
          </p:cNvSpPr>
          <p:nvPr>
            <p:ph type="title"/>
          </p:nvPr>
        </p:nvSpPr>
        <p:spPr>
          <a:xfrm>
            <a:off x="762000" y="457200"/>
            <a:ext cx="10363200" cy="1066800"/>
          </a:xfrm>
        </p:spPr>
        <p:txBody>
          <a:bodyPr>
            <a:normAutofit/>
          </a:bodyPr>
          <a:lstStyle/>
          <a:p>
            <a:r>
              <a:rPr lang="en-US" sz="6000" dirty="0"/>
              <a:t>Moses</a:t>
            </a:r>
          </a:p>
        </p:txBody>
      </p:sp>
      <p:sp>
        <p:nvSpPr>
          <p:cNvPr id="13" name="Content Placeholder 12">
            <a:extLst>
              <a:ext uri="{FF2B5EF4-FFF2-40B4-BE49-F238E27FC236}">
                <a16:creationId xmlns:a16="http://schemas.microsoft.com/office/drawing/2014/main" id="{93656792-7879-4460-903D-8E00945A78C1}"/>
              </a:ext>
            </a:extLst>
          </p:cNvPr>
          <p:cNvSpPr>
            <a:spLocks noGrp="1"/>
          </p:cNvSpPr>
          <p:nvPr>
            <p:ph idx="1"/>
          </p:nvPr>
        </p:nvSpPr>
        <p:spPr>
          <a:xfrm>
            <a:off x="3733800" y="1524000"/>
            <a:ext cx="7391400" cy="4404360"/>
          </a:xfrm>
        </p:spPr>
        <p:txBody>
          <a:bodyPr vert="horz" lIns="0" tIns="45720" rIns="0" bIns="45720" rtlCol="0">
            <a:normAutofit/>
          </a:bodyPr>
          <a:lstStyle/>
          <a:p>
            <a:r>
              <a:rPr lang="en-US" sz="2400" b="0" dirty="0"/>
              <a:t>He brought ten plagues on Egypt (Exod. 8ff)</a:t>
            </a:r>
          </a:p>
          <a:p>
            <a:r>
              <a:rPr lang="en-US" sz="2400" b="0" dirty="0"/>
              <a:t>God split the red sea through Moses (Exod. 14:16)</a:t>
            </a:r>
          </a:p>
          <a:p>
            <a:r>
              <a:rPr lang="en-US" sz="2400" b="0" dirty="0"/>
              <a:t>He followed Jethro’s advice (Exod. 18:13-23)</a:t>
            </a:r>
          </a:p>
          <a:p>
            <a:r>
              <a:rPr lang="en-US" sz="2400" b="0" dirty="0"/>
              <a:t>He gave God’s 10 laws to Israel (Exod. 20:3-17)</a:t>
            </a:r>
          </a:p>
          <a:p>
            <a:r>
              <a:rPr lang="en-US" sz="2400" b="0" dirty="0"/>
              <a:t>He survived the Korah rebellion (Num. 16:1-40)</a:t>
            </a:r>
          </a:p>
          <a:p>
            <a:r>
              <a:rPr lang="en-US" sz="2400" b="0" dirty="0"/>
              <a:t>He defiantly struck the rock (Num. 20:11-12)</a:t>
            </a:r>
          </a:p>
          <a:p>
            <a:r>
              <a:rPr lang="en-US" sz="2400" b="0" dirty="0"/>
              <a:t>He lived 120 years (Deut. 34:7)</a:t>
            </a:r>
          </a:p>
          <a:p>
            <a:endParaRPr lang="en-US" sz="2400" b="0" dirty="0"/>
          </a:p>
        </p:txBody>
      </p:sp>
      <p:pic>
        <p:nvPicPr>
          <p:cNvPr id="10" name="Picture 9" descr="Image result for Exodus">
            <a:extLst>
              <a:ext uri="{FF2B5EF4-FFF2-40B4-BE49-F238E27FC236}">
                <a16:creationId xmlns:a16="http://schemas.microsoft.com/office/drawing/2014/main" id="{8C181460-4E78-47EB-9A51-340AC09CFC9E}"/>
              </a:ext>
            </a:extLst>
          </p:cNvPr>
          <p:cNvPicPr/>
          <p:nvPr/>
        </p:nvPicPr>
        <p:blipFill rotWithShape="1">
          <a:blip r:embed="rId3">
            <a:extLst>
              <a:ext uri="{28A0092B-C50C-407E-A947-70E740481C1C}">
                <a14:useLocalDpi xmlns:a14="http://schemas.microsoft.com/office/drawing/2010/main" val="0"/>
              </a:ext>
            </a:extLst>
          </a:blip>
          <a:srcRect l="41458" r="32574" b="1643"/>
          <a:stretch/>
        </p:blipFill>
        <p:spPr bwMode="auto">
          <a:xfrm>
            <a:off x="838200" y="1371600"/>
            <a:ext cx="2590800" cy="4953000"/>
          </a:xfrm>
          <a:prstGeom prst="rect">
            <a:avLst/>
          </a:prstGeom>
          <a:noFill/>
        </p:spPr>
      </p:pic>
    </p:spTree>
    <p:extLst>
      <p:ext uri="{BB962C8B-B14F-4D97-AF65-F5344CB8AC3E}">
        <p14:creationId xmlns:p14="http://schemas.microsoft.com/office/powerpoint/2010/main" val="1256936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land of midian">
            <a:extLst>
              <a:ext uri="{FF2B5EF4-FFF2-40B4-BE49-F238E27FC236}">
                <a16:creationId xmlns:a16="http://schemas.microsoft.com/office/drawing/2014/main" id="{E23E30CD-28B7-4A60-9432-D5E203ED66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27" t="2012" r="1227" b="11495"/>
          <a:stretch/>
        </p:blipFill>
        <p:spPr bwMode="auto">
          <a:xfrm>
            <a:off x="1" y="-457200"/>
            <a:ext cx="6306786" cy="75082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282689FC-2AEE-40C4-A545-C509CC4EC0B6}"/>
              </a:ext>
            </a:extLst>
          </p:cNvPr>
          <p:cNvSpPr/>
          <p:nvPr/>
        </p:nvSpPr>
        <p:spPr>
          <a:xfrm>
            <a:off x="4343400" y="4367464"/>
            <a:ext cx="1792705" cy="128737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descr="Image result for desert survival">
            <a:extLst>
              <a:ext uri="{FF2B5EF4-FFF2-40B4-BE49-F238E27FC236}">
                <a16:creationId xmlns:a16="http://schemas.microsoft.com/office/drawing/2014/main" id="{014C9A81-AABD-4501-BDFD-E2496C04C9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324" r="33047"/>
          <a:stretch/>
        </p:blipFill>
        <p:spPr bwMode="auto">
          <a:xfrm>
            <a:off x="6248400" y="-941838"/>
            <a:ext cx="5943600" cy="83614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2435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2D5F6C-582A-478B-93CA-9EFC300AF302}"/>
              </a:ext>
            </a:extLst>
          </p:cNvPr>
          <p:cNvSpPr>
            <a:spLocks noGrp="1"/>
          </p:cNvSpPr>
          <p:nvPr>
            <p:ph type="ctrTitle"/>
          </p:nvPr>
        </p:nvSpPr>
        <p:spPr/>
        <p:txBody>
          <a:bodyPr/>
          <a:lstStyle/>
          <a:p>
            <a:r>
              <a:rPr lang="en-US" dirty="0"/>
              <a:t>The Exodus</a:t>
            </a:r>
          </a:p>
        </p:txBody>
      </p:sp>
      <p:sp>
        <p:nvSpPr>
          <p:cNvPr id="6" name="Subtitle 5">
            <a:extLst>
              <a:ext uri="{FF2B5EF4-FFF2-40B4-BE49-F238E27FC236}">
                <a16:creationId xmlns:a16="http://schemas.microsoft.com/office/drawing/2014/main" id="{1B2F25B5-FB19-452E-B868-14330D0EF650}"/>
              </a:ext>
            </a:extLst>
          </p:cNvPr>
          <p:cNvSpPr>
            <a:spLocks noGrp="1"/>
          </p:cNvSpPr>
          <p:nvPr>
            <p:ph type="subTitle" idx="1"/>
          </p:nvPr>
        </p:nvSpPr>
        <p:spPr/>
        <p:txBody>
          <a:bodyPr/>
          <a:lstStyle/>
          <a:p>
            <a:endParaRPr lang="en-US"/>
          </a:p>
        </p:txBody>
      </p:sp>
      <p:sp>
        <p:nvSpPr>
          <p:cNvPr id="4" name="Footer Placeholder 3">
            <a:extLst>
              <a:ext uri="{FF2B5EF4-FFF2-40B4-BE49-F238E27FC236}">
                <a16:creationId xmlns:a16="http://schemas.microsoft.com/office/drawing/2014/main" id="{A6F90EB7-AF25-41F8-9AC7-FCB9FD111428}"/>
              </a:ext>
            </a:extLst>
          </p:cNvPr>
          <p:cNvSpPr>
            <a:spLocks noGrp="1"/>
          </p:cNvSpPr>
          <p:nvPr>
            <p:ph type="ftr" sz="quarter" idx="11"/>
          </p:nvPr>
        </p:nvSpPr>
        <p:spPr/>
        <p:txBody>
          <a:bodyPr/>
          <a:lstStyle/>
          <a:p>
            <a:r>
              <a:rPr lang="en-US"/>
              <a:t>OLD TESTAMENT SURVEY</a:t>
            </a:r>
            <a:endParaRPr lang="en-US" dirty="0"/>
          </a:p>
        </p:txBody>
      </p:sp>
    </p:spTree>
    <p:extLst>
      <p:ext uri="{BB962C8B-B14F-4D97-AF65-F5344CB8AC3E}">
        <p14:creationId xmlns:p14="http://schemas.microsoft.com/office/powerpoint/2010/main" val="36823984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9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7AF57D8-C906-4B3A-A207-5503D1387D00}"/>
              </a:ext>
            </a:extLst>
          </p:cNvPr>
          <p:cNvGrpSpPr/>
          <p:nvPr/>
        </p:nvGrpSpPr>
        <p:grpSpPr>
          <a:xfrm>
            <a:off x="914400" y="35561"/>
            <a:ext cx="10287000" cy="6670040"/>
            <a:chOff x="762000" y="35560"/>
            <a:chExt cx="10617202" cy="6822439"/>
          </a:xfrm>
        </p:grpSpPr>
        <p:grpSp>
          <p:nvGrpSpPr>
            <p:cNvPr id="3" name="Group 18"/>
            <p:cNvGrpSpPr/>
            <p:nvPr/>
          </p:nvGrpSpPr>
          <p:grpSpPr>
            <a:xfrm>
              <a:off x="762000" y="35560"/>
              <a:ext cx="10617202" cy="6822439"/>
              <a:chOff x="2133600" y="228600"/>
              <a:chExt cx="6030913" cy="6402388"/>
            </a:xfrm>
          </p:grpSpPr>
          <p:pic>
            <p:nvPicPr>
              <p:cNvPr id="2" name="Picture 19"/>
              <p:cNvPicPr>
                <a:picLocks noChangeAspect="1" noChangeArrowheads="1"/>
              </p:cNvPicPr>
              <p:nvPr/>
            </p:nvPicPr>
            <p:blipFill>
              <a:blip r:embed="rId3" cstate="print"/>
              <a:srcRect/>
              <a:stretch>
                <a:fillRect/>
              </a:stretch>
            </p:blipFill>
            <p:spPr bwMode="auto">
              <a:xfrm>
                <a:off x="2133600" y="228600"/>
                <a:ext cx="6030913" cy="6402388"/>
              </a:xfrm>
              <a:prstGeom prst="rect">
                <a:avLst/>
              </a:prstGeom>
              <a:noFill/>
              <a:ln w="12700">
                <a:solidFill>
                  <a:schemeClr val="tx1"/>
                </a:solidFill>
                <a:miter lim="800000"/>
                <a:headEnd/>
                <a:tailEnd/>
              </a:ln>
            </p:spPr>
          </p:pic>
          <p:sp>
            <p:nvSpPr>
              <p:cNvPr id="11" name="Oval 10"/>
              <p:cNvSpPr/>
              <p:nvPr/>
            </p:nvSpPr>
            <p:spPr>
              <a:xfrm>
                <a:off x="2438400" y="2438400"/>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effectLst>
                      <a:outerShdw blurRad="38100" dist="38100" dir="2700000" algn="tl">
                        <a:srgbClr val="000000">
                          <a:alpha val="43137"/>
                        </a:srgbClr>
                      </a:outerShdw>
                    </a:effectLst>
                  </a:rPr>
                  <a:t>1</a:t>
                </a:r>
              </a:p>
            </p:txBody>
          </p:sp>
          <p:sp>
            <p:nvSpPr>
              <p:cNvPr id="12" name="Oval 11"/>
              <p:cNvSpPr/>
              <p:nvPr/>
            </p:nvSpPr>
            <p:spPr>
              <a:xfrm>
                <a:off x="3886200" y="2819400"/>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effectLst>
                      <a:outerShdw blurRad="38100" dist="38100" dir="2700000" algn="tl">
                        <a:srgbClr val="000000">
                          <a:alpha val="43137"/>
                        </a:srgbClr>
                      </a:outerShdw>
                    </a:effectLst>
                  </a:rPr>
                  <a:t>2</a:t>
                </a:r>
              </a:p>
            </p:txBody>
          </p:sp>
          <p:sp>
            <p:nvSpPr>
              <p:cNvPr id="13" name="Oval 12"/>
              <p:cNvSpPr/>
              <p:nvPr/>
            </p:nvSpPr>
            <p:spPr>
              <a:xfrm>
                <a:off x="4038600" y="3733800"/>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effectLst>
                      <a:outerShdw blurRad="38100" dist="38100" dir="2700000" algn="tl">
                        <a:srgbClr val="000000">
                          <a:alpha val="43137"/>
                        </a:srgbClr>
                      </a:outerShdw>
                    </a:effectLst>
                  </a:rPr>
                  <a:t>3</a:t>
                </a:r>
              </a:p>
            </p:txBody>
          </p:sp>
          <p:sp>
            <p:nvSpPr>
              <p:cNvPr id="14" name="Oval 13"/>
              <p:cNvSpPr/>
              <p:nvPr/>
            </p:nvSpPr>
            <p:spPr>
              <a:xfrm>
                <a:off x="5029200" y="5562600"/>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effectLst>
                      <a:outerShdw blurRad="38100" dist="38100" dir="2700000" algn="tl">
                        <a:srgbClr val="000000">
                          <a:alpha val="43137"/>
                        </a:srgbClr>
                      </a:outerShdw>
                    </a:effectLst>
                  </a:rPr>
                  <a:t>4</a:t>
                </a:r>
              </a:p>
            </p:txBody>
          </p:sp>
          <p:sp>
            <p:nvSpPr>
              <p:cNvPr id="15" name="Oval 14"/>
              <p:cNvSpPr/>
              <p:nvPr/>
            </p:nvSpPr>
            <p:spPr>
              <a:xfrm>
                <a:off x="6019800" y="5943600"/>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effectLst>
                      <a:outerShdw blurRad="38100" dist="38100" dir="2700000" algn="tl">
                        <a:srgbClr val="000000">
                          <a:alpha val="43137"/>
                        </a:srgbClr>
                      </a:outerShdw>
                    </a:effectLst>
                  </a:rPr>
                  <a:t>5</a:t>
                </a:r>
              </a:p>
            </p:txBody>
          </p:sp>
          <p:sp>
            <p:nvSpPr>
              <p:cNvPr id="16" name="Oval 15"/>
              <p:cNvSpPr/>
              <p:nvPr/>
            </p:nvSpPr>
            <p:spPr>
              <a:xfrm>
                <a:off x="5867400" y="5562600"/>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effectLst>
                      <a:outerShdw blurRad="38100" dist="38100" dir="2700000" algn="tl">
                        <a:srgbClr val="000000">
                          <a:alpha val="43137"/>
                        </a:srgbClr>
                      </a:outerShdw>
                    </a:effectLst>
                  </a:rPr>
                  <a:t>6</a:t>
                </a:r>
              </a:p>
            </p:txBody>
          </p:sp>
          <p:sp>
            <p:nvSpPr>
              <p:cNvPr id="17" name="Oval 16"/>
              <p:cNvSpPr/>
              <p:nvPr/>
            </p:nvSpPr>
            <p:spPr>
              <a:xfrm>
                <a:off x="5867400" y="3124200"/>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effectLst>
                      <a:outerShdw blurRad="38100" dist="38100" dir="2700000" algn="tl">
                        <a:srgbClr val="000000">
                          <a:alpha val="43137"/>
                        </a:srgbClr>
                      </a:outerShdw>
                    </a:effectLst>
                  </a:rPr>
                  <a:t>7</a:t>
                </a:r>
              </a:p>
            </p:txBody>
          </p:sp>
          <p:sp>
            <p:nvSpPr>
              <p:cNvPr id="18" name="Oval 17"/>
              <p:cNvSpPr/>
              <p:nvPr/>
            </p:nvSpPr>
            <p:spPr>
              <a:xfrm>
                <a:off x="7162800" y="3124200"/>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effectLst>
                      <a:outerShdw blurRad="38100" dist="38100" dir="2700000" algn="tl">
                        <a:srgbClr val="000000">
                          <a:alpha val="43137"/>
                        </a:srgbClr>
                      </a:outerShdw>
                    </a:effectLst>
                  </a:rPr>
                  <a:t>8</a:t>
                </a:r>
              </a:p>
            </p:txBody>
          </p:sp>
          <p:sp>
            <p:nvSpPr>
              <p:cNvPr id="21" name="Oval 20"/>
              <p:cNvSpPr/>
              <p:nvPr/>
            </p:nvSpPr>
            <p:spPr>
              <a:xfrm>
                <a:off x="7543800" y="1600200"/>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effectLst>
                      <a:outerShdw blurRad="38100" dist="38100" dir="2700000" algn="tl">
                        <a:srgbClr val="000000">
                          <a:alpha val="43137"/>
                        </a:srgbClr>
                      </a:outerShdw>
                    </a:effectLst>
                  </a:rPr>
                  <a:t>9</a:t>
                </a:r>
              </a:p>
            </p:txBody>
          </p:sp>
          <p:sp>
            <p:nvSpPr>
              <p:cNvPr id="22" name="Oval 21"/>
              <p:cNvSpPr/>
              <p:nvPr/>
            </p:nvSpPr>
            <p:spPr>
              <a:xfrm>
                <a:off x="7239000" y="685800"/>
                <a:ext cx="687449" cy="533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dirty="0">
                    <a:effectLst>
                      <a:outerShdw blurRad="38100" dist="38100" dir="2700000" algn="tl">
                        <a:srgbClr val="000000">
                          <a:alpha val="43137"/>
                        </a:srgbClr>
                      </a:outerShdw>
                    </a:effectLst>
                  </a:rPr>
                  <a:t>10</a:t>
                </a:r>
              </a:p>
            </p:txBody>
          </p:sp>
        </p:grpSp>
        <p:cxnSp>
          <p:nvCxnSpPr>
            <p:cNvPr id="5" name="Straight Connector 4">
              <a:extLst>
                <a:ext uri="{FF2B5EF4-FFF2-40B4-BE49-F238E27FC236}">
                  <a16:creationId xmlns:a16="http://schemas.microsoft.com/office/drawing/2014/main" id="{7543087D-3AC6-4B67-AFC0-D168F8C9F81C}"/>
                </a:ext>
              </a:extLst>
            </p:cNvPr>
            <p:cNvCxnSpPr>
              <a:cxnSpLocks/>
              <a:stCxn id="11" idx="6"/>
              <a:endCxn id="12" idx="2"/>
            </p:cNvCxnSpPr>
            <p:nvPr/>
          </p:nvCxnSpPr>
          <p:spPr>
            <a:xfrm>
              <a:off x="1835178" y="2552741"/>
              <a:ext cx="2012210" cy="405996"/>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F9B8BB3E-B604-45DD-857F-2CE2582E31DE}"/>
                </a:ext>
              </a:extLst>
            </p:cNvPr>
            <p:cNvCxnSpPr>
              <a:cxnSpLocks/>
              <a:stCxn id="12" idx="4"/>
              <a:endCxn id="13" idx="0"/>
            </p:cNvCxnSpPr>
            <p:nvPr/>
          </p:nvCxnSpPr>
          <p:spPr>
            <a:xfrm>
              <a:off x="4115683" y="3121135"/>
              <a:ext cx="268295" cy="649596"/>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9D9B4C45-73D5-406A-BE7D-8E77C925E697}"/>
                </a:ext>
              </a:extLst>
            </p:cNvPr>
            <p:cNvCxnSpPr>
              <a:cxnSpLocks/>
              <a:stCxn id="13" idx="4"/>
              <a:endCxn id="14" idx="1"/>
            </p:cNvCxnSpPr>
            <p:nvPr/>
          </p:nvCxnSpPr>
          <p:spPr>
            <a:xfrm>
              <a:off x="4383978" y="4095528"/>
              <a:ext cx="1554202" cy="1671553"/>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95332F8F-558B-4452-89C0-5AA29DBA3C9C}"/>
                </a:ext>
              </a:extLst>
            </p:cNvPr>
            <p:cNvCxnSpPr>
              <a:cxnSpLocks/>
              <a:stCxn id="14" idx="5"/>
              <a:endCxn id="15" idx="2"/>
            </p:cNvCxnSpPr>
            <p:nvPr/>
          </p:nvCxnSpPr>
          <p:spPr>
            <a:xfrm>
              <a:off x="6317605" y="5996748"/>
              <a:ext cx="1285908" cy="291164"/>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9C84C100-D1DE-43D2-B8DA-EA3C79230196}"/>
                </a:ext>
              </a:extLst>
            </p:cNvPr>
            <p:cNvCxnSpPr>
              <a:cxnSpLocks/>
              <a:stCxn id="15" idx="1"/>
            </p:cNvCxnSpPr>
            <p:nvPr/>
          </p:nvCxnSpPr>
          <p:spPr>
            <a:xfrm flipH="1" flipV="1">
              <a:off x="7635241" y="6080762"/>
              <a:ext cx="46854" cy="92316"/>
            </a:xfrm>
            <a:prstGeom prst="line">
              <a:avLst/>
            </a:prstGeom>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2F5F261C-C134-4365-B9B0-D62EC4BC128F}"/>
                </a:ext>
              </a:extLst>
            </p:cNvPr>
            <p:cNvCxnSpPr>
              <a:cxnSpLocks/>
              <a:stCxn id="17" idx="4"/>
              <a:endCxn id="16" idx="0"/>
            </p:cNvCxnSpPr>
            <p:nvPr/>
          </p:nvCxnSpPr>
          <p:spPr>
            <a:xfrm>
              <a:off x="7603513" y="3445933"/>
              <a:ext cx="0" cy="2273583"/>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C63B7B41-A3F7-46CE-97E4-72E85D19E71D}"/>
                </a:ext>
              </a:extLst>
            </p:cNvPr>
            <p:cNvCxnSpPr>
              <a:cxnSpLocks/>
              <a:stCxn id="18" idx="2"/>
              <a:endCxn id="17" idx="6"/>
            </p:cNvCxnSpPr>
            <p:nvPr/>
          </p:nvCxnSpPr>
          <p:spPr>
            <a:xfrm flipH="1">
              <a:off x="7871807" y="3283535"/>
              <a:ext cx="1743916" cy="0"/>
            </a:xfrm>
            <a:prstGeom prst="line">
              <a:avLst/>
            </a:prstGeom>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43BE8064-D73C-4F5E-8F0D-10E0FA81E308}"/>
                </a:ext>
              </a:extLst>
            </p:cNvPr>
            <p:cNvCxnSpPr>
              <a:cxnSpLocks/>
              <a:stCxn id="18" idx="0"/>
              <a:endCxn id="21" idx="4"/>
            </p:cNvCxnSpPr>
            <p:nvPr/>
          </p:nvCxnSpPr>
          <p:spPr>
            <a:xfrm flipV="1">
              <a:off x="9884018" y="1821946"/>
              <a:ext cx="670736" cy="1299190"/>
            </a:xfrm>
            <a:prstGeom prst="line">
              <a:avLst/>
            </a:prstGeom>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B84B4B5B-4F5B-48DB-BFC0-86FB045B8907}"/>
                </a:ext>
              </a:extLst>
            </p:cNvPr>
            <p:cNvCxnSpPr>
              <a:cxnSpLocks/>
              <a:stCxn id="21" idx="0"/>
              <a:endCxn id="22" idx="4"/>
            </p:cNvCxnSpPr>
            <p:nvPr/>
          </p:nvCxnSpPr>
          <p:spPr>
            <a:xfrm flipH="1" flipV="1">
              <a:off x="10354985" y="1091152"/>
              <a:ext cx="199769" cy="405997"/>
            </a:xfrm>
            <a:prstGeom prst="line">
              <a:avLst/>
            </a:prstGeom>
          </p:spPr>
          <p:style>
            <a:lnRef idx="1">
              <a:schemeClr val="dk1"/>
            </a:lnRef>
            <a:fillRef idx="0">
              <a:schemeClr val="dk1"/>
            </a:fillRef>
            <a:effectRef idx="0">
              <a:schemeClr val="dk1"/>
            </a:effectRef>
            <a:fontRef idx="minor">
              <a:schemeClr val="tx1"/>
            </a:fontRef>
          </p:style>
        </p:cxnSp>
      </p:grpSp>
      <p:pic>
        <p:nvPicPr>
          <p:cNvPr id="9218" name="Picture 2" descr="Shark Fin Vector Icon Logo Dolphin Character Illustration Symbol Graphic  Stock Illustration - Download Image Now - iStock">
            <a:extLst>
              <a:ext uri="{FF2B5EF4-FFF2-40B4-BE49-F238E27FC236}">
                <a16:creationId xmlns:a16="http://schemas.microsoft.com/office/drawing/2014/main" id="{5E5ACC97-DFA9-4534-9211-18E0CCB11D2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99760"/>
                    </a14:imgEffect>
                  </a14:imgLayer>
                </a14:imgProps>
              </a:ext>
              <a:ext uri="{28A0092B-C50C-407E-A947-70E740481C1C}">
                <a14:useLocalDpi xmlns:a14="http://schemas.microsoft.com/office/drawing/2010/main" val="0"/>
              </a:ext>
            </a:extLst>
          </a:blip>
          <a:srcRect/>
          <a:stretch>
            <a:fillRect/>
          </a:stretch>
        </p:blipFill>
        <p:spPr bwMode="auto">
          <a:xfrm>
            <a:off x="838200" y="304800"/>
            <a:ext cx="1392382" cy="1392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063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7651AB-1047-4B1A-ACA4-BD832BAA7A70}"/>
              </a:ext>
            </a:extLst>
          </p:cNvPr>
          <p:cNvPicPr>
            <a:picLocks noChangeAspect="1"/>
          </p:cNvPicPr>
          <p:nvPr/>
        </p:nvPicPr>
        <p:blipFill>
          <a:blip r:embed="rId3"/>
          <a:stretch>
            <a:fillRect/>
          </a:stretch>
        </p:blipFill>
        <p:spPr>
          <a:xfrm>
            <a:off x="-1" y="0"/>
            <a:ext cx="12192001" cy="6853893"/>
          </a:xfrm>
          <a:prstGeom prst="rect">
            <a:avLst/>
          </a:prstGeom>
        </p:spPr>
      </p:pic>
    </p:spTree>
    <p:extLst>
      <p:ext uri="{BB962C8B-B14F-4D97-AF65-F5344CB8AC3E}">
        <p14:creationId xmlns:p14="http://schemas.microsoft.com/office/powerpoint/2010/main" val="1155857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2B5D6FC-BF54-4659-8CD6-9E7880CE2BB9}"/>
              </a:ext>
            </a:extLst>
          </p:cNvPr>
          <p:cNvSpPr/>
          <p:nvPr/>
        </p:nvSpPr>
        <p:spPr>
          <a:xfrm>
            <a:off x="830681" y="836463"/>
            <a:ext cx="6726566" cy="2308324"/>
          </a:xfrm>
          <a:prstGeom prst="rect">
            <a:avLst/>
          </a:prstGeom>
        </p:spPr>
        <p:txBody>
          <a:bodyPr wrap="square">
            <a:spAutoFit/>
          </a:bodyPr>
          <a:lstStyle/>
          <a:p>
            <a:pPr algn="ctr"/>
            <a:r>
              <a:rPr lang="en-US" sz="4800" i="1" dirty="0">
                <a:latin typeface="+mj-lt"/>
              </a:rPr>
              <a:t>“Do not wear clothes of wool and linen woven together” </a:t>
            </a:r>
            <a:r>
              <a:rPr lang="en-US" sz="3600" dirty="0">
                <a:latin typeface="+mj-lt"/>
              </a:rPr>
              <a:t>(Deut. 22:11)</a:t>
            </a:r>
            <a:endParaRPr lang="en-US" sz="4800" dirty="0">
              <a:latin typeface="+mj-lt"/>
            </a:endParaRPr>
          </a:p>
        </p:txBody>
      </p:sp>
      <p:pic>
        <p:nvPicPr>
          <p:cNvPr id="5122" name="Picture 2" descr="Image result for itchy wool">
            <a:extLst>
              <a:ext uri="{FF2B5EF4-FFF2-40B4-BE49-F238E27FC236}">
                <a16:creationId xmlns:a16="http://schemas.microsoft.com/office/drawing/2014/main" id="{816197FC-B557-45E6-A8E0-674B1047622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324600" y="381000"/>
            <a:ext cx="5320553" cy="67245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ED2FD3A3-7B3F-4ED3-BD71-CFE51F42A863}"/>
              </a:ext>
            </a:extLst>
          </p:cNvPr>
          <p:cNvSpPr>
            <a:spLocks noGrp="1"/>
          </p:cNvSpPr>
          <p:nvPr>
            <p:ph type="ftr" sz="quarter" idx="11"/>
          </p:nvPr>
        </p:nvSpPr>
        <p:spPr/>
        <p:txBody>
          <a:bodyPr/>
          <a:lstStyle/>
          <a:p>
            <a:r>
              <a:rPr lang="en-US"/>
              <a:t>OLD TESTAMENT SURVEY</a:t>
            </a:r>
            <a:endParaRPr lang="en-US" dirty="0"/>
          </a:p>
        </p:txBody>
      </p:sp>
    </p:spTree>
    <p:extLst>
      <p:ext uri="{BB962C8B-B14F-4D97-AF65-F5344CB8AC3E}">
        <p14:creationId xmlns:p14="http://schemas.microsoft.com/office/powerpoint/2010/main" val="4151043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ACABAB8-C821-4213-ABB3-D46D439C7F94}"/>
              </a:ext>
            </a:extLst>
          </p:cNvPr>
          <p:cNvSpPr>
            <a:spLocks noGrp="1"/>
          </p:cNvSpPr>
          <p:nvPr>
            <p:ph type="ftr" sz="quarter" idx="11"/>
          </p:nvPr>
        </p:nvSpPr>
        <p:spPr/>
        <p:txBody>
          <a:bodyPr/>
          <a:lstStyle/>
          <a:p>
            <a:r>
              <a:rPr lang="en-US"/>
              <a:t>OLD TESTAMENT SURVEY</a:t>
            </a:r>
            <a:endParaRPr lang="en-US" dirty="0"/>
          </a:p>
        </p:txBody>
      </p:sp>
      <p:pic>
        <p:nvPicPr>
          <p:cNvPr id="10242" name="Picture 2" descr="The Ten Commandments: DeMille was here | Manchester Ink Link">
            <a:extLst>
              <a:ext uri="{FF2B5EF4-FFF2-40B4-BE49-F238E27FC236}">
                <a16:creationId xmlns:a16="http://schemas.microsoft.com/office/drawing/2014/main" id="{D55171AE-E0D6-4870-9E44-9D167F2BF6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855"/>
            <a:ext cx="12837842"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65EFED7-130F-4508-A1C9-05784E266EAB}"/>
              </a:ext>
            </a:extLst>
          </p:cNvPr>
          <p:cNvSpPr txBox="1"/>
          <p:nvPr/>
        </p:nvSpPr>
        <p:spPr>
          <a:xfrm>
            <a:off x="914400" y="685800"/>
            <a:ext cx="7315200" cy="646331"/>
          </a:xfrm>
          <a:prstGeom prst="rect">
            <a:avLst/>
          </a:prstGeom>
          <a:noFill/>
        </p:spPr>
        <p:txBody>
          <a:bodyPr wrap="square" rtlCol="0">
            <a:spAutoFit/>
          </a:bodyPr>
          <a:lstStyle/>
          <a:p>
            <a:r>
              <a:rPr lang="en-US" sz="3600" b="1" dirty="0">
                <a:solidFill>
                  <a:schemeClr val="bg1"/>
                </a:solidFill>
              </a:rPr>
              <a:t>Movie Exodus = ~ 200 people</a:t>
            </a:r>
          </a:p>
        </p:txBody>
      </p:sp>
    </p:spTree>
    <p:extLst>
      <p:ext uri="{BB962C8B-B14F-4D97-AF65-F5344CB8AC3E}">
        <p14:creationId xmlns:p14="http://schemas.microsoft.com/office/powerpoint/2010/main" val="4001715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EF486A-34E9-4933-8F7E-8C6D0B1B4872}"/>
              </a:ext>
            </a:extLst>
          </p:cNvPr>
          <p:cNvSpPr>
            <a:spLocks noGrp="1"/>
          </p:cNvSpPr>
          <p:nvPr>
            <p:ph type="title"/>
          </p:nvPr>
        </p:nvSpPr>
        <p:spPr/>
        <p:txBody>
          <a:bodyPr>
            <a:normAutofit/>
          </a:bodyPr>
          <a:lstStyle/>
          <a:p>
            <a:r>
              <a:rPr lang="en-US" dirty="0"/>
              <a:t>The Amazing Exodus</a:t>
            </a:r>
          </a:p>
        </p:txBody>
      </p:sp>
      <p:pic>
        <p:nvPicPr>
          <p:cNvPr id="5" name="Picture 2" descr="Exodus: The Isrealites Leave Egypt - Bible Story">
            <a:extLst>
              <a:ext uri="{FF2B5EF4-FFF2-40B4-BE49-F238E27FC236}">
                <a16:creationId xmlns:a16="http://schemas.microsoft.com/office/drawing/2014/main" id="{780C1BFF-1F2E-4D6E-BE14-E00F7E5505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
            <a:ext cx="12598398" cy="7086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61CA30B-6D17-4B54-916A-1882FF707857}"/>
              </a:ext>
            </a:extLst>
          </p:cNvPr>
          <p:cNvSpPr txBox="1"/>
          <p:nvPr/>
        </p:nvSpPr>
        <p:spPr>
          <a:xfrm>
            <a:off x="914400" y="685800"/>
            <a:ext cx="7315200" cy="646331"/>
          </a:xfrm>
          <a:prstGeom prst="rect">
            <a:avLst/>
          </a:prstGeom>
          <a:noFill/>
        </p:spPr>
        <p:txBody>
          <a:bodyPr wrap="square" rtlCol="0">
            <a:spAutoFit/>
          </a:bodyPr>
          <a:lstStyle/>
          <a:p>
            <a:r>
              <a:rPr lang="en-US" sz="3600" b="1" dirty="0">
                <a:solidFill>
                  <a:schemeClr val="bg1"/>
                </a:solidFill>
              </a:rPr>
              <a:t>Real Exodus = ~ 2 Million people</a:t>
            </a:r>
          </a:p>
        </p:txBody>
      </p:sp>
    </p:spTree>
    <p:extLst>
      <p:ext uri="{BB962C8B-B14F-4D97-AF65-F5344CB8AC3E}">
        <p14:creationId xmlns:p14="http://schemas.microsoft.com/office/powerpoint/2010/main" val="1975994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9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078" name="Picture 6" descr="Ridley Scott has a way with water in 'Exodus' scene">
            <a:extLst>
              <a:ext uri="{FF2B5EF4-FFF2-40B4-BE49-F238E27FC236}">
                <a16:creationId xmlns:a16="http://schemas.microsoft.com/office/drawing/2014/main" id="{6D908A5C-B75F-42F6-ACBE-5773AB319D8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81000" y="20782"/>
            <a:ext cx="11166466" cy="63107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F3D6609-774C-4AFD-AB10-BD8DBA9C41A6}"/>
              </a:ext>
            </a:extLst>
          </p:cNvPr>
          <p:cNvSpPr>
            <a:spLocks noGrp="1"/>
          </p:cNvSpPr>
          <p:nvPr>
            <p:ph type="title"/>
          </p:nvPr>
        </p:nvSpPr>
        <p:spPr>
          <a:xfrm>
            <a:off x="2743200" y="0"/>
            <a:ext cx="10058400" cy="1219200"/>
          </a:xfrm>
        </p:spPr>
        <p:txBody>
          <a:bodyPr/>
          <a:lstStyle/>
          <a:p>
            <a:r>
              <a:rPr lang="en-US" dirty="0">
                <a:solidFill>
                  <a:schemeClr val="bg1"/>
                </a:solidFill>
                <a:effectLst>
                  <a:outerShdw blurRad="38100" dist="38100" dir="2700000" algn="tl">
                    <a:srgbClr val="000000">
                      <a:alpha val="43137"/>
                    </a:srgbClr>
                  </a:outerShdw>
                </a:effectLst>
              </a:rPr>
              <a:t>Crossing the Red Sea</a:t>
            </a:r>
          </a:p>
        </p:txBody>
      </p:sp>
      <p:sp>
        <p:nvSpPr>
          <p:cNvPr id="3" name="Footer Placeholder 2">
            <a:extLst>
              <a:ext uri="{FF2B5EF4-FFF2-40B4-BE49-F238E27FC236}">
                <a16:creationId xmlns:a16="http://schemas.microsoft.com/office/drawing/2014/main" id="{1FBCF1DA-FFB2-4FF0-89D2-36E7251F518C}"/>
              </a:ext>
            </a:extLst>
          </p:cNvPr>
          <p:cNvSpPr>
            <a:spLocks noGrp="1"/>
          </p:cNvSpPr>
          <p:nvPr>
            <p:ph type="ftr" sz="quarter" idx="11"/>
          </p:nvPr>
        </p:nvSpPr>
        <p:spPr/>
        <p:txBody>
          <a:bodyPr/>
          <a:lstStyle/>
          <a:p>
            <a:r>
              <a:rPr lang="en-US"/>
              <a:t>OLD TESTAMENT SURVEY</a:t>
            </a:r>
            <a:endParaRPr lang="en-US" dirty="0"/>
          </a:p>
        </p:txBody>
      </p:sp>
    </p:spTree>
    <p:extLst>
      <p:ext uri="{BB962C8B-B14F-4D97-AF65-F5344CB8AC3E}">
        <p14:creationId xmlns:p14="http://schemas.microsoft.com/office/powerpoint/2010/main" val="206781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12800" y="4357866"/>
            <a:ext cx="10871200" cy="461665"/>
          </a:xfrm>
          <a:prstGeom prst="rect">
            <a:avLst/>
          </a:prstGeom>
          <a:noFill/>
        </p:spPr>
        <p:txBody>
          <a:bodyPr wrap="square" rtlCol="0">
            <a:spAutoFit/>
          </a:bodyPr>
          <a:lstStyle/>
          <a:p>
            <a:endParaRPr lang="en-US" sz="2400" dirty="0"/>
          </a:p>
        </p:txBody>
      </p:sp>
      <p:sp>
        <p:nvSpPr>
          <p:cNvPr id="4" name="TextBox 3"/>
          <p:cNvSpPr txBox="1"/>
          <p:nvPr/>
        </p:nvSpPr>
        <p:spPr>
          <a:xfrm>
            <a:off x="-258233" y="6263013"/>
            <a:ext cx="12192000" cy="523220"/>
          </a:xfrm>
          <a:prstGeom prst="rect">
            <a:avLst/>
          </a:prstGeom>
          <a:noFill/>
        </p:spPr>
        <p:txBody>
          <a:bodyPr wrap="square" rtlCol="0">
            <a:spAutoFit/>
          </a:bodyPr>
          <a:lstStyle/>
          <a:p>
            <a:pPr algn="ctr">
              <a:buNone/>
            </a:pPr>
            <a:r>
              <a:rPr lang="en-US" sz="1400" dirty="0">
                <a:solidFill>
                  <a:schemeClr val="bg1"/>
                </a:solidFill>
              </a:rPr>
              <a:t>Source: Bible Lessons; </a:t>
            </a:r>
            <a:r>
              <a:rPr lang="en-US" sz="1400" i="1" dirty="0">
                <a:solidFill>
                  <a:schemeClr val="bg1"/>
                </a:solidFill>
              </a:rPr>
              <a:t>Evidence of Red Sea Crossing </a:t>
            </a:r>
            <a:r>
              <a:rPr lang="en-US" sz="1400" dirty="0">
                <a:solidFill>
                  <a:schemeClr val="bg1"/>
                </a:solidFill>
              </a:rPr>
              <a:t>by Donald P. Moss, &lt;http://www.biblebigpicture.com/biblelessons/evidenceofredseacrossing.htm&gt;</a:t>
            </a:r>
          </a:p>
        </p:txBody>
      </p:sp>
      <p:sp>
        <p:nvSpPr>
          <p:cNvPr id="5" name="TextBox 4"/>
          <p:cNvSpPr txBox="1"/>
          <p:nvPr/>
        </p:nvSpPr>
        <p:spPr>
          <a:xfrm>
            <a:off x="1074821" y="159722"/>
            <a:ext cx="10972800" cy="666786"/>
          </a:xfrm>
          <a:prstGeom prst="rect">
            <a:avLst/>
          </a:prstGeom>
          <a:noFill/>
        </p:spPr>
        <p:txBody>
          <a:bodyPr wrap="square" rtlCol="0">
            <a:spAutoFit/>
          </a:bodyPr>
          <a:lstStyle/>
          <a:p>
            <a:r>
              <a:rPr lang="en-US" sz="3733" b="1" dirty="0">
                <a:solidFill>
                  <a:schemeClr val="bg1"/>
                </a:solidFill>
                <a:effectLst>
                  <a:outerShdw blurRad="38100" dist="38100" dir="2700000" algn="tl">
                    <a:srgbClr val="000000">
                      <a:alpha val="43137"/>
                    </a:srgbClr>
                  </a:outerShdw>
                </a:effectLst>
              </a:rPr>
              <a:t>Compelling Evidence of Red Sea Crossing </a:t>
            </a:r>
            <a:endParaRPr lang="en-US" sz="3733" dirty="0">
              <a:solidFill>
                <a:schemeClr val="bg1"/>
              </a:solidFill>
              <a:effectLst>
                <a:outerShdw blurRad="38100" dist="38100" dir="2700000" algn="tl">
                  <a:srgbClr val="000000">
                    <a:alpha val="43137"/>
                  </a:srgbClr>
                </a:outerShdw>
              </a:effectLst>
            </a:endParaRPr>
          </a:p>
        </p:txBody>
      </p:sp>
      <p:pic>
        <p:nvPicPr>
          <p:cNvPr id="10242" name="Picture 2" descr="https://worldnewsdailyreport.com/wp-content/uploads/2014/10/divers.jpg">
            <a:extLst>
              <a:ext uri="{FF2B5EF4-FFF2-40B4-BE49-F238E27FC236}">
                <a16:creationId xmlns:a16="http://schemas.microsoft.com/office/drawing/2014/main" id="{62772DF8-CB90-4DF1-B26B-A8B291EC16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22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5A2ED7-588A-4831-A252-CE88228A183C}"/>
              </a:ext>
            </a:extLst>
          </p:cNvPr>
          <p:cNvSpPr>
            <a:spLocks noGrp="1"/>
          </p:cNvSpPr>
          <p:nvPr>
            <p:ph type="title"/>
          </p:nvPr>
        </p:nvSpPr>
        <p:spPr/>
        <p:txBody>
          <a:bodyPr/>
          <a:lstStyle/>
          <a:p>
            <a:r>
              <a:rPr lang="en-US" dirty="0"/>
              <a:t>Israel wandering in the Wilderness</a:t>
            </a:r>
          </a:p>
        </p:txBody>
      </p:sp>
      <p:sp>
        <p:nvSpPr>
          <p:cNvPr id="2" name="Footer Placeholder 1">
            <a:extLst>
              <a:ext uri="{FF2B5EF4-FFF2-40B4-BE49-F238E27FC236}">
                <a16:creationId xmlns:a16="http://schemas.microsoft.com/office/drawing/2014/main" id="{A5CF23AE-EE96-407C-AB27-88F03D0BE20B}"/>
              </a:ext>
            </a:extLst>
          </p:cNvPr>
          <p:cNvSpPr>
            <a:spLocks noGrp="1"/>
          </p:cNvSpPr>
          <p:nvPr>
            <p:ph type="ftr" sz="quarter" idx="11"/>
          </p:nvPr>
        </p:nvSpPr>
        <p:spPr/>
        <p:txBody>
          <a:bodyPr/>
          <a:lstStyle/>
          <a:p>
            <a:r>
              <a:rPr lang="en-US"/>
              <a:t>OLD TESTAMENT SURVEY</a:t>
            </a:r>
            <a:endParaRPr lang="en-US" dirty="0"/>
          </a:p>
        </p:txBody>
      </p:sp>
      <p:pic>
        <p:nvPicPr>
          <p:cNvPr id="4098" name="Picture 2" descr="The Children of Israel's Wandering in the Wilderness | Dr. Curtis D. Ward,  Articles and papers by">
            <a:extLst>
              <a:ext uri="{FF2B5EF4-FFF2-40B4-BE49-F238E27FC236}">
                <a16:creationId xmlns:a16="http://schemas.microsoft.com/office/drawing/2014/main" id="{396DBC90-2A13-4343-9E6C-DA714D1EC8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362312"/>
            <a:ext cx="8882284" cy="49824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2058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477E0B-88EA-4E64-8206-A1B453ECBE4D}"/>
              </a:ext>
            </a:extLst>
          </p:cNvPr>
          <p:cNvSpPr>
            <a:spLocks noGrp="1"/>
          </p:cNvSpPr>
          <p:nvPr>
            <p:ph type="title"/>
          </p:nvPr>
        </p:nvSpPr>
        <p:spPr/>
        <p:txBody>
          <a:bodyPr>
            <a:normAutofit/>
          </a:bodyPr>
          <a:lstStyle/>
          <a:p>
            <a:r>
              <a:rPr lang="en-US" sz="4800" dirty="0"/>
              <a:t>THE MOSAIC (SINAITIC) LAW</a:t>
            </a:r>
            <a:endParaRPr lang="en-US" dirty="0"/>
          </a:p>
        </p:txBody>
      </p:sp>
      <p:sp>
        <p:nvSpPr>
          <p:cNvPr id="3" name="Footer Placeholder 2">
            <a:extLst>
              <a:ext uri="{FF2B5EF4-FFF2-40B4-BE49-F238E27FC236}">
                <a16:creationId xmlns:a16="http://schemas.microsoft.com/office/drawing/2014/main" id="{A88B60E4-D5C1-4A5D-B64F-55EBFDA88AE9}"/>
              </a:ext>
            </a:extLst>
          </p:cNvPr>
          <p:cNvSpPr>
            <a:spLocks noGrp="1"/>
          </p:cNvSpPr>
          <p:nvPr>
            <p:ph type="ftr" sz="quarter" idx="11"/>
          </p:nvPr>
        </p:nvSpPr>
        <p:spPr/>
        <p:txBody>
          <a:bodyPr/>
          <a:lstStyle/>
          <a:p>
            <a:r>
              <a:rPr lang="en-US"/>
              <a:t>OLD TESTAMENT SURVEY</a:t>
            </a:r>
            <a:endParaRPr lang="en-US" dirty="0"/>
          </a:p>
        </p:txBody>
      </p:sp>
      <p:pic>
        <p:nvPicPr>
          <p:cNvPr id="7172" name="Picture 4" descr="Pin on Moses">
            <a:extLst>
              <a:ext uri="{FF2B5EF4-FFF2-40B4-BE49-F238E27FC236}">
                <a16:creationId xmlns:a16="http://schemas.microsoft.com/office/drawing/2014/main" id="{CDFC0183-D538-41A2-923A-A8BA2B067B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446343"/>
            <a:ext cx="5791200" cy="47258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4" name="Picture 6" descr="Other 10 Commandments - The Mind of James Donahue">
            <a:extLst>
              <a:ext uri="{FF2B5EF4-FFF2-40B4-BE49-F238E27FC236}">
                <a16:creationId xmlns:a16="http://schemas.microsoft.com/office/drawing/2014/main" id="{1F1C8F44-7A84-4A74-B615-C8FDBBC86C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1447800"/>
            <a:ext cx="4038600" cy="47134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160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14A47BD-98EA-440D-A1F8-4264280BEF0C}"/>
              </a:ext>
            </a:extLst>
          </p:cNvPr>
          <p:cNvGrpSpPr/>
          <p:nvPr/>
        </p:nvGrpSpPr>
        <p:grpSpPr>
          <a:xfrm>
            <a:off x="457200" y="381000"/>
            <a:ext cx="10972800" cy="5791200"/>
            <a:chOff x="457200" y="381000"/>
            <a:chExt cx="10972800" cy="5791200"/>
          </a:xfrm>
        </p:grpSpPr>
        <p:sp>
          <p:nvSpPr>
            <p:cNvPr id="5" name="Rectangle 4">
              <a:extLst>
                <a:ext uri="{FF2B5EF4-FFF2-40B4-BE49-F238E27FC236}">
                  <a16:creationId xmlns:a16="http://schemas.microsoft.com/office/drawing/2014/main" id="{94D81B95-46C0-44B5-8865-1E6921590188}"/>
                </a:ext>
              </a:extLst>
            </p:cNvPr>
            <p:cNvSpPr/>
            <p:nvPr/>
          </p:nvSpPr>
          <p:spPr>
            <a:xfrm>
              <a:off x="457200" y="685800"/>
              <a:ext cx="10972800" cy="5288280"/>
            </a:xfrm>
            <a:prstGeom prst="rect">
              <a:avLst/>
            </a:prstGeom>
            <a:solidFill>
              <a:schemeClr val="bg1">
                <a:lumMod val="85000"/>
              </a:schemeClr>
            </a:solidFill>
            <a:ln w="38100">
              <a:solidFill>
                <a:schemeClr val="bg1"/>
              </a:solidFill>
            </a:ln>
          </p:spPr>
        </p:sp>
        <p:sp>
          <p:nvSpPr>
            <p:cNvPr id="6" name="Freeform: Shape 5">
              <a:extLst>
                <a:ext uri="{FF2B5EF4-FFF2-40B4-BE49-F238E27FC236}">
                  <a16:creationId xmlns:a16="http://schemas.microsoft.com/office/drawing/2014/main" id="{C010A207-7A60-4EF0-980C-8F85955159A1}"/>
                </a:ext>
              </a:extLst>
            </p:cNvPr>
            <p:cNvSpPr/>
            <p:nvPr/>
          </p:nvSpPr>
          <p:spPr>
            <a:xfrm>
              <a:off x="457200" y="381000"/>
              <a:ext cx="10972800" cy="1373450"/>
            </a:xfrm>
            <a:custGeom>
              <a:avLst/>
              <a:gdLst>
                <a:gd name="connsiteX0" fmla="*/ 0 w 10972800"/>
                <a:gd name="connsiteY0" fmla="*/ 0 h 1373450"/>
                <a:gd name="connsiteX1" fmla="*/ 10972800 w 10972800"/>
                <a:gd name="connsiteY1" fmla="*/ 0 h 1373450"/>
                <a:gd name="connsiteX2" fmla="*/ 10972800 w 10972800"/>
                <a:gd name="connsiteY2" fmla="*/ 1373450 h 1373450"/>
                <a:gd name="connsiteX3" fmla="*/ 0 w 10972800"/>
                <a:gd name="connsiteY3" fmla="*/ 1373450 h 1373450"/>
                <a:gd name="connsiteX4" fmla="*/ 0 w 10972800"/>
                <a:gd name="connsiteY4" fmla="*/ 0 h 1373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800" h="1373450">
                  <a:moveTo>
                    <a:pt x="0" y="0"/>
                  </a:moveTo>
                  <a:lnTo>
                    <a:pt x="10972800" y="0"/>
                  </a:lnTo>
                  <a:lnTo>
                    <a:pt x="10972800" y="1373450"/>
                  </a:lnTo>
                  <a:lnTo>
                    <a:pt x="0" y="1373450"/>
                  </a:lnTo>
                  <a:lnTo>
                    <a:pt x="0" y="0"/>
                  </a:lnTo>
                  <a:close/>
                </a:path>
              </a:pathLst>
            </a:custGeom>
            <a:solidFill>
              <a:srgbClr val="FFFF00"/>
            </a:solidFill>
            <a:ln>
              <a:solidFill>
                <a:schemeClr val="tx1"/>
              </a:solidFill>
            </a:ln>
          </p:spPr>
          <p:style>
            <a:lnRef idx="0">
              <a:scrgbClr r="0" g="0" b="0"/>
            </a:lnRef>
            <a:fillRef idx="1">
              <a:scrgbClr r="0" g="0" b="0"/>
            </a:fillRef>
            <a:effectRef idx="0">
              <a:schemeClr val="accent1">
                <a:shade val="80000"/>
                <a:hueOff val="0"/>
                <a:satOff val="0"/>
                <a:lumOff val="0"/>
                <a:alphaOff val="0"/>
              </a:schemeClr>
            </a:effectRef>
            <a:fontRef idx="minor">
              <a:schemeClr val="lt1">
                <a:hueOff val="0"/>
                <a:satOff val="0"/>
                <a:lumOff val="0"/>
                <a:alphaOff val="0"/>
              </a:schemeClr>
            </a:fontRef>
          </p:style>
          <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tx1"/>
                  </a:solidFill>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MOSAIC (SINAITIC) COVENANT</a:t>
              </a:r>
            </a:p>
          </p:txBody>
        </p:sp>
        <p:sp>
          <p:nvSpPr>
            <p:cNvPr id="7" name="Freeform: Shape 6">
              <a:extLst>
                <a:ext uri="{FF2B5EF4-FFF2-40B4-BE49-F238E27FC236}">
                  <a16:creationId xmlns:a16="http://schemas.microsoft.com/office/drawing/2014/main" id="{8A237DEA-AC6A-4B77-93A3-37CBD08B7EF8}"/>
                </a:ext>
              </a:extLst>
            </p:cNvPr>
            <p:cNvSpPr/>
            <p:nvPr/>
          </p:nvSpPr>
          <p:spPr>
            <a:xfrm>
              <a:off x="460772" y="1752600"/>
              <a:ext cx="3654028" cy="4419600"/>
            </a:xfrm>
            <a:custGeom>
              <a:avLst/>
              <a:gdLst>
                <a:gd name="connsiteX0" fmla="*/ 0 w 3654028"/>
                <a:gd name="connsiteY0" fmla="*/ 0 h 3858911"/>
                <a:gd name="connsiteX1" fmla="*/ 3654028 w 3654028"/>
                <a:gd name="connsiteY1" fmla="*/ 0 h 3858911"/>
                <a:gd name="connsiteX2" fmla="*/ 3654028 w 3654028"/>
                <a:gd name="connsiteY2" fmla="*/ 3858911 h 3858911"/>
                <a:gd name="connsiteX3" fmla="*/ 0 w 3654028"/>
                <a:gd name="connsiteY3" fmla="*/ 3858911 h 3858911"/>
                <a:gd name="connsiteX4" fmla="*/ 0 w 3654028"/>
                <a:gd name="connsiteY4" fmla="*/ 0 h 3858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4028" h="3858911">
                  <a:moveTo>
                    <a:pt x="0" y="0"/>
                  </a:moveTo>
                  <a:lnTo>
                    <a:pt x="3654028" y="0"/>
                  </a:lnTo>
                  <a:lnTo>
                    <a:pt x="3654028" y="3858911"/>
                  </a:lnTo>
                  <a:lnTo>
                    <a:pt x="0" y="3858911"/>
                  </a:lnTo>
                  <a:lnTo>
                    <a:pt x="0" y="0"/>
                  </a:lnTo>
                  <a:close/>
                </a:path>
              </a:pathLst>
            </a:custGeom>
            <a:solidFill>
              <a:srgbClr val="FF3399"/>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06680" tIns="274320" rIns="106680" bIns="106680" numCol="1" spcCol="1270" anchor="t" anchorCtr="0">
              <a:noAutofit/>
            </a:bodyPr>
            <a:lstStyle/>
            <a:p>
              <a:pPr marL="0" lvl="0" indent="0" algn="ctr" defTabSz="1244600">
                <a:lnSpc>
                  <a:spcPct val="100000"/>
                </a:lnSpc>
                <a:spcAft>
                  <a:spcPts val="1200"/>
                </a:spcAft>
                <a:buNone/>
              </a:pPr>
              <a:r>
                <a:rPr lang="en-US" sz="3200" b="1" kern="1200" dirty="0">
                  <a:solidFill>
                    <a:schemeClr val="bg1"/>
                  </a:solidFill>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CEREMONIAL LAWS</a:t>
              </a:r>
            </a:p>
            <a:p>
              <a:pPr marL="568325" lvl="0" indent="-222250" defTabSz="1244600">
                <a:lnSpc>
                  <a:spcPct val="100000"/>
                </a:lnSpc>
                <a:spcBef>
                  <a:spcPct val="0"/>
                </a:spcBef>
                <a:spcAft>
                  <a:spcPts val="1200"/>
                </a:spcAft>
                <a:buFont typeface="Arial" panose="020B0604020202020204" pitchFamily="34" charset="0"/>
                <a:buChar char="•"/>
              </a:pPr>
              <a:r>
                <a:rPr lang="en-US" sz="2800" kern="1200" dirty="0">
                  <a:solidFill>
                    <a:schemeClr val="bg1"/>
                  </a:solidFill>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Worship </a:t>
              </a:r>
            </a:p>
            <a:p>
              <a:pPr marL="568325" lvl="0" indent="-222250" defTabSz="1244600">
                <a:lnSpc>
                  <a:spcPct val="100000"/>
                </a:lnSpc>
                <a:spcBef>
                  <a:spcPct val="0"/>
                </a:spcBef>
                <a:spcAft>
                  <a:spcPts val="1200"/>
                </a:spcAft>
                <a:buFont typeface="Arial" panose="020B0604020202020204" pitchFamily="34" charset="0"/>
                <a:buChar char="•"/>
              </a:pPr>
              <a:r>
                <a:rPr lang="en-US" sz="2800" dirty="0">
                  <a:solidFill>
                    <a:schemeClr val="bg1"/>
                  </a:solidFill>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O</a:t>
              </a:r>
              <a:r>
                <a:rPr lang="en-US" sz="2800" kern="1200" dirty="0">
                  <a:solidFill>
                    <a:schemeClr val="bg1"/>
                  </a:solidFill>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fferings </a:t>
              </a:r>
            </a:p>
            <a:p>
              <a:pPr marL="568325" lvl="0" indent="-222250" defTabSz="1244600">
                <a:lnSpc>
                  <a:spcPct val="100000"/>
                </a:lnSpc>
                <a:spcBef>
                  <a:spcPct val="0"/>
                </a:spcBef>
                <a:spcAft>
                  <a:spcPts val="1200"/>
                </a:spcAft>
                <a:buFont typeface="Arial" panose="020B0604020202020204" pitchFamily="34" charset="0"/>
                <a:buChar char="•"/>
              </a:pPr>
              <a:r>
                <a:rPr lang="en-US" sz="2800" dirty="0">
                  <a:solidFill>
                    <a:schemeClr val="bg1"/>
                  </a:solidFill>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F</a:t>
              </a:r>
              <a:r>
                <a:rPr lang="en-US" sz="2800" kern="1200" dirty="0">
                  <a:solidFill>
                    <a:schemeClr val="bg1"/>
                  </a:solidFill>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east practices. </a:t>
              </a:r>
            </a:p>
          </p:txBody>
        </p:sp>
        <p:sp>
          <p:nvSpPr>
            <p:cNvPr id="8" name="Freeform: Shape 7">
              <a:extLst>
                <a:ext uri="{FF2B5EF4-FFF2-40B4-BE49-F238E27FC236}">
                  <a16:creationId xmlns:a16="http://schemas.microsoft.com/office/drawing/2014/main" id="{FF87D4AD-51D3-47D7-A416-87FFE3013E9A}"/>
                </a:ext>
              </a:extLst>
            </p:cNvPr>
            <p:cNvSpPr/>
            <p:nvPr/>
          </p:nvSpPr>
          <p:spPr>
            <a:xfrm>
              <a:off x="4114800" y="1752600"/>
              <a:ext cx="3654028" cy="4419600"/>
            </a:xfrm>
            <a:custGeom>
              <a:avLst/>
              <a:gdLst>
                <a:gd name="connsiteX0" fmla="*/ 0 w 3654028"/>
                <a:gd name="connsiteY0" fmla="*/ 0 h 3858911"/>
                <a:gd name="connsiteX1" fmla="*/ 3654028 w 3654028"/>
                <a:gd name="connsiteY1" fmla="*/ 0 h 3858911"/>
                <a:gd name="connsiteX2" fmla="*/ 3654028 w 3654028"/>
                <a:gd name="connsiteY2" fmla="*/ 3858911 h 3858911"/>
                <a:gd name="connsiteX3" fmla="*/ 0 w 3654028"/>
                <a:gd name="connsiteY3" fmla="*/ 3858911 h 3858911"/>
                <a:gd name="connsiteX4" fmla="*/ 0 w 3654028"/>
                <a:gd name="connsiteY4" fmla="*/ 0 h 3858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4028" h="3858911">
                  <a:moveTo>
                    <a:pt x="0" y="0"/>
                  </a:moveTo>
                  <a:lnTo>
                    <a:pt x="3654028" y="0"/>
                  </a:lnTo>
                  <a:lnTo>
                    <a:pt x="3654028" y="3858911"/>
                  </a:lnTo>
                  <a:lnTo>
                    <a:pt x="0" y="3858911"/>
                  </a:lnTo>
                  <a:lnTo>
                    <a:pt x="0" y="0"/>
                  </a:lnTo>
                  <a:close/>
                </a:path>
              </a:pathLst>
            </a:custGeom>
            <a:solidFill>
              <a:srgbClr val="0070C0"/>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06680" tIns="274320" rIns="106680" bIns="106680" numCol="1" spcCol="1270" anchor="t" anchorCtr="0">
              <a:noAutofit/>
            </a:bodyPr>
            <a:lstStyle/>
            <a:p>
              <a:pPr marL="0" lvl="0" indent="0" algn="ctr" defTabSz="1244600">
                <a:lnSpc>
                  <a:spcPct val="90000"/>
                </a:lnSpc>
                <a:spcBef>
                  <a:spcPct val="0"/>
                </a:spcBef>
                <a:spcAft>
                  <a:spcPts val="1200"/>
                </a:spcAft>
                <a:buNone/>
              </a:pPr>
              <a:r>
                <a:rPr lang="en-US" sz="3200" b="1" kern="1200" dirty="0">
                  <a:solidFill>
                    <a:schemeClr val="bg1"/>
                  </a:solidFill>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CIVIL LAWS</a:t>
              </a:r>
            </a:p>
            <a:p>
              <a:pPr marL="0" lvl="0" indent="0" algn="ctr" defTabSz="1244600">
                <a:lnSpc>
                  <a:spcPct val="90000"/>
                </a:lnSpc>
                <a:spcBef>
                  <a:spcPct val="0"/>
                </a:spcBef>
                <a:spcAft>
                  <a:spcPct val="35000"/>
                </a:spcAft>
                <a:buNone/>
              </a:pPr>
              <a:endParaRPr lang="en-US" sz="2800" dirty="0">
                <a:solidFill>
                  <a:schemeClr val="bg1"/>
                </a:solidFill>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endParaRPr>
            </a:p>
            <a:p>
              <a:pPr marL="568325" indent="-222250" defTabSz="1244600">
                <a:spcBef>
                  <a:spcPct val="0"/>
                </a:spcBef>
                <a:spcAft>
                  <a:spcPts val="1200"/>
                </a:spcAft>
                <a:buFont typeface="Arial" panose="020B0604020202020204" pitchFamily="34" charset="0"/>
                <a:buChar char="•"/>
              </a:pPr>
              <a:r>
                <a:rPr lang="en-US" sz="2800" dirty="0">
                  <a:solidFill>
                    <a:schemeClr val="bg1"/>
                  </a:solidFill>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Regulations for daily living</a:t>
              </a:r>
            </a:p>
            <a:p>
              <a:pPr marL="568325" indent="-222250" defTabSz="1244600">
                <a:spcBef>
                  <a:spcPct val="0"/>
                </a:spcBef>
                <a:spcAft>
                  <a:spcPts val="1200"/>
                </a:spcAft>
                <a:buFont typeface="Arial" panose="020B0604020202020204" pitchFamily="34" charset="0"/>
                <a:buChar char="•"/>
              </a:pPr>
              <a:r>
                <a:rPr lang="en-US" sz="2800" dirty="0">
                  <a:solidFill>
                    <a:schemeClr val="bg1"/>
                  </a:solidFill>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Punishments for crimes.</a:t>
              </a:r>
            </a:p>
          </p:txBody>
        </p:sp>
        <p:sp>
          <p:nvSpPr>
            <p:cNvPr id="9" name="Freeform: Shape 8">
              <a:extLst>
                <a:ext uri="{FF2B5EF4-FFF2-40B4-BE49-F238E27FC236}">
                  <a16:creationId xmlns:a16="http://schemas.microsoft.com/office/drawing/2014/main" id="{E0F1724D-E976-4586-A9F9-6C41460819FB}"/>
                </a:ext>
              </a:extLst>
            </p:cNvPr>
            <p:cNvSpPr/>
            <p:nvPr/>
          </p:nvSpPr>
          <p:spPr>
            <a:xfrm>
              <a:off x="7768829" y="1752600"/>
              <a:ext cx="3654028" cy="4419600"/>
            </a:xfrm>
            <a:custGeom>
              <a:avLst/>
              <a:gdLst>
                <a:gd name="connsiteX0" fmla="*/ 0 w 3654028"/>
                <a:gd name="connsiteY0" fmla="*/ 0 h 3858911"/>
                <a:gd name="connsiteX1" fmla="*/ 3654028 w 3654028"/>
                <a:gd name="connsiteY1" fmla="*/ 0 h 3858911"/>
                <a:gd name="connsiteX2" fmla="*/ 3654028 w 3654028"/>
                <a:gd name="connsiteY2" fmla="*/ 3858911 h 3858911"/>
                <a:gd name="connsiteX3" fmla="*/ 0 w 3654028"/>
                <a:gd name="connsiteY3" fmla="*/ 3858911 h 3858911"/>
                <a:gd name="connsiteX4" fmla="*/ 0 w 3654028"/>
                <a:gd name="connsiteY4" fmla="*/ 0 h 3858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4028" h="3858911">
                  <a:moveTo>
                    <a:pt x="0" y="0"/>
                  </a:moveTo>
                  <a:lnTo>
                    <a:pt x="3654028" y="0"/>
                  </a:lnTo>
                  <a:lnTo>
                    <a:pt x="3654028" y="3858911"/>
                  </a:lnTo>
                  <a:lnTo>
                    <a:pt x="0" y="3858911"/>
                  </a:lnTo>
                  <a:lnTo>
                    <a:pt x="0" y="0"/>
                  </a:lnTo>
                  <a:close/>
                </a:path>
              </a:pathLst>
            </a:custGeom>
            <a:solidFill>
              <a:srgbClr val="00B050"/>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06680" tIns="274320" rIns="106680" bIns="106680" numCol="1" spcCol="1270" anchor="t" anchorCtr="0">
              <a:noAutofit/>
            </a:bodyPr>
            <a:lstStyle/>
            <a:p>
              <a:pPr marL="0" lvl="0" indent="0" algn="ctr" defTabSz="1244600">
                <a:lnSpc>
                  <a:spcPct val="90000"/>
                </a:lnSpc>
                <a:spcBef>
                  <a:spcPct val="0"/>
                </a:spcBef>
                <a:spcAft>
                  <a:spcPts val="3600"/>
                </a:spcAft>
                <a:buNone/>
              </a:pPr>
              <a:r>
                <a:rPr lang="en-US" sz="3200" b="1" kern="1200" dirty="0">
                  <a:solidFill>
                    <a:schemeClr val="bg1"/>
                  </a:solidFill>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MORAL LAWS</a:t>
              </a:r>
            </a:p>
            <a:p>
              <a:pPr marL="346075" indent="-179388" defTabSz="1244600">
                <a:lnSpc>
                  <a:spcPct val="90000"/>
                </a:lnSpc>
                <a:spcBef>
                  <a:spcPts val="1200"/>
                </a:spcBef>
                <a:spcAft>
                  <a:spcPts val="1200"/>
                </a:spcAft>
                <a:buFont typeface="Arial" panose="020B0604020202020204" pitchFamily="34" charset="0"/>
                <a:buChar char="•"/>
              </a:pPr>
              <a:r>
                <a:rPr lang="en-US" sz="2800" dirty="0">
                  <a:solidFill>
                    <a:schemeClr val="bg1"/>
                  </a:solidFill>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Ten Commandments</a:t>
              </a:r>
              <a:r>
                <a:rPr lang="en-US" sz="2800" kern="1200" dirty="0">
                  <a:solidFill>
                    <a:schemeClr val="bg1"/>
                  </a:solidFill>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 </a:t>
              </a:r>
            </a:p>
            <a:p>
              <a:pPr marL="346075" lvl="0" indent="-179388" defTabSz="1244600">
                <a:lnSpc>
                  <a:spcPct val="90000"/>
                </a:lnSpc>
                <a:spcBef>
                  <a:spcPct val="0"/>
                </a:spcBef>
                <a:spcAft>
                  <a:spcPts val="1200"/>
                </a:spcAft>
                <a:buFont typeface="Arial" panose="020B0604020202020204" pitchFamily="34" charset="0"/>
                <a:buChar char="•"/>
              </a:pPr>
              <a:r>
                <a:rPr lang="en-US" sz="2800" dirty="0">
                  <a:solidFill>
                    <a:schemeClr val="bg1"/>
                  </a:solidFill>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Love God</a:t>
              </a:r>
            </a:p>
            <a:p>
              <a:pPr marL="346075" lvl="0" indent="-179388" defTabSz="1244600">
                <a:lnSpc>
                  <a:spcPct val="90000"/>
                </a:lnSpc>
                <a:spcBef>
                  <a:spcPct val="0"/>
                </a:spcBef>
                <a:spcAft>
                  <a:spcPts val="1200"/>
                </a:spcAft>
                <a:buFont typeface="Arial" panose="020B0604020202020204" pitchFamily="34" charset="0"/>
                <a:buChar char="•"/>
              </a:pPr>
              <a:r>
                <a:rPr lang="en-US" sz="2800" dirty="0">
                  <a:solidFill>
                    <a:schemeClr val="bg1"/>
                  </a:solidFill>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Love others</a:t>
              </a:r>
            </a:p>
          </p:txBody>
        </p:sp>
        <p:sp>
          <p:nvSpPr>
            <p:cNvPr id="11" name="Rectangle 10">
              <a:extLst>
                <a:ext uri="{FF2B5EF4-FFF2-40B4-BE49-F238E27FC236}">
                  <a16:creationId xmlns:a16="http://schemas.microsoft.com/office/drawing/2014/main" id="{FD82899C-FBB0-4C63-80A5-12A743E8D721}"/>
                </a:ext>
              </a:extLst>
            </p:cNvPr>
            <p:cNvSpPr/>
            <p:nvPr/>
          </p:nvSpPr>
          <p:spPr>
            <a:xfrm>
              <a:off x="457200" y="381000"/>
              <a:ext cx="10972800" cy="579120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40143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AF2E3-5C87-446B-922F-01FD8DE17AD4}"/>
              </a:ext>
            </a:extLst>
          </p:cNvPr>
          <p:cNvSpPr>
            <a:spLocks noGrp="1"/>
          </p:cNvSpPr>
          <p:nvPr>
            <p:ph type="title"/>
          </p:nvPr>
        </p:nvSpPr>
        <p:spPr/>
        <p:txBody>
          <a:bodyPr/>
          <a:lstStyle/>
          <a:p>
            <a:r>
              <a:rPr lang="en-US" dirty="0"/>
              <a:t>The SIX Purposes of the Mosaic law</a:t>
            </a:r>
          </a:p>
        </p:txBody>
      </p:sp>
      <p:sp>
        <p:nvSpPr>
          <p:cNvPr id="4" name="Content Placeholder 3">
            <a:extLst>
              <a:ext uri="{FF2B5EF4-FFF2-40B4-BE49-F238E27FC236}">
                <a16:creationId xmlns:a16="http://schemas.microsoft.com/office/drawing/2014/main" id="{9B9466C1-397F-4752-BCB9-5BFB1384F054}"/>
              </a:ext>
            </a:extLst>
          </p:cNvPr>
          <p:cNvSpPr>
            <a:spLocks noGrp="1"/>
          </p:cNvSpPr>
          <p:nvPr>
            <p:ph idx="1"/>
          </p:nvPr>
        </p:nvSpPr>
        <p:spPr>
          <a:xfrm>
            <a:off x="1066800" y="1524000"/>
            <a:ext cx="10058400" cy="4404360"/>
          </a:xfrm>
        </p:spPr>
        <p:txBody>
          <a:bodyPr>
            <a:normAutofit fontScale="70000" lnSpcReduction="20000"/>
          </a:bodyPr>
          <a:lstStyle/>
          <a:p>
            <a:pPr marL="401638" indent="-401638">
              <a:spcAft>
                <a:spcPts val="1200"/>
              </a:spcAft>
              <a:buFont typeface="+mj-lt"/>
              <a:buAutoNum type="arabicPeriod"/>
            </a:pPr>
            <a:r>
              <a:rPr lang="en-US" b="0" dirty="0"/>
              <a:t>To reveal what sin is.</a:t>
            </a:r>
          </a:p>
          <a:p>
            <a:pPr marL="401638" indent="-401638">
              <a:spcAft>
                <a:spcPts val="1200"/>
              </a:spcAft>
              <a:buFont typeface="+mj-lt"/>
              <a:buAutoNum type="arabicPeriod"/>
            </a:pPr>
            <a:r>
              <a:rPr lang="en-US" b="0" dirty="0"/>
              <a:t>To reveal God’s holy character to the nation of Israel .</a:t>
            </a:r>
          </a:p>
          <a:p>
            <a:pPr marL="401638" indent="-401638">
              <a:spcAft>
                <a:spcPts val="1200"/>
              </a:spcAft>
              <a:buFont typeface="+mj-lt"/>
              <a:buAutoNum type="arabicPeriod"/>
            </a:pPr>
            <a:r>
              <a:rPr lang="en-US" b="0" dirty="0"/>
              <a:t>To provide forgiveness of sin through sacrifices and offerings .</a:t>
            </a:r>
          </a:p>
          <a:p>
            <a:pPr marL="401638" indent="-401638">
              <a:spcAft>
                <a:spcPts val="1200"/>
              </a:spcAft>
              <a:buFont typeface="+mj-lt"/>
              <a:buAutoNum type="arabicPeriod"/>
            </a:pPr>
            <a:r>
              <a:rPr lang="en-US" b="0" dirty="0"/>
              <a:t>To set apart the nation of Israel as distinct from all the other nations.</a:t>
            </a:r>
          </a:p>
          <a:p>
            <a:pPr marL="401638" indent="-401638">
              <a:spcAft>
                <a:spcPts val="1200"/>
              </a:spcAft>
              <a:buFont typeface="+mj-lt"/>
              <a:buAutoNum type="arabicPeriod"/>
            </a:pPr>
            <a:r>
              <a:rPr lang="en-US" b="0" dirty="0"/>
              <a:t>To provide a way of worship for Israel through the yearly feasts.</a:t>
            </a:r>
          </a:p>
          <a:p>
            <a:pPr marL="401638" indent="-401638">
              <a:spcAft>
                <a:spcPts val="1200"/>
              </a:spcAft>
              <a:buFont typeface="+mj-lt"/>
              <a:buAutoNum type="arabicPeriod"/>
            </a:pPr>
            <a:r>
              <a:rPr lang="en-US" b="0" dirty="0"/>
              <a:t>To provide God’s direction for Israel’s physical and spiritual health.</a:t>
            </a:r>
            <a:endParaRPr lang="en-US" dirty="0"/>
          </a:p>
        </p:txBody>
      </p:sp>
      <p:sp>
        <p:nvSpPr>
          <p:cNvPr id="3" name="Footer Placeholder 2">
            <a:extLst>
              <a:ext uri="{FF2B5EF4-FFF2-40B4-BE49-F238E27FC236}">
                <a16:creationId xmlns:a16="http://schemas.microsoft.com/office/drawing/2014/main" id="{CE34C66F-7091-4C6D-AF5D-AFE57508BDBA}"/>
              </a:ext>
            </a:extLst>
          </p:cNvPr>
          <p:cNvSpPr>
            <a:spLocks noGrp="1"/>
          </p:cNvSpPr>
          <p:nvPr>
            <p:ph type="ftr" sz="quarter" idx="11"/>
          </p:nvPr>
        </p:nvSpPr>
        <p:spPr/>
        <p:txBody>
          <a:bodyPr/>
          <a:lstStyle/>
          <a:p>
            <a:r>
              <a:rPr lang="en-US"/>
              <a:t>OLD TESTAMENT SURVEY</a:t>
            </a:r>
            <a:endParaRPr lang="en-US" dirty="0"/>
          </a:p>
        </p:txBody>
      </p:sp>
    </p:spTree>
    <p:extLst>
      <p:ext uri="{BB962C8B-B14F-4D97-AF65-F5344CB8AC3E}">
        <p14:creationId xmlns:p14="http://schemas.microsoft.com/office/powerpoint/2010/main" val="3352374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result for tabernacle">
            <a:extLst>
              <a:ext uri="{FF2B5EF4-FFF2-40B4-BE49-F238E27FC236}">
                <a16:creationId xmlns:a16="http://schemas.microsoft.com/office/drawing/2014/main" id="{416DC577-A997-43BA-94DD-EB19E490732F}"/>
              </a:ext>
            </a:extLst>
          </p:cNvPr>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362200" y="0"/>
            <a:ext cx="9662160" cy="6156960"/>
          </a:xfrm>
          <a:prstGeom prst="rect">
            <a:avLst/>
          </a:prstGeom>
          <a:ln>
            <a:noFill/>
          </a:ln>
          <a:effectLst>
            <a:outerShdw blurRad="292100" dist="139700" dir="2700000" algn="tl" rotWithShape="0">
              <a:srgbClr val="333333">
                <a:alpha val="65000"/>
              </a:srgbClr>
            </a:outerShdw>
          </a:effectLst>
        </p:spPr>
      </p:pic>
      <p:sp>
        <p:nvSpPr>
          <p:cNvPr id="3" name="Title 2">
            <a:extLst>
              <a:ext uri="{FF2B5EF4-FFF2-40B4-BE49-F238E27FC236}">
                <a16:creationId xmlns:a16="http://schemas.microsoft.com/office/drawing/2014/main" id="{33DE93F7-CB2E-40C5-9739-17FB26A96CCB}"/>
              </a:ext>
            </a:extLst>
          </p:cNvPr>
          <p:cNvSpPr>
            <a:spLocks noGrp="1"/>
          </p:cNvSpPr>
          <p:nvPr>
            <p:ph type="title"/>
          </p:nvPr>
        </p:nvSpPr>
        <p:spPr/>
        <p:txBody>
          <a:bodyPr/>
          <a:lstStyle/>
          <a:p>
            <a:r>
              <a:rPr lang="en-US" dirty="0"/>
              <a:t>Tabernacle</a:t>
            </a:r>
          </a:p>
        </p:txBody>
      </p:sp>
      <p:sp>
        <p:nvSpPr>
          <p:cNvPr id="4" name="TextBox 3">
            <a:extLst>
              <a:ext uri="{FF2B5EF4-FFF2-40B4-BE49-F238E27FC236}">
                <a16:creationId xmlns:a16="http://schemas.microsoft.com/office/drawing/2014/main" id="{6ADD47CA-67C7-4E48-B4E1-D6B0092BA487}"/>
              </a:ext>
            </a:extLst>
          </p:cNvPr>
          <p:cNvSpPr txBox="1"/>
          <p:nvPr/>
        </p:nvSpPr>
        <p:spPr>
          <a:xfrm>
            <a:off x="228600" y="4038600"/>
            <a:ext cx="3657600" cy="2062103"/>
          </a:xfrm>
          <a:prstGeom prst="rect">
            <a:avLst/>
          </a:prstGeom>
          <a:noFill/>
        </p:spPr>
        <p:txBody>
          <a:bodyPr wrap="square" rtlCol="0">
            <a:spAutoFit/>
          </a:bodyPr>
          <a:lstStyle/>
          <a:p>
            <a:pPr algn="ctr"/>
            <a:r>
              <a:rPr lang="en-US" sz="3200" dirty="0"/>
              <a:t>A place where the people could properly worship God</a:t>
            </a:r>
          </a:p>
        </p:txBody>
      </p:sp>
    </p:spTree>
    <p:extLst>
      <p:ext uri="{BB962C8B-B14F-4D97-AF65-F5344CB8AC3E}">
        <p14:creationId xmlns:p14="http://schemas.microsoft.com/office/powerpoint/2010/main" val="2114100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78C1562-0E88-B6C5-FE97-193C58EDCD8E}"/>
              </a:ext>
            </a:extLst>
          </p:cNvPr>
          <p:cNvSpPr>
            <a:spLocks noGrp="1"/>
          </p:cNvSpPr>
          <p:nvPr>
            <p:ph type="ftr" sz="quarter" idx="11"/>
          </p:nvPr>
        </p:nvSpPr>
        <p:spPr/>
        <p:txBody>
          <a:bodyPr/>
          <a:lstStyle/>
          <a:p>
            <a:r>
              <a:rPr lang="en-US"/>
              <a:t>OLD TESTAMENT SURVEY</a:t>
            </a:r>
            <a:endParaRPr lang="en-US" dirty="0"/>
          </a:p>
        </p:txBody>
      </p:sp>
      <p:pic>
        <p:nvPicPr>
          <p:cNvPr id="4" name="Picture 3">
            <a:extLst>
              <a:ext uri="{FF2B5EF4-FFF2-40B4-BE49-F238E27FC236}">
                <a16:creationId xmlns:a16="http://schemas.microsoft.com/office/drawing/2014/main" id="{548DAA19-2CB5-ABA8-EC1E-7483A9209A89}"/>
              </a:ext>
            </a:extLst>
          </p:cNvPr>
          <p:cNvPicPr>
            <a:picLocks noChangeAspect="1"/>
          </p:cNvPicPr>
          <p:nvPr/>
        </p:nvPicPr>
        <p:blipFill>
          <a:blip r:embed="rId2"/>
          <a:stretch>
            <a:fillRect/>
          </a:stretch>
        </p:blipFill>
        <p:spPr>
          <a:xfrm>
            <a:off x="3200400" y="0"/>
            <a:ext cx="6332320" cy="6318095"/>
          </a:xfrm>
          <a:prstGeom prst="rect">
            <a:avLst/>
          </a:prstGeom>
        </p:spPr>
      </p:pic>
    </p:spTree>
    <p:extLst>
      <p:ext uri="{BB962C8B-B14F-4D97-AF65-F5344CB8AC3E}">
        <p14:creationId xmlns:p14="http://schemas.microsoft.com/office/powerpoint/2010/main" val="1244214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2B5D6FC-BF54-4659-8CD6-9E7880CE2BB9}"/>
              </a:ext>
            </a:extLst>
          </p:cNvPr>
          <p:cNvSpPr/>
          <p:nvPr/>
        </p:nvSpPr>
        <p:spPr>
          <a:xfrm>
            <a:off x="1408181" y="4042652"/>
            <a:ext cx="9375638" cy="1938992"/>
          </a:xfrm>
          <a:prstGeom prst="rect">
            <a:avLst/>
          </a:prstGeom>
        </p:spPr>
        <p:txBody>
          <a:bodyPr wrap="square">
            <a:spAutoFit/>
          </a:bodyPr>
          <a:lstStyle/>
          <a:p>
            <a:r>
              <a:rPr lang="en-US" sz="4000" i="1" dirty="0">
                <a:latin typeface="+mj-lt"/>
              </a:rPr>
              <a:t>“When you are harvesting in your field and you overlook a sheaf, do not go back to get it” </a:t>
            </a:r>
            <a:r>
              <a:rPr lang="en-US" sz="3600" dirty="0">
                <a:latin typeface="+mj-lt"/>
              </a:rPr>
              <a:t>(Deut. 24:19)</a:t>
            </a:r>
            <a:endParaRPr lang="en-US" sz="4000" dirty="0">
              <a:latin typeface="+mj-lt"/>
            </a:endParaRPr>
          </a:p>
        </p:txBody>
      </p:sp>
      <p:pic>
        <p:nvPicPr>
          <p:cNvPr id="6146" name="Picture 2" descr="Image result for harvest machine">
            <a:extLst>
              <a:ext uri="{FF2B5EF4-FFF2-40B4-BE49-F238E27FC236}">
                <a16:creationId xmlns:a16="http://schemas.microsoft.com/office/drawing/2014/main" id="{C802A772-B587-4BAC-B08D-B8B55866B6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386" t="11972" r="20045" b="7195"/>
          <a:stretch/>
        </p:blipFill>
        <p:spPr bwMode="auto">
          <a:xfrm>
            <a:off x="2702158" y="107577"/>
            <a:ext cx="6062986" cy="39350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4A26CFD3-3ED4-4C7D-A0FD-1ECEE23325E9}"/>
              </a:ext>
            </a:extLst>
          </p:cNvPr>
          <p:cNvSpPr>
            <a:spLocks noGrp="1"/>
          </p:cNvSpPr>
          <p:nvPr>
            <p:ph type="ftr" sz="quarter" idx="11"/>
          </p:nvPr>
        </p:nvSpPr>
        <p:spPr/>
        <p:txBody>
          <a:bodyPr/>
          <a:lstStyle/>
          <a:p>
            <a:r>
              <a:rPr lang="en-US"/>
              <a:t>OLD TESTAMENT SURVEY</a:t>
            </a:r>
            <a:endParaRPr lang="en-US" dirty="0"/>
          </a:p>
        </p:txBody>
      </p:sp>
    </p:spTree>
    <p:extLst>
      <p:ext uri="{BB962C8B-B14F-4D97-AF65-F5344CB8AC3E}">
        <p14:creationId xmlns:p14="http://schemas.microsoft.com/office/powerpoint/2010/main" val="892568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55EE6-366B-4FC2-8338-21BD586C6547}"/>
              </a:ext>
            </a:extLst>
          </p:cNvPr>
          <p:cNvSpPr>
            <a:spLocks noGrp="1"/>
          </p:cNvSpPr>
          <p:nvPr>
            <p:ph type="title"/>
          </p:nvPr>
        </p:nvSpPr>
        <p:spPr/>
        <p:txBody>
          <a:bodyPr/>
          <a:lstStyle/>
          <a:p>
            <a:endParaRPr lang="en-US"/>
          </a:p>
        </p:txBody>
      </p:sp>
      <p:sp>
        <p:nvSpPr>
          <p:cNvPr id="3" name="Footer Placeholder 2">
            <a:extLst>
              <a:ext uri="{FF2B5EF4-FFF2-40B4-BE49-F238E27FC236}">
                <a16:creationId xmlns:a16="http://schemas.microsoft.com/office/drawing/2014/main" id="{DF52C8E5-E1CC-4656-A36B-FBEBFE59BC3E}"/>
              </a:ext>
            </a:extLst>
          </p:cNvPr>
          <p:cNvSpPr>
            <a:spLocks noGrp="1"/>
          </p:cNvSpPr>
          <p:nvPr>
            <p:ph type="ftr" sz="quarter" idx="11"/>
          </p:nvPr>
        </p:nvSpPr>
        <p:spPr/>
        <p:txBody>
          <a:bodyPr/>
          <a:lstStyle/>
          <a:p>
            <a:r>
              <a:rPr lang="en-US"/>
              <a:t>OLD TESTAMENT SURVEY</a:t>
            </a:r>
            <a:endParaRPr lang="en-US" dirty="0"/>
          </a:p>
        </p:txBody>
      </p:sp>
      <p:sp>
        <p:nvSpPr>
          <p:cNvPr id="4" name="TextBox 3">
            <a:extLst>
              <a:ext uri="{FF2B5EF4-FFF2-40B4-BE49-F238E27FC236}">
                <a16:creationId xmlns:a16="http://schemas.microsoft.com/office/drawing/2014/main" id="{E869354F-65A1-40A6-8934-F44ED2FB0D5E}"/>
              </a:ext>
            </a:extLst>
          </p:cNvPr>
          <p:cNvSpPr txBox="1"/>
          <p:nvPr/>
        </p:nvSpPr>
        <p:spPr>
          <a:xfrm>
            <a:off x="1295400" y="2438400"/>
            <a:ext cx="7924800" cy="369332"/>
          </a:xfrm>
          <a:prstGeom prst="rect">
            <a:avLst/>
          </a:prstGeom>
          <a:noFill/>
        </p:spPr>
        <p:txBody>
          <a:bodyPr wrap="square" rtlCol="0">
            <a:spAutoFit/>
          </a:bodyPr>
          <a:lstStyle/>
          <a:p>
            <a:r>
              <a:rPr lang="en-US" dirty="0"/>
              <a:t>Download </a:t>
            </a:r>
            <a:r>
              <a:rPr lang="en-US"/>
              <a:t>excellent video from </a:t>
            </a:r>
            <a:r>
              <a:rPr lang="en-US" dirty="0"/>
              <a:t>YouTube “King Solomon’s Temple”</a:t>
            </a:r>
          </a:p>
        </p:txBody>
      </p:sp>
    </p:spTree>
    <p:extLst>
      <p:ext uri="{BB962C8B-B14F-4D97-AF65-F5344CB8AC3E}">
        <p14:creationId xmlns:p14="http://schemas.microsoft.com/office/powerpoint/2010/main" val="937937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27000"/>
            <a:ext cx="12192000" cy="1341967"/>
          </a:xfrm>
        </p:spPr>
        <p:txBody>
          <a:bodyPr/>
          <a:lstStyle/>
          <a:p>
            <a:pPr algn="ctr"/>
            <a:r>
              <a:rPr lang="en-US" dirty="0">
                <a:solidFill>
                  <a:srgbClr val="533205"/>
                </a:solidFill>
              </a:rPr>
              <a:t>Placement of Israel’s Tribes</a:t>
            </a:r>
          </a:p>
        </p:txBody>
      </p:sp>
      <p:pic>
        <p:nvPicPr>
          <p:cNvPr id="43010" name="Picture 2" descr="http://members.aol.com/acadac/talks/oxen.jpg"/>
          <p:cNvPicPr>
            <a:picLocks noChangeAspect="1" noChangeArrowheads="1"/>
          </p:cNvPicPr>
          <p:nvPr/>
        </p:nvPicPr>
        <p:blipFill>
          <a:blip r:embed="rId3" cstate="print"/>
          <a:srcRect/>
          <a:stretch>
            <a:fillRect/>
          </a:stretch>
        </p:blipFill>
        <p:spPr bwMode="auto">
          <a:xfrm>
            <a:off x="228600" y="193970"/>
            <a:ext cx="11822533" cy="66501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Rectangle 17"/>
          <p:cNvSpPr/>
          <p:nvPr/>
        </p:nvSpPr>
        <p:spPr>
          <a:xfrm>
            <a:off x="3886200" y="2413000"/>
            <a:ext cx="4165600" cy="2540000"/>
          </a:xfrm>
          <a:prstGeom prst="rect">
            <a:avLst/>
          </a:prstGeom>
          <a:solidFill>
            <a:srgbClr val="5332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effectLst>
                  <a:outerShdw blurRad="38100" dist="38100" dir="2700000" algn="tl">
                    <a:srgbClr val="000000">
                      <a:alpha val="43137"/>
                    </a:srgbClr>
                  </a:outerShdw>
                </a:effectLst>
              </a:rPr>
              <a:t>TABERNACLE</a:t>
            </a:r>
          </a:p>
        </p:txBody>
      </p:sp>
      <p:grpSp>
        <p:nvGrpSpPr>
          <p:cNvPr id="3" name="Group 2"/>
          <p:cNvGrpSpPr/>
          <p:nvPr/>
        </p:nvGrpSpPr>
        <p:grpSpPr>
          <a:xfrm>
            <a:off x="786063" y="543983"/>
            <a:ext cx="1524000" cy="1192456"/>
            <a:chOff x="1459832" y="835311"/>
            <a:chExt cx="1524000" cy="1192456"/>
          </a:xfrm>
        </p:grpSpPr>
        <p:sp>
          <p:nvSpPr>
            <p:cNvPr id="5" name="Quad Arrow 4"/>
            <p:cNvSpPr/>
            <p:nvPr/>
          </p:nvSpPr>
          <p:spPr>
            <a:xfrm>
              <a:off x="1815432" y="1164839"/>
              <a:ext cx="812800" cy="533400"/>
            </a:xfrm>
            <a:prstGeom prst="quadArrow">
              <a:avLst/>
            </a:prstGeom>
            <a:solidFill>
              <a:srgbClr val="0099FF"/>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533205"/>
                </a:solidFill>
              </a:endParaRPr>
            </a:p>
          </p:txBody>
        </p:sp>
        <p:sp>
          <p:nvSpPr>
            <p:cNvPr id="6" name="TextBox 5"/>
            <p:cNvSpPr txBox="1"/>
            <p:nvPr/>
          </p:nvSpPr>
          <p:spPr>
            <a:xfrm>
              <a:off x="1459832" y="1241711"/>
              <a:ext cx="406400" cy="379656"/>
            </a:xfrm>
            <a:prstGeom prst="rect">
              <a:avLst/>
            </a:prstGeom>
            <a:noFill/>
          </p:spPr>
          <p:txBody>
            <a:bodyPr wrap="square" rtlCol="0">
              <a:spAutoFit/>
            </a:bodyPr>
            <a:lstStyle/>
            <a:p>
              <a:pPr algn="ctr"/>
              <a:r>
                <a:rPr lang="en-US" sz="1867" dirty="0">
                  <a:solidFill>
                    <a:srgbClr val="533205"/>
                  </a:solidFill>
                </a:rPr>
                <a:t>W</a:t>
              </a:r>
            </a:p>
          </p:txBody>
        </p:sp>
        <p:sp>
          <p:nvSpPr>
            <p:cNvPr id="7" name="TextBox 6"/>
            <p:cNvSpPr txBox="1"/>
            <p:nvPr/>
          </p:nvSpPr>
          <p:spPr>
            <a:xfrm>
              <a:off x="2018632" y="1648111"/>
              <a:ext cx="406400" cy="379656"/>
            </a:xfrm>
            <a:prstGeom prst="rect">
              <a:avLst/>
            </a:prstGeom>
            <a:noFill/>
          </p:spPr>
          <p:txBody>
            <a:bodyPr wrap="square" rtlCol="0">
              <a:spAutoFit/>
            </a:bodyPr>
            <a:lstStyle/>
            <a:p>
              <a:pPr algn="ctr"/>
              <a:r>
                <a:rPr lang="en-US" sz="1867" dirty="0">
                  <a:solidFill>
                    <a:srgbClr val="533205"/>
                  </a:solidFill>
                </a:rPr>
                <a:t>S</a:t>
              </a:r>
            </a:p>
          </p:txBody>
        </p:sp>
        <p:sp>
          <p:nvSpPr>
            <p:cNvPr id="8" name="TextBox 7"/>
            <p:cNvSpPr txBox="1"/>
            <p:nvPr/>
          </p:nvSpPr>
          <p:spPr>
            <a:xfrm>
              <a:off x="2018632" y="835311"/>
              <a:ext cx="406400" cy="379656"/>
            </a:xfrm>
            <a:prstGeom prst="rect">
              <a:avLst/>
            </a:prstGeom>
            <a:noFill/>
          </p:spPr>
          <p:txBody>
            <a:bodyPr wrap="square" rtlCol="0">
              <a:spAutoFit/>
            </a:bodyPr>
            <a:lstStyle/>
            <a:p>
              <a:pPr algn="ctr"/>
              <a:r>
                <a:rPr lang="en-US" sz="1867" dirty="0">
                  <a:solidFill>
                    <a:srgbClr val="533205"/>
                  </a:solidFill>
                </a:rPr>
                <a:t>N</a:t>
              </a:r>
            </a:p>
          </p:txBody>
        </p:sp>
        <p:sp>
          <p:nvSpPr>
            <p:cNvPr id="9" name="TextBox 8"/>
            <p:cNvSpPr txBox="1"/>
            <p:nvPr/>
          </p:nvSpPr>
          <p:spPr>
            <a:xfrm>
              <a:off x="2577432" y="1241711"/>
              <a:ext cx="406400" cy="379656"/>
            </a:xfrm>
            <a:prstGeom prst="rect">
              <a:avLst/>
            </a:prstGeom>
            <a:noFill/>
          </p:spPr>
          <p:txBody>
            <a:bodyPr wrap="square" rtlCol="0">
              <a:spAutoFit/>
            </a:bodyPr>
            <a:lstStyle/>
            <a:p>
              <a:r>
                <a:rPr lang="en-US" sz="1867" dirty="0">
                  <a:solidFill>
                    <a:srgbClr val="533205"/>
                  </a:solidFill>
                </a:rPr>
                <a:t>E</a:t>
              </a:r>
            </a:p>
          </p:txBody>
        </p:sp>
      </p:grpSp>
    </p:spTree>
    <p:extLst>
      <p:ext uri="{BB962C8B-B14F-4D97-AF65-F5344CB8AC3E}">
        <p14:creationId xmlns:p14="http://schemas.microsoft.com/office/powerpoint/2010/main" val="3346203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A9ADC-DEDF-4B81-818A-77A0D372F1E9}"/>
              </a:ext>
            </a:extLst>
          </p:cNvPr>
          <p:cNvSpPr>
            <a:spLocks noGrp="1"/>
          </p:cNvSpPr>
          <p:nvPr>
            <p:ph type="title"/>
          </p:nvPr>
        </p:nvSpPr>
        <p:spPr/>
        <p:txBody>
          <a:bodyPr/>
          <a:lstStyle/>
          <a:p>
            <a:r>
              <a:rPr lang="en-US" dirty="0"/>
              <a:t>The Priesthood</a:t>
            </a:r>
          </a:p>
        </p:txBody>
      </p:sp>
      <p:pic>
        <p:nvPicPr>
          <p:cNvPr id="1026" name="Picture 2" descr="Image result for OT Priest">
            <a:extLst>
              <a:ext uri="{FF2B5EF4-FFF2-40B4-BE49-F238E27FC236}">
                <a16:creationId xmlns:a16="http://schemas.microsoft.com/office/drawing/2014/main" id="{BF9A4D78-C40A-41BF-AAFA-84ACE67CAB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288608"/>
            <a:ext cx="4080510" cy="593448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81F187F4-E1F2-4060-9F0E-FBB60F2B1D68}"/>
              </a:ext>
            </a:extLst>
          </p:cNvPr>
          <p:cNvGrpSpPr/>
          <p:nvPr/>
        </p:nvGrpSpPr>
        <p:grpSpPr>
          <a:xfrm>
            <a:off x="228600" y="1752600"/>
            <a:ext cx="5933646" cy="4084320"/>
            <a:chOff x="0" y="0"/>
            <a:chExt cx="3195253" cy="1320800"/>
          </a:xfrm>
        </p:grpSpPr>
        <p:sp>
          <p:nvSpPr>
            <p:cNvPr id="5" name="Rectangle: Rounded Corners 4">
              <a:extLst>
                <a:ext uri="{FF2B5EF4-FFF2-40B4-BE49-F238E27FC236}">
                  <a16:creationId xmlns:a16="http://schemas.microsoft.com/office/drawing/2014/main" id="{28EB4178-2526-4131-B6F9-F90031783F3E}"/>
                </a:ext>
              </a:extLst>
            </p:cNvPr>
            <p:cNvSpPr/>
            <p:nvPr/>
          </p:nvSpPr>
          <p:spPr>
            <a:xfrm>
              <a:off x="41034" y="0"/>
              <a:ext cx="3154219" cy="343202"/>
            </a:xfrm>
            <a:prstGeom prst="roundRect">
              <a:avLst/>
            </a:prstGeom>
            <a:solidFill>
              <a:srgbClr val="0033CC"/>
            </a:solidFill>
            <a:ln w="9525">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3600" b="1" kern="1200">
                  <a:solidFill>
                    <a:schemeClr val="bg1"/>
                  </a:solidFill>
                  <a:effectLst>
                    <a:outerShdw blurRad="38100" dist="38100" dir="2700000" algn="tl">
                      <a:srgbClr val="000000">
                        <a:alpha val="43137"/>
                      </a:srgbClr>
                    </a:outerShdw>
                  </a:effectLst>
                  <a:latin typeface="Century Gothic" panose="020B0502020202020204" pitchFamily="34" charset="0"/>
                  <a:ea typeface="Times New Roman" panose="02020603050405020304" pitchFamily="18" charset="0"/>
                </a:rPr>
                <a:t>Levites</a:t>
              </a:r>
              <a:endParaRPr lang="en-US" sz="3600" b="1">
                <a:solidFill>
                  <a:schemeClr val="bg1"/>
                </a:solidFill>
                <a:effectLst>
                  <a:outerShdw blurRad="38100" dist="38100" dir="2700000" algn="tl">
                    <a:srgbClr val="000000">
                      <a:alpha val="43137"/>
                    </a:srgbClr>
                  </a:outerShdw>
                </a:effectLst>
                <a:latin typeface="Century Gothic" panose="020B0502020202020204" pitchFamily="34" charset="0"/>
                <a:ea typeface="Times New Roman" panose="02020603050405020304" pitchFamily="18" charset="0"/>
              </a:endParaRPr>
            </a:p>
          </p:txBody>
        </p:sp>
        <p:sp>
          <p:nvSpPr>
            <p:cNvPr id="7" name="Rectangle: Rounded Corners 6">
              <a:extLst>
                <a:ext uri="{FF2B5EF4-FFF2-40B4-BE49-F238E27FC236}">
                  <a16:creationId xmlns:a16="http://schemas.microsoft.com/office/drawing/2014/main" id="{B1598D8E-BE11-48C8-B80B-929A45A88693}"/>
                </a:ext>
              </a:extLst>
            </p:cNvPr>
            <p:cNvSpPr/>
            <p:nvPr/>
          </p:nvSpPr>
          <p:spPr>
            <a:xfrm>
              <a:off x="4965" y="477964"/>
              <a:ext cx="1510868" cy="343202"/>
            </a:xfrm>
            <a:prstGeom prst="roundRect">
              <a:avLst/>
            </a:prstGeom>
            <a:solidFill>
              <a:srgbClr val="0033CC"/>
            </a:solidFill>
            <a:ln w="9525">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3600" b="1" kern="1200">
                  <a:solidFill>
                    <a:schemeClr val="bg1"/>
                  </a:solidFill>
                  <a:effectLst>
                    <a:outerShdw blurRad="38100" dist="38100" dir="2700000" algn="tl">
                      <a:srgbClr val="000000">
                        <a:alpha val="43137"/>
                      </a:srgbClr>
                    </a:outerShdw>
                  </a:effectLst>
                  <a:latin typeface="Century Gothic" panose="020B0502020202020204" pitchFamily="34" charset="0"/>
                  <a:ea typeface="Times New Roman" panose="02020603050405020304" pitchFamily="18" charset="0"/>
                </a:rPr>
                <a:t>Priests</a:t>
              </a:r>
              <a:endParaRPr lang="en-US" sz="3600" b="1">
                <a:solidFill>
                  <a:schemeClr val="bg1"/>
                </a:solidFill>
                <a:effectLst>
                  <a:outerShdw blurRad="38100" dist="38100" dir="2700000" algn="tl">
                    <a:srgbClr val="000000">
                      <a:alpha val="43137"/>
                    </a:srgbClr>
                  </a:outerShdw>
                </a:effectLst>
                <a:latin typeface="Century Gothic" panose="020B0502020202020204" pitchFamily="34" charset="0"/>
                <a:ea typeface="Times New Roman" panose="02020603050405020304" pitchFamily="18" charset="0"/>
              </a:endParaRPr>
            </a:p>
          </p:txBody>
        </p:sp>
        <p:sp>
          <p:nvSpPr>
            <p:cNvPr id="8" name="Rectangle: Rounded Corners 7">
              <a:extLst>
                <a:ext uri="{FF2B5EF4-FFF2-40B4-BE49-F238E27FC236}">
                  <a16:creationId xmlns:a16="http://schemas.microsoft.com/office/drawing/2014/main" id="{93915DB6-6F16-4305-92C0-29DBA410FF7A}"/>
                </a:ext>
              </a:extLst>
            </p:cNvPr>
            <p:cNvSpPr/>
            <p:nvPr/>
          </p:nvSpPr>
          <p:spPr>
            <a:xfrm>
              <a:off x="1641340" y="476099"/>
              <a:ext cx="1510868" cy="343202"/>
            </a:xfrm>
            <a:prstGeom prst="roundRect">
              <a:avLst/>
            </a:prstGeom>
            <a:solidFill>
              <a:schemeClr val="accent2">
                <a:lumMod val="75000"/>
              </a:schemeClr>
            </a:solidFill>
            <a:ln w="9525">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3200" b="1" kern="1200" dirty="0">
                  <a:solidFill>
                    <a:schemeClr val="bg1"/>
                  </a:solidFill>
                  <a:effectLst>
                    <a:outerShdw blurRad="38100" dist="38100" dir="2700000" algn="tl">
                      <a:srgbClr val="000000">
                        <a:alpha val="43137"/>
                      </a:srgbClr>
                    </a:outerShdw>
                  </a:effectLst>
                  <a:latin typeface="Century Gothic" panose="020B0502020202020204" pitchFamily="34" charset="0"/>
                  <a:ea typeface="Times New Roman" panose="02020603050405020304" pitchFamily="18" charset="0"/>
                </a:rPr>
                <a:t>Non-priests</a:t>
              </a:r>
              <a:endParaRPr lang="en-US" sz="3200" b="1" dirty="0">
                <a:solidFill>
                  <a:schemeClr val="bg1"/>
                </a:solidFill>
                <a:effectLst>
                  <a:outerShdw blurRad="38100" dist="38100" dir="2700000" algn="tl">
                    <a:srgbClr val="000000">
                      <a:alpha val="43137"/>
                    </a:srgbClr>
                  </a:outerShdw>
                </a:effectLst>
                <a:latin typeface="Century Gothic" panose="020B0502020202020204" pitchFamily="34" charset="0"/>
                <a:ea typeface="Times New Roman" panose="02020603050405020304" pitchFamily="18" charset="0"/>
              </a:endParaRPr>
            </a:p>
          </p:txBody>
        </p:sp>
        <p:cxnSp>
          <p:nvCxnSpPr>
            <p:cNvPr id="9" name="Straight Connector 8">
              <a:extLst>
                <a:ext uri="{FF2B5EF4-FFF2-40B4-BE49-F238E27FC236}">
                  <a16:creationId xmlns:a16="http://schemas.microsoft.com/office/drawing/2014/main" id="{12F6EBE3-38B2-4A17-A982-E1D7A0D11059}"/>
                </a:ext>
              </a:extLst>
            </p:cNvPr>
            <p:cNvCxnSpPr>
              <a:cxnSpLocks/>
            </p:cNvCxnSpPr>
            <p:nvPr/>
          </p:nvCxnSpPr>
          <p:spPr>
            <a:xfrm>
              <a:off x="669927" y="342269"/>
              <a:ext cx="0" cy="135695"/>
            </a:xfrm>
            <a:prstGeom prst="line">
              <a:avLst/>
            </a:prstGeom>
            <a:ln w="57150">
              <a:solidFill>
                <a:srgbClr val="4F2F05"/>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D75ADFA-E259-4B47-9483-D1BA02700D7B}"/>
                </a:ext>
              </a:extLst>
            </p:cNvPr>
            <p:cNvCxnSpPr>
              <a:cxnSpLocks/>
            </p:cNvCxnSpPr>
            <p:nvPr/>
          </p:nvCxnSpPr>
          <p:spPr>
            <a:xfrm>
              <a:off x="2379943" y="342269"/>
              <a:ext cx="0" cy="135695"/>
            </a:xfrm>
            <a:prstGeom prst="line">
              <a:avLst/>
            </a:prstGeom>
            <a:ln w="57150">
              <a:solidFill>
                <a:srgbClr val="4F2F0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E103F7D-8BEA-4A91-B59C-282DA8E9270E}"/>
                </a:ext>
              </a:extLst>
            </p:cNvPr>
            <p:cNvCxnSpPr>
              <a:cxnSpLocks/>
            </p:cNvCxnSpPr>
            <p:nvPr/>
          </p:nvCxnSpPr>
          <p:spPr>
            <a:xfrm>
              <a:off x="664962" y="819301"/>
              <a:ext cx="0" cy="206991"/>
            </a:xfrm>
            <a:prstGeom prst="line">
              <a:avLst/>
            </a:prstGeom>
            <a:ln w="57150">
              <a:solidFill>
                <a:srgbClr val="4F2F05"/>
              </a:solidFill>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C2EEB26B-8399-4DE3-91E4-63C42E07C477}"/>
                </a:ext>
              </a:extLst>
            </p:cNvPr>
            <p:cNvSpPr/>
            <p:nvPr/>
          </p:nvSpPr>
          <p:spPr>
            <a:xfrm>
              <a:off x="0" y="977598"/>
              <a:ext cx="1389999" cy="343202"/>
            </a:xfrm>
            <a:prstGeom prst="roundRect">
              <a:avLst/>
            </a:prstGeom>
            <a:solidFill>
              <a:srgbClr val="0033CC"/>
            </a:solidFill>
            <a:ln w="9525">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3600" b="1" kern="1200">
                  <a:solidFill>
                    <a:schemeClr val="bg1"/>
                  </a:solidFill>
                  <a:effectLst>
                    <a:outerShdw blurRad="38100" dist="38100" dir="2700000" algn="tl">
                      <a:srgbClr val="000000">
                        <a:alpha val="43137"/>
                      </a:srgbClr>
                    </a:outerShdw>
                  </a:effectLst>
                  <a:latin typeface="Century Gothic" panose="020B0502020202020204" pitchFamily="34" charset="0"/>
                  <a:ea typeface="Times New Roman" panose="02020603050405020304" pitchFamily="18" charset="0"/>
                </a:rPr>
                <a:t>High Priest</a:t>
              </a:r>
              <a:endParaRPr lang="en-US" sz="3600" b="1">
                <a:solidFill>
                  <a:schemeClr val="bg1"/>
                </a:solidFill>
                <a:effectLst>
                  <a:outerShdw blurRad="38100" dist="38100" dir="2700000" algn="tl">
                    <a:srgbClr val="000000">
                      <a:alpha val="43137"/>
                    </a:srgbClr>
                  </a:outerShdw>
                </a:effectLst>
                <a:latin typeface="Century Gothic" panose="020B0502020202020204" pitchFamily="34" charset="0"/>
                <a:ea typeface="Times New Roman" panose="02020603050405020304" pitchFamily="18" charset="0"/>
              </a:endParaRPr>
            </a:p>
          </p:txBody>
        </p:sp>
      </p:grpSp>
    </p:spTree>
    <p:extLst>
      <p:ext uri="{BB962C8B-B14F-4D97-AF65-F5344CB8AC3E}">
        <p14:creationId xmlns:p14="http://schemas.microsoft.com/office/powerpoint/2010/main" val="1790528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05EC82-266E-4022-9881-862AA3B9BF50}"/>
              </a:ext>
            </a:extLst>
          </p:cNvPr>
          <p:cNvSpPr>
            <a:spLocks noGrp="1"/>
          </p:cNvSpPr>
          <p:nvPr>
            <p:ph type="title"/>
          </p:nvPr>
        </p:nvSpPr>
        <p:spPr/>
        <p:txBody>
          <a:bodyPr/>
          <a:lstStyle/>
          <a:p>
            <a:r>
              <a:rPr lang="en-US" dirty="0"/>
              <a:t>How were people saved in the OT? </a:t>
            </a:r>
          </a:p>
        </p:txBody>
      </p:sp>
      <p:grpSp>
        <p:nvGrpSpPr>
          <p:cNvPr id="8" name="Group 7">
            <a:extLst>
              <a:ext uri="{FF2B5EF4-FFF2-40B4-BE49-F238E27FC236}">
                <a16:creationId xmlns:a16="http://schemas.microsoft.com/office/drawing/2014/main" id="{8BD88136-2422-4D4C-BB8F-81B1D21A3939}"/>
              </a:ext>
            </a:extLst>
          </p:cNvPr>
          <p:cNvGrpSpPr/>
          <p:nvPr/>
        </p:nvGrpSpPr>
        <p:grpSpPr>
          <a:xfrm>
            <a:off x="762000" y="1219200"/>
            <a:ext cx="4733350" cy="4800601"/>
            <a:chOff x="-231559" y="-215583"/>
            <a:chExt cx="1993596" cy="2028707"/>
          </a:xfrm>
        </p:grpSpPr>
        <p:pic>
          <p:nvPicPr>
            <p:cNvPr id="10" name="Picture 9">
              <a:extLst>
                <a:ext uri="{FF2B5EF4-FFF2-40B4-BE49-F238E27FC236}">
                  <a16:creationId xmlns:a16="http://schemas.microsoft.com/office/drawing/2014/main" id="{DD840774-8B32-47E2-96EB-4FEB2257D9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49115" y="-198027"/>
              <a:ext cx="2028707" cy="1993596"/>
            </a:xfrm>
            <a:prstGeom prst="rect">
              <a:avLst/>
            </a:prstGeom>
          </p:spPr>
        </p:pic>
        <p:sp>
          <p:nvSpPr>
            <p:cNvPr id="12" name="TextBox 8">
              <a:extLst>
                <a:ext uri="{FF2B5EF4-FFF2-40B4-BE49-F238E27FC236}">
                  <a16:creationId xmlns:a16="http://schemas.microsoft.com/office/drawing/2014/main" id="{93582403-08B2-4652-A1A0-2A1A9717F2B4}"/>
                </a:ext>
              </a:extLst>
            </p:cNvPr>
            <p:cNvSpPr txBox="1"/>
            <p:nvPr/>
          </p:nvSpPr>
          <p:spPr>
            <a:xfrm>
              <a:off x="-167371" y="299644"/>
              <a:ext cx="1508417" cy="1030454"/>
            </a:xfrm>
            <a:prstGeom prst="rect">
              <a:avLst/>
            </a:prstGeom>
            <a:noFill/>
          </p:spPr>
          <p:txBody>
            <a:bodyPr wrap="square" rtlCol="0" anchor="ctr">
              <a:noAutofit/>
            </a:bodyPr>
            <a:lstStyle/>
            <a:p>
              <a:pPr marL="0" marR="0" algn="ctr">
                <a:spcBef>
                  <a:spcPts val="0"/>
                </a:spcBef>
                <a:spcAft>
                  <a:spcPts val="0"/>
                </a:spcAft>
              </a:pPr>
              <a:r>
                <a:rPr lang="en-US" sz="3600" b="1" kern="1200" dirty="0">
                  <a:solidFill>
                    <a:schemeClr val="bg1"/>
                  </a:solidFill>
                  <a:effectLst>
                    <a:outerShdw blurRad="38100" dist="38100" dir="2700000" algn="tl">
                      <a:srgbClr val="000000">
                        <a:alpha val="43000"/>
                      </a:srgbClr>
                    </a:outerShdw>
                  </a:effectLst>
                  <a:latin typeface="Century Gothic" panose="020B0502020202020204" pitchFamily="34" charset="0"/>
                  <a:ea typeface="Times New Roman" panose="02020603050405020304" pitchFamily="18" charset="0"/>
                </a:rPr>
                <a:t>FAITH that God would provide a perfect sacrifice</a:t>
              </a:r>
              <a:endParaRPr lang="en-US" sz="1100" dirty="0">
                <a:solidFill>
                  <a:schemeClr val="bg1"/>
                </a:solidFill>
                <a:effectLst/>
                <a:latin typeface="Century Gothic" panose="020B0502020202020204" pitchFamily="34" charset="0"/>
                <a:ea typeface="Times New Roman" panose="02020603050405020304" pitchFamily="18" charset="0"/>
              </a:endParaRPr>
            </a:p>
          </p:txBody>
        </p:sp>
      </p:grpSp>
      <p:grpSp>
        <p:nvGrpSpPr>
          <p:cNvPr id="5" name="Group 4">
            <a:extLst>
              <a:ext uri="{FF2B5EF4-FFF2-40B4-BE49-F238E27FC236}">
                <a16:creationId xmlns:a16="http://schemas.microsoft.com/office/drawing/2014/main" id="{30749C5A-8B03-4273-A0DD-54D52B661FE2}"/>
              </a:ext>
            </a:extLst>
          </p:cNvPr>
          <p:cNvGrpSpPr/>
          <p:nvPr/>
        </p:nvGrpSpPr>
        <p:grpSpPr>
          <a:xfrm>
            <a:off x="5715000" y="1447800"/>
            <a:ext cx="5486400" cy="4553129"/>
            <a:chOff x="5715000" y="1447800"/>
            <a:chExt cx="5486400" cy="4553129"/>
          </a:xfrm>
        </p:grpSpPr>
        <p:pic>
          <p:nvPicPr>
            <p:cNvPr id="5122" name="Picture 2" descr="Lamb of God - Wikipedia">
              <a:extLst>
                <a:ext uri="{FF2B5EF4-FFF2-40B4-BE49-F238E27FC236}">
                  <a16:creationId xmlns:a16="http://schemas.microsoft.com/office/drawing/2014/main" id="{A8E4F2EF-BB94-4520-BD4A-BFADFE5A936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182" t="9706" r="9481" b="6610"/>
            <a:stretch/>
          </p:blipFill>
          <p:spPr bwMode="auto">
            <a:xfrm>
              <a:off x="5715000" y="1447800"/>
              <a:ext cx="5438127" cy="3276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3C92E1D-7613-4228-BAAB-EC1B648FDEFE}"/>
                </a:ext>
              </a:extLst>
            </p:cNvPr>
            <p:cNvSpPr txBox="1"/>
            <p:nvPr/>
          </p:nvSpPr>
          <p:spPr>
            <a:xfrm>
              <a:off x="5791200" y="4800600"/>
              <a:ext cx="5410200" cy="1200329"/>
            </a:xfrm>
            <a:prstGeom prst="rect">
              <a:avLst/>
            </a:prstGeom>
            <a:noFill/>
          </p:spPr>
          <p:txBody>
            <a:bodyPr wrap="square" rtlCol="0">
              <a:spAutoFit/>
            </a:bodyPr>
            <a:lstStyle/>
            <a:p>
              <a:r>
                <a:rPr lang="en-US" sz="2400" b="0" i="0" u="none" strike="noStrike" baseline="0" dirty="0"/>
                <a:t>"When he saw Jesus passing by, he said, "Look, the </a:t>
              </a:r>
              <a:r>
                <a:rPr lang="en-US" sz="2400" b="1" i="0" u="none" strike="noStrike" baseline="0" dirty="0"/>
                <a:t>Lamb of God</a:t>
              </a:r>
              <a:r>
                <a:rPr lang="en-US" sz="2400" b="0" i="0" u="none" strike="noStrike" baseline="0" dirty="0"/>
                <a:t>!"" (Jn. 1:36 NIV)</a:t>
              </a:r>
              <a:endParaRPr lang="en-US" sz="2400" dirty="0"/>
            </a:p>
          </p:txBody>
        </p:sp>
      </p:grpSp>
    </p:spTree>
    <p:extLst>
      <p:ext uri="{BB962C8B-B14F-4D97-AF65-F5344CB8AC3E}">
        <p14:creationId xmlns:p14="http://schemas.microsoft.com/office/powerpoint/2010/main" val="953333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par>
                          <p:cTn id="8" fill="hold">
                            <p:stCondLst>
                              <p:cond delay="1500"/>
                            </p:stCondLst>
                            <p:childTnLst>
                              <p:par>
                                <p:cTn id="9" presetID="10" presetClass="entr" presetSubtype="0" fill="hold" nodeType="after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51DDB9D-26AE-4B07-A5E1-90501C7A2F07}"/>
              </a:ext>
            </a:extLst>
          </p:cNvPr>
          <p:cNvSpPr txBox="1"/>
          <p:nvPr/>
        </p:nvSpPr>
        <p:spPr>
          <a:xfrm>
            <a:off x="6705600" y="3276600"/>
            <a:ext cx="4876800" cy="2062103"/>
          </a:xfrm>
          <a:prstGeom prst="rect">
            <a:avLst/>
          </a:prstGeom>
          <a:noFill/>
        </p:spPr>
        <p:txBody>
          <a:bodyPr wrap="square" rtlCol="0">
            <a:spAutoFit/>
          </a:bodyPr>
          <a:lstStyle/>
          <a:p>
            <a:r>
              <a:rPr lang="en-US" sz="3200" dirty="0"/>
              <a:t>613 Commandments (mitzvah)</a:t>
            </a:r>
          </a:p>
          <a:p>
            <a:r>
              <a:rPr lang="en-US" sz="3200" dirty="0"/>
              <a:t>60% positive</a:t>
            </a:r>
          </a:p>
          <a:p>
            <a:r>
              <a:rPr lang="en-US" sz="3200" dirty="0"/>
              <a:t>40% negative</a:t>
            </a:r>
          </a:p>
        </p:txBody>
      </p:sp>
      <p:sp>
        <p:nvSpPr>
          <p:cNvPr id="13" name="TextBox 12">
            <a:extLst>
              <a:ext uri="{FF2B5EF4-FFF2-40B4-BE49-F238E27FC236}">
                <a16:creationId xmlns:a16="http://schemas.microsoft.com/office/drawing/2014/main" id="{2CD5D8F5-DB7D-4ABA-82A3-D17AD18B4045}"/>
              </a:ext>
            </a:extLst>
          </p:cNvPr>
          <p:cNvSpPr txBox="1"/>
          <p:nvPr/>
        </p:nvSpPr>
        <p:spPr>
          <a:xfrm>
            <a:off x="6400800" y="1295400"/>
            <a:ext cx="4876800" cy="1569660"/>
          </a:xfrm>
          <a:prstGeom prst="rect">
            <a:avLst/>
          </a:prstGeom>
          <a:noFill/>
        </p:spPr>
        <p:txBody>
          <a:bodyPr wrap="square" rtlCol="0">
            <a:spAutoFit/>
          </a:bodyPr>
          <a:lstStyle/>
          <a:p>
            <a:r>
              <a:rPr lang="en-US" sz="3200" dirty="0"/>
              <a:t>Laws made up to keep from breaking the Torah Laws</a:t>
            </a:r>
          </a:p>
        </p:txBody>
      </p:sp>
      <p:grpSp>
        <p:nvGrpSpPr>
          <p:cNvPr id="21" name="Group 20">
            <a:extLst>
              <a:ext uri="{FF2B5EF4-FFF2-40B4-BE49-F238E27FC236}">
                <a16:creationId xmlns:a16="http://schemas.microsoft.com/office/drawing/2014/main" id="{8637B553-A8BB-4DB4-A061-B0FB526FF024}"/>
              </a:ext>
            </a:extLst>
          </p:cNvPr>
          <p:cNvGrpSpPr/>
          <p:nvPr/>
        </p:nvGrpSpPr>
        <p:grpSpPr>
          <a:xfrm>
            <a:off x="685800" y="1447800"/>
            <a:ext cx="5867400" cy="4495800"/>
            <a:chOff x="838200" y="762000"/>
            <a:chExt cx="6705600" cy="5105400"/>
          </a:xfrm>
        </p:grpSpPr>
        <p:sp>
          <p:nvSpPr>
            <p:cNvPr id="7" name="Oval 6">
              <a:extLst>
                <a:ext uri="{FF2B5EF4-FFF2-40B4-BE49-F238E27FC236}">
                  <a16:creationId xmlns:a16="http://schemas.microsoft.com/office/drawing/2014/main" id="{C0E33766-8560-475D-9397-3D3DECDBFE6D}"/>
                </a:ext>
              </a:extLst>
            </p:cNvPr>
            <p:cNvSpPr/>
            <p:nvPr/>
          </p:nvSpPr>
          <p:spPr>
            <a:xfrm>
              <a:off x="838200" y="762000"/>
              <a:ext cx="5562600" cy="5105400"/>
            </a:xfrm>
            <a:prstGeom prst="ellipse">
              <a:avLst/>
            </a:prstGeom>
            <a:solidFill>
              <a:srgbClr val="00B050"/>
            </a:solidFill>
            <a:ln w="3810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Oval 8">
              <a:extLst>
                <a:ext uri="{FF2B5EF4-FFF2-40B4-BE49-F238E27FC236}">
                  <a16:creationId xmlns:a16="http://schemas.microsoft.com/office/drawing/2014/main" id="{97A8A2A2-3960-4E37-928E-CA47E5FA5F70}"/>
                </a:ext>
              </a:extLst>
            </p:cNvPr>
            <p:cNvSpPr/>
            <p:nvPr/>
          </p:nvSpPr>
          <p:spPr>
            <a:xfrm>
              <a:off x="2133600" y="1943100"/>
              <a:ext cx="2971800" cy="2781300"/>
            </a:xfrm>
            <a:prstGeom prst="ellipse">
              <a:avLst/>
            </a:prstGeom>
            <a:solidFill>
              <a:srgbClr val="00FFFF"/>
            </a:solidFill>
            <a:ln w="3810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effectLst>
                    <a:outerShdw blurRad="38100" dist="38100" dir="2700000" algn="tl">
                      <a:srgbClr val="000000">
                        <a:alpha val="43137"/>
                      </a:srgbClr>
                    </a:outerShdw>
                  </a:effectLst>
                </a:rPr>
                <a:t>TORAH</a:t>
              </a:r>
            </a:p>
          </p:txBody>
        </p:sp>
        <p:sp>
          <p:nvSpPr>
            <p:cNvPr id="10" name="TextBox 9">
              <a:extLst>
                <a:ext uri="{FF2B5EF4-FFF2-40B4-BE49-F238E27FC236}">
                  <a16:creationId xmlns:a16="http://schemas.microsoft.com/office/drawing/2014/main" id="{B0EEBD7D-4B2D-41EF-81E4-DB54EBC145B8}"/>
                </a:ext>
              </a:extLst>
            </p:cNvPr>
            <p:cNvSpPr txBox="1"/>
            <p:nvPr/>
          </p:nvSpPr>
          <p:spPr>
            <a:xfrm>
              <a:off x="1905000" y="1219200"/>
              <a:ext cx="3429000" cy="733969"/>
            </a:xfrm>
            <a:prstGeom prst="rect">
              <a:avLst/>
            </a:prstGeom>
            <a:noFill/>
          </p:spPr>
          <p:txBody>
            <a:bodyPr wrap="square" rtlCol="0">
              <a:spAutoFit/>
            </a:bodyPr>
            <a:lstStyle/>
            <a:p>
              <a:pPr algn="ctr"/>
              <a:r>
                <a:rPr lang="en-US" sz="3600" b="1" dirty="0">
                  <a:solidFill>
                    <a:schemeClr val="lt1"/>
                  </a:solidFill>
                  <a:effectLst>
                    <a:outerShdw blurRad="38100" dist="38100" dir="2700000" algn="tl">
                      <a:srgbClr val="000000">
                        <a:alpha val="43137"/>
                      </a:srgbClr>
                    </a:outerShdw>
                  </a:effectLst>
                </a:rPr>
                <a:t>FENCE LAWS</a:t>
              </a:r>
            </a:p>
          </p:txBody>
        </p:sp>
        <p:cxnSp>
          <p:nvCxnSpPr>
            <p:cNvPr id="15" name="Straight Connector 14">
              <a:extLst>
                <a:ext uri="{FF2B5EF4-FFF2-40B4-BE49-F238E27FC236}">
                  <a16:creationId xmlns:a16="http://schemas.microsoft.com/office/drawing/2014/main" id="{15B33BEA-2735-4BC5-8B88-140A5A6E6826}"/>
                </a:ext>
              </a:extLst>
            </p:cNvPr>
            <p:cNvCxnSpPr>
              <a:cxnSpLocks/>
            </p:cNvCxnSpPr>
            <p:nvPr/>
          </p:nvCxnSpPr>
          <p:spPr>
            <a:xfrm flipV="1">
              <a:off x="4800600" y="3184902"/>
              <a:ext cx="2743200" cy="167900"/>
            </a:xfrm>
            <a:prstGeom prst="line">
              <a:avLst/>
            </a:prstGeom>
            <a:ln w="5715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6685B35F-158F-4D90-932A-3B7218E7B5E2}"/>
                </a:ext>
              </a:extLst>
            </p:cNvPr>
            <p:cNvCxnSpPr>
              <a:cxnSpLocks/>
            </p:cNvCxnSpPr>
            <p:nvPr/>
          </p:nvCxnSpPr>
          <p:spPr>
            <a:xfrm flipV="1">
              <a:off x="5366657" y="1108129"/>
              <a:ext cx="2090057" cy="519193"/>
            </a:xfrm>
            <a:prstGeom prst="line">
              <a:avLst/>
            </a:prstGeom>
            <a:ln w="57150"/>
          </p:spPr>
          <p:style>
            <a:lnRef idx="1">
              <a:schemeClr val="dk1"/>
            </a:lnRef>
            <a:fillRef idx="0">
              <a:schemeClr val="dk1"/>
            </a:fillRef>
            <a:effectRef idx="0">
              <a:schemeClr val="dk1"/>
            </a:effectRef>
            <a:fontRef idx="minor">
              <a:schemeClr val="tx1"/>
            </a:fontRef>
          </p:style>
        </p:cxnSp>
      </p:grpSp>
      <p:sp>
        <p:nvSpPr>
          <p:cNvPr id="26" name="Title 25">
            <a:extLst>
              <a:ext uri="{FF2B5EF4-FFF2-40B4-BE49-F238E27FC236}">
                <a16:creationId xmlns:a16="http://schemas.microsoft.com/office/drawing/2014/main" id="{D8C9FEE7-0301-46C2-80B1-F4BAA80DBCD7}"/>
              </a:ext>
            </a:extLst>
          </p:cNvPr>
          <p:cNvSpPr>
            <a:spLocks noGrp="1"/>
          </p:cNvSpPr>
          <p:nvPr>
            <p:ph type="title"/>
          </p:nvPr>
        </p:nvSpPr>
        <p:spPr/>
        <p:txBody>
          <a:bodyPr/>
          <a:lstStyle/>
          <a:p>
            <a:r>
              <a:rPr lang="en-US" dirty="0"/>
              <a:t>Judaism (works based faith)</a:t>
            </a:r>
          </a:p>
        </p:txBody>
      </p:sp>
    </p:spTree>
    <p:extLst>
      <p:ext uri="{BB962C8B-B14F-4D97-AF65-F5344CB8AC3E}">
        <p14:creationId xmlns:p14="http://schemas.microsoft.com/office/powerpoint/2010/main" val="845429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6615051" y="177800"/>
            <a:ext cx="4154549" cy="65572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655118" y="401053"/>
            <a:ext cx="5238165" cy="923330"/>
          </a:xfrm>
          <a:prstGeom prst="rect">
            <a:avLst/>
          </a:prstGeom>
          <a:noFill/>
        </p:spPr>
        <p:txBody>
          <a:bodyPr wrap="square" rtlCol="0">
            <a:spAutoFit/>
          </a:bodyPr>
          <a:lstStyle/>
          <a:p>
            <a:pPr algn="ctr"/>
            <a:r>
              <a:rPr lang="en-US" sz="5400" dirty="0">
                <a:solidFill>
                  <a:srgbClr val="533205"/>
                </a:solidFill>
              </a:rPr>
              <a:t>JEWISH TALMUD</a:t>
            </a:r>
          </a:p>
        </p:txBody>
      </p:sp>
      <p:pic>
        <p:nvPicPr>
          <p:cNvPr id="5122" name="Picture 2" descr="Image result for talmu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03" y="1324383"/>
            <a:ext cx="5923596" cy="4148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63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Does the OT Law Apply Today?</a:t>
            </a:r>
          </a:p>
        </p:txBody>
      </p:sp>
      <p:sp>
        <p:nvSpPr>
          <p:cNvPr id="13" name="TextBox 12">
            <a:extLst>
              <a:ext uri="{FF2B5EF4-FFF2-40B4-BE49-F238E27FC236}">
                <a16:creationId xmlns:a16="http://schemas.microsoft.com/office/drawing/2014/main" id="{9EDB9D36-133B-43ED-86CD-FEBBF13278D1}"/>
              </a:ext>
            </a:extLst>
          </p:cNvPr>
          <p:cNvSpPr txBox="1"/>
          <p:nvPr/>
        </p:nvSpPr>
        <p:spPr>
          <a:xfrm>
            <a:off x="2209800" y="1600200"/>
            <a:ext cx="8839200" cy="4001095"/>
          </a:xfrm>
          <a:prstGeom prst="rect">
            <a:avLst/>
          </a:prstGeom>
          <a:noFill/>
        </p:spPr>
        <p:txBody>
          <a:bodyPr wrap="square" rtlCol="0">
            <a:spAutoFit/>
          </a:bodyPr>
          <a:lstStyle/>
          <a:p>
            <a:pPr marL="457200" indent="-457200">
              <a:spcAft>
                <a:spcPts val="1800"/>
              </a:spcAft>
              <a:buFont typeface="Wingdings" panose="05000000000000000000" pitchFamily="2" charset="2"/>
              <a:buChar char="ü"/>
            </a:pPr>
            <a:r>
              <a:rPr lang="en-US" sz="2800" u="sng" dirty="0"/>
              <a:t>The Ceremonial Laws</a:t>
            </a:r>
            <a:r>
              <a:rPr lang="en-US" sz="2800" dirty="0"/>
              <a:t> no longer apply because they were completely fulfilled by the perfect sacrifice of Jesus Christ (Matthew 5:17). </a:t>
            </a:r>
          </a:p>
          <a:p>
            <a:pPr marL="457200" indent="-457200">
              <a:spcAft>
                <a:spcPts val="1800"/>
              </a:spcAft>
              <a:buFont typeface="Wingdings" panose="05000000000000000000" pitchFamily="2" charset="2"/>
              <a:buChar char="ü"/>
            </a:pPr>
            <a:r>
              <a:rPr lang="en-US" sz="2800" dirty="0"/>
              <a:t>The </a:t>
            </a:r>
            <a:r>
              <a:rPr lang="en-US" sz="2800" u="sng" dirty="0"/>
              <a:t>Civil Laws</a:t>
            </a:r>
            <a:r>
              <a:rPr lang="en-US" sz="2800" dirty="0"/>
              <a:t> are no longer in effect but mankind has always established laws for coexisting. </a:t>
            </a:r>
          </a:p>
          <a:p>
            <a:pPr marL="457200" indent="-457200">
              <a:spcAft>
                <a:spcPts val="1800"/>
              </a:spcAft>
              <a:buFont typeface="Wingdings" panose="05000000000000000000" pitchFamily="2" charset="2"/>
              <a:buChar char="ü"/>
            </a:pPr>
            <a:r>
              <a:rPr lang="en-US" sz="2800" dirty="0"/>
              <a:t>The </a:t>
            </a:r>
            <a:r>
              <a:rPr lang="en-US" sz="2800" u="sng" dirty="0"/>
              <a:t>Moral Laws</a:t>
            </a:r>
            <a:r>
              <a:rPr lang="en-US" sz="2800" dirty="0"/>
              <a:t> are still in effect today and can be found in the New Testament.</a:t>
            </a:r>
          </a:p>
        </p:txBody>
      </p:sp>
      <p:grpSp>
        <p:nvGrpSpPr>
          <p:cNvPr id="5" name="Group 4">
            <a:extLst>
              <a:ext uri="{FF2B5EF4-FFF2-40B4-BE49-F238E27FC236}">
                <a16:creationId xmlns:a16="http://schemas.microsoft.com/office/drawing/2014/main" id="{BEA6D64E-C050-4D2A-84AB-04131980E78A}"/>
              </a:ext>
            </a:extLst>
          </p:cNvPr>
          <p:cNvGrpSpPr/>
          <p:nvPr/>
        </p:nvGrpSpPr>
        <p:grpSpPr>
          <a:xfrm>
            <a:off x="304800" y="3505200"/>
            <a:ext cx="1813559" cy="2173942"/>
            <a:chOff x="255495" y="1888526"/>
            <a:chExt cx="2259106" cy="2979310"/>
          </a:xfrm>
          <a:effectLst>
            <a:outerShdw blurRad="76200" dir="18900000" sy="23000" kx="-1200000" algn="bl" rotWithShape="0">
              <a:prstClr val="black">
                <a:alpha val="20000"/>
              </a:prstClr>
            </a:outerShdw>
          </a:effectLst>
        </p:grpSpPr>
        <p:pic>
          <p:nvPicPr>
            <p:cNvPr id="6" name="Picture 5">
              <a:extLst>
                <a:ext uri="{FF2B5EF4-FFF2-40B4-BE49-F238E27FC236}">
                  <a16:creationId xmlns:a16="http://schemas.microsoft.com/office/drawing/2014/main" id="{13D39EC8-3ADA-4BC9-8776-F13EAB5C9691}"/>
                </a:ext>
              </a:extLst>
            </p:cNvPr>
            <p:cNvPicPr/>
            <p:nvPr/>
          </p:nvPicPr>
          <p:blipFill rotWithShape="1">
            <a:blip r:embed="rId3" cstate="print">
              <a:extLst>
                <a:ext uri="{BEBA8EAE-BF5A-486C-A8C5-ECC9F3942E4B}">
                  <a14:imgProps xmlns:a14="http://schemas.microsoft.com/office/drawing/2010/main">
                    <a14:imgLayer r:embed="rId4">
                      <a14:imgEffect>
                        <a14:backgroundRemoval t="7755" b="95102" l="11837" r="90204"/>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rcRect l="13609" t="10651" r="14201" b="8876"/>
            <a:stretch/>
          </p:blipFill>
          <p:spPr>
            <a:xfrm>
              <a:off x="255495" y="1888526"/>
              <a:ext cx="2259106" cy="2979310"/>
            </a:xfrm>
            <a:prstGeom prst="rect">
              <a:avLst/>
            </a:prstGeom>
          </p:spPr>
        </p:pic>
        <p:cxnSp>
          <p:nvCxnSpPr>
            <p:cNvPr id="7" name="Straight Connector 6">
              <a:extLst>
                <a:ext uri="{FF2B5EF4-FFF2-40B4-BE49-F238E27FC236}">
                  <a16:creationId xmlns:a16="http://schemas.microsoft.com/office/drawing/2014/main" id="{43FB0251-7EBF-46BD-A5FC-1A51970657B8}"/>
                </a:ext>
              </a:extLst>
            </p:cNvPr>
            <p:cNvCxnSpPr/>
            <p:nvPr/>
          </p:nvCxnSpPr>
          <p:spPr>
            <a:xfrm flipV="1">
              <a:off x="1949824" y="2218765"/>
              <a:ext cx="457200" cy="154641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2906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randombar(vertical)">
                                      <p:cBhvr>
                                        <p:cTn id="7" dur="500"/>
                                        <p:tgtEl>
                                          <p:spTgt spid="5"/>
                                        </p:tgtEl>
                                      </p:cBhvr>
                                    </p:animEffect>
                                  </p:childTnLst>
                                </p:cTn>
                              </p:par>
                            </p:childTnLst>
                          </p:cTn>
                        </p:par>
                        <p:par>
                          <p:cTn id="8" fill="hold">
                            <p:stCondLst>
                              <p:cond delay="750"/>
                            </p:stCondLst>
                            <p:childTnLst>
                              <p:par>
                                <p:cTn id="9" presetID="22" presetClass="entr" presetSubtype="8" fill="hold" grpId="0" nodeType="afterEffect">
                                  <p:stCondLst>
                                    <p:cond delay="50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SUMMARY</a:t>
            </a:r>
          </a:p>
        </p:txBody>
      </p:sp>
      <p:sp>
        <p:nvSpPr>
          <p:cNvPr id="4" name="Content Placeholder 3"/>
          <p:cNvSpPr>
            <a:spLocks noGrp="1"/>
          </p:cNvSpPr>
          <p:nvPr>
            <p:ph idx="1"/>
          </p:nvPr>
        </p:nvSpPr>
        <p:spPr>
          <a:xfrm>
            <a:off x="838200" y="1447800"/>
            <a:ext cx="10287000" cy="4572000"/>
          </a:xfrm>
        </p:spPr>
        <p:txBody>
          <a:bodyPr>
            <a:normAutofit/>
          </a:bodyPr>
          <a:lstStyle/>
          <a:p>
            <a:pPr marL="623888" lvl="2" indent="-457200">
              <a:spcAft>
                <a:spcPts val="1800"/>
              </a:spcAft>
              <a:buClr>
                <a:srgbClr val="003300"/>
              </a:buClr>
              <a:buFont typeface="+mj-lt"/>
              <a:buAutoNum type="arabicPeriod"/>
            </a:pPr>
            <a:r>
              <a:rPr lang="en-US" sz="2400" b="1" dirty="0"/>
              <a:t>God promised </a:t>
            </a:r>
            <a:r>
              <a:rPr lang="en-US" sz="2400" dirty="0"/>
              <a:t>to make Jacob’s descendants into a </a:t>
            </a:r>
            <a:r>
              <a:rPr lang="en-US" sz="2400" b="1" dirty="0"/>
              <a:t>great nation </a:t>
            </a:r>
            <a:r>
              <a:rPr lang="en-US" sz="2400" dirty="0"/>
              <a:t>which he did in Egypt where Jacob’s descendants grew from 70 people to about 2 million while keeping them isolated from the pagan Egyptian culture.</a:t>
            </a:r>
          </a:p>
          <a:p>
            <a:pPr marL="623888" lvl="2" indent="-457200">
              <a:spcAft>
                <a:spcPts val="1800"/>
              </a:spcAft>
              <a:buClr>
                <a:srgbClr val="003300"/>
              </a:buClr>
              <a:buFont typeface="+mj-lt"/>
              <a:buAutoNum type="arabicPeriod"/>
            </a:pPr>
            <a:r>
              <a:rPr lang="en-US" sz="2400" b="1" dirty="0"/>
              <a:t>God promised </a:t>
            </a:r>
            <a:r>
              <a:rPr lang="en-US" sz="2400" dirty="0"/>
              <a:t>to give Jacob’s descendants a </a:t>
            </a:r>
            <a:r>
              <a:rPr lang="en-US" sz="2400" b="1" dirty="0"/>
              <a:t>great land</a:t>
            </a:r>
            <a:r>
              <a:rPr lang="en-US" sz="2400" dirty="0"/>
              <a:t>. He began doing this by leading the nation of Israel out of Egypt (Exodus) to the promised land of Canaan under the leadership of Moses.</a:t>
            </a:r>
          </a:p>
          <a:p>
            <a:pPr marL="623888" lvl="2" indent="-457200">
              <a:spcAft>
                <a:spcPts val="1800"/>
              </a:spcAft>
              <a:buClr>
                <a:srgbClr val="003300"/>
              </a:buClr>
              <a:buFont typeface="+mj-lt"/>
              <a:buAutoNum type="arabicPeriod"/>
            </a:pPr>
            <a:r>
              <a:rPr lang="en-US" sz="2400" b="1" dirty="0"/>
              <a:t>God always keeps his promises </a:t>
            </a:r>
            <a:r>
              <a:rPr lang="en-US" sz="2400" dirty="0"/>
              <a:t>and overcame all obstacles and threats to the Abrahamic Covenant promises of a great nation and a great land.</a:t>
            </a:r>
          </a:p>
        </p:txBody>
      </p:sp>
    </p:spTree>
    <p:extLst>
      <p:ext uri="{BB962C8B-B14F-4D97-AF65-F5344CB8AC3E}">
        <p14:creationId xmlns:p14="http://schemas.microsoft.com/office/powerpoint/2010/main" val="113051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dea by aicha rochdi on Smiley Faces | Smiley, Emoticon, Funny faces">
            <a:extLst>
              <a:ext uri="{FF2B5EF4-FFF2-40B4-BE49-F238E27FC236}">
                <a16:creationId xmlns:a16="http://schemas.microsoft.com/office/drawing/2014/main" id="{DD0AE847-B51C-41AC-995B-9B58F4EED5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739" y="1622083"/>
            <a:ext cx="4659603" cy="39133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a:extLst>
              <a:ext uri="{FF2B5EF4-FFF2-40B4-BE49-F238E27FC236}">
                <a16:creationId xmlns:a16="http://schemas.microsoft.com/office/drawing/2014/main" id="{7D84F37A-9216-4CEB-9D6F-E36C9E476AFA}"/>
              </a:ext>
            </a:extLst>
          </p:cNvPr>
          <p:cNvSpPr/>
          <p:nvPr/>
        </p:nvSpPr>
        <p:spPr>
          <a:xfrm>
            <a:off x="5689601" y="2717800"/>
            <a:ext cx="4812583" cy="1516907"/>
          </a:xfrm>
          <a:prstGeom prst="rect">
            <a:avLst/>
          </a:prstGeom>
          <a:noFill/>
        </p:spPr>
        <p:txBody>
          <a:bodyPr wrap="none" lIns="91416" tIns="45708" rIns="91416" bIns="45708" numCol="1">
            <a:prstTxWarp prst="textInflateTop">
              <a:avLst/>
            </a:prstTxWarp>
            <a:spAutoFit/>
            <a:scene3d>
              <a:camera prst="orthographicFront"/>
              <a:lightRig rig="soft" dir="t">
                <a:rot lat="0" lon="0" rev="15600000"/>
              </a:lightRig>
            </a:scene3d>
            <a:sp3d extrusionH="57150" prstMaterial="softEdge">
              <a:bevelT w="25400" h="38100"/>
            </a:sp3d>
          </a:bodyPr>
          <a:lstStyle/>
          <a:p>
            <a:pPr algn="ctr" defTabSz="457051"/>
            <a:r>
              <a:rPr lang="en-US" sz="7998" b="1" dirty="0">
                <a:ln/>
                <a:solidFill>
                  <a:schemeClr val="accent5">
                    <a:lumMod val="75000"/>
                  </a:schemeClr>
                </a:solidFill>
                <a:latin typeface="Gill Sans MT" panose="020B0502020104020203"/>
              </a:rPr>
              <a:t>GOT IT?</a:t>
            </a:r>
          </a:p>
        </p:txBody>
      </p:sp>
    </p:spTree>
    <p:extLst>
      <p:ext uri="{BB962C8B-B14F-4D97-AF65-F5344CB8AC3E}">
        <p14:creationId xmlns:p14="http://schemas.microsoft.com/office/powerpoint/2010/main" val="40756365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facing gia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486400" cy="6248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324600" y="3733800"/>
            <a:ext cx="4876800" cy="1938992"/>
          </a:xfrm>
          <a:prstGeom prst="rect">
            <a:avLst/>
          </a:prstGeom>
          <a:noFill/>
        </p:spPr>
        <p:txBody>
          <a:bodyPr wrap="square" rtlCol="0">
            <a:spAutoFit/>
          </a:bodyPr>
          <a:lstStyle>
            <a:defPPr>
              <a:defRPr lang="en-US"/>
            </a:defPPr>
            <a:lvl1pPr>
              <a:defRPr sz="4800">
                <a:solidFill>
                  <a:srgbClr val="4F2F05"/>
                </a:solidFill>
                <a:latin typeface="Aegyptus" panose="020405020508060A0203" pitchFamily="18" charset="0"/>
                <a:ea typeface="Aegyptus" panose="020405020508060A0203" pitchFamily="18" charset="0"/>
              </a:defRPr>
            </a:lvl1pPr>
          </a:lstStyle>
          <a:p>
            <a:r>
              <a:rPr lang="en-US" sz="4000" i="1" dirty="0">
                <a:solidFill>
                  <a:schemeClr val="tx1"/>
                </a:solidFill>
                <a:effectLst>
                  <a:outerShdw blurRad="38100" dist="38100" dir="2700000" algn="tl">
                    <a:srgbClr val="000000">
                      <a:alpha val="43137"/>
                    </a:srgbClr>
                  </a:outerShdw>
                </a:effectLst>
                <a:latin typeface="Century Gothic" panose="020B0502020202020204" pitchFamily="34" charset="0"/>
              </a:rPr>
              <a:t>…What do you do when you face a huge crisis?</a:t>
            </a:r>
          </a:p>
        </p:txBody>
      </p:sp>
    </p:spTree>
    <p:extLst>
      <p:ext uri="{BB962C8B-B14F-4D97-AF65-F5344CB8AC3E}">
        <p14:creationId xmlns:p14="http://schemas.microsoft.com/office/powerpoint/2010/main" val="2997156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4" presetClass="entr" presetSubtype="10" fill="hold" nodeType="afterEffect">
                                  <p:stCondLst>
                                    <p:cond delay="500"/>
                                  </p:stCondLst>
                                  <p:childTnLst>
                                    <p:set>
                                      <p:cBhvr>
                                        <p:cTn id="12" dur="1" fill="hold">
                                          <p:stCondLst>
                                            <p:cond delay="0"/>
                                          </p:stCondLst>
                                        </p:cTn>
                                        <p:tgtEl>
                                          <p:spTgt spid="1026"/>
                                        </p:tgtEl>
                                        <p:attrNameLst>
                                          <p:attrName>style.visibility</p:attrName>
                                        </p:attrNameLst>
                                      </p:cBhvr>
                                      <p:to>
                                        <p:strVal val="visible"/>
                                      </p:to>
                                    </p:set>
                                    <p:animEffect transition="in" filter="randombar(horizontal)">
                                      <p:cBhvr>
                                        <p:cTn id="13"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2B5D6FC-BF54-4659-8CD6-9E7880CE2BB9}"/>
              </a:ext>
            </a:extLst>
          </p:cNvPr>
          <p:cNvSpPr/>
          <p:nvPr/>
        </p:nvSpPr>
        <p:spPr>
          <a:xfrm>
            <a:off x="1066800" y="762000"/>
            <a:ext cx="9747093" cy="1323439"/>
          </a:xfrm>
          <a:prstGeom prst="rect">
            <a:avLst/>
          </a:prstGeom>
        </p:spPr>
        <p:txBody>
          <a:bodyPr wrap="square">
            <a:spAutoFit/>
          </a:bodyPr>
          <a:lstStyle/>
          <a:p>
            <a:r>
              <a:rPr lang="en-US" sz="4000" i="1" dirty="0">
                <a:latin typeface="+mj-lt"/>
              </a:rPr>
              <a:t>“Do not have two differing measures in your house-- one large, one small” (Deut. 25:14)</a:t>
            </a:r>
          </a:p>
        </p:txBody>
      </p:sp>
      <p:pic>
        <p:nvPicPr>
          <p:cNvPr id="7178" name="Picture 10" descr="Image result for measuring cups">
            <a:extLst>
              <a:ext uri="{FF2B5EF4-FFF2-40B4-BE49-F238E27FC236}">
                <a16:creationId xmlns:a16="http://schemas.microsoft.com/office/drawing/2014/main" id="{3A74B268-7FF4-47FE-9B3C-0254960D31B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20" b="99159" l="0" r="99613"/>
                    </a14:imgEffect>
                  </a14:imgLayer>
                </a14:imgProps>
              </a:ext>
              <a:ext uri="{28A0092B-C50C-407E-A947-70E740481C1C}">
                <a14:useLocalDpi xmlns:a14="http://schemas.microsoft.com/office/drawing/2010/main" val="0"/>
              </a:ext>
            </a:extLst>
          </a:blip>
          <a:srcRect/>
          <a:stretch>
            <a:fillRect/>
          </a:stretch>
        </p:blipFill>
        <p:spPr bwMode="auto">
          <a:xfrm>
            <a:off x="2362200" y="2209800"/>
            <a:ext cx="6388100"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7BF72BF8-9C2F-4325-8B70-CC4FA22C8729}"/>
              </a:ext>
            </a:extLst>
          </p:cNvPr>
          <p:cNvSpPr>
            <a:spLocks noGrp="1"/>
          </p:cNvSpPr>
          <p:nvPr>
            <p:ph type="ftr" sz="quarter" idx="11"/>
          </p:nvPr>
        </p:nvSpPr>
        <p:spPr/>
        <p:txBody>
          <a:bodyPr/>
          <a:lstStyle/>
          <a:p>
            <a:r>
              <a:rPr lang="en-US"/>
              <a:t>OLD TESTAMENT SURVEY</a:t>
            </a:r>
            <a:endParaRPr lang="en-US" dirty="0"/>
          </a:p>
        </p:txBody>
      </p:sp>
    </p:spTree>
    <p:extLst>
      <p:ext uri="{BB962C8B-B14F-4D97-AF65-F5344CB8AC3E}">
        <p14:creationId xmlns:p14="http://schemas.microsoft.com/office/powerpoint/2010/main" val="253844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US" sz="6000" dirty="0">
                <a:effectLst>
                  <a:outerShdw blurRad="38100" dist="38100" dir="2700000" algn="tl">
                    <a:srgbClr val="000000">
                      <a:alpha val="43137"/>
                    </a:srgbClr>
                  </a:outerShdw>
                </a:effectLst>
              </a:rPr>
              <a:t>Next week</a:t>
            </a:r>
            <a:endParaRPr lang="en-US" sz="6600" i="1" dirty="0">
              <a:effectLst>
                <a:outerShdw blurRad="38100" dist="38100" dir="2700000" algn="tl">
                  <a:srgbClr val="000000">
                    <a:alpha val="43137"/>
                  </a:srgbClr>
                </a:outerShdw>
              </a:effectLst>
            </a:endParaRPr>
          </a:p>
        </p:txBody>
      </p:sp>
      <p:sp>
        <p:nvSpPr>
          <p:cNvPr id="178178" name="AutoShape 2" descr="http://cdn.buzznet.com/assets/users16/30secondstopaija/default/64-sand-shoes--large-msg-124699613549.jpg"/>
          <p:cNvSpPr>
            <a:spLocks noChangeAspect="1" noChangeArrowheads="1"/>
          </p:cNvSpPr>
          <p:nvPr/>
        </p:nvSpPr>
        <p:spPr bwMode="auto">
          <a:xfrm>
            <a:off x="84667" y="-163830"/>
            <a:ext cx="6350000" cy="4286251"/>
          </a:xfrm>
          <a:prstGeom prst="rect">
            <a:avLst/>
          </a:prstGeom>
          <a:noFill/>
        </p:spPr>
        <p:txBody>
          <a:bodyPr vert="horz" wrap="square" lIns="121920" tIns="60960" rIns="121920" bIns="60960" numCol="1" anchor="t" anchorCtr="0" compatLnSpc="1">
            <a:prstTxWarp prst="textNoShape">
              <a:avLst/>
            </a:prstTxWarp>
          </a:bodyPr>
          <a:lstStyle/>
          <a:p>
            <a:endParaRPr lang="en-US" sz="2400"/>
          </a:p>
        </p:txBody>
      </p:sp>
      <p:sp>
        <p:nvSpPr>
          <p:cNvPr id="178182" name="AutoShape 6" descr="http://cdn.buzznet.com/assets/users16/30secondstopaija/default/64-sand-shoes--large-msg-124699613549.jpg"/>
          <p:cNvSpPr>
            <a:spLocks noChangeAspect="1" noChangeArrowheads="1"/>
          </p:cNvSpPr>
          <p:nvPr/>
        </p:nvSpPr>
        <p:spPr bwMode="auto">
          <a:xfrm>
            <a:off x="84667" y="-163830"/>
            <a:ext cx="6350000" cy="4286251"/>
          </a:xfrm>
          <a:prstGeom prst="rect">
            <a:avLst/>
          </a:prstGeom>
          <a:noFill/>
        </p:spPr>
        <p:txBody>
          <a:bodyPr vert="horz" wrap="square" lIns="121920" tIns="60960" rIns="121920" bIns="60960" numCol="1" anchor="t" anchorCtr="0" compatLnSpc="1">
            <a:prstTxWarp prst="textNoShape">
              <a:avLst/>
            </a:prstTxWarp>
          </a:bodyPr>
          <a:lstStyle/>
          <a:p>
            <a:endParaRPr lang="en-US" sz="2400"/>
          </a:p>
        </p:txBody>
      </p:sp>
      <p:sp>
        <p:nvSpPr>
          <p:cNvPr id="178184" name="AutoShape 8" descr="http://cdn.buzznet.com/assets/users16/30secondstopaija/default/64-sand-shoes--large-msg-124699613549.jpg"/>
          <p:cNvSpPr>
            <a:spLocks noChangeAspect="1" noChangeArrowheads="1"/>
          </p:cNvSpPr>
          <p:nvPr/>
        </p:nvSpPr>
        <p:spPr bwMode="auto">
          <a:xfrm>
            <a:off x="84667" y="-163830"/>
            <a:ext cx="6350000" cy="4286251"/>
          </a:xfrm>
          <a:prstGeom prst="rect">
            <a:avLst/>
          </a:prstGeom>
          <a:noFill/>
        </p:spPr>
        <p:txBody>
          <a:bodyPr vert="horz" wrap="square" lIns="121920" tIns="60960" rIns="121920" bIns="60960" numCol="1" anchor="t" anchorCtr="0" compatLnSpc="1">
            <a:prstTxWarp prst="textNoShape">
              <a:avLst/>
            </a:prstTxWarp>
          </a:bodyPr>
          <a:lstStyle/>
          <a:p>
            <a:endParaRPr lang="en-US" sz="2400"/>
          </a:p>
        </p:txBody>
      </p:sp>
      <p:grpSp>
        <p:nvGrpSpPr>
          <p:cNvPr id="3" name="Group 2">
            <a:extLst>
              <a:ext uri="{FF2B5EF4-FFF2-40B4-BE49-F238E27FC236}">
                <a16:creationId xmlns:a16="http://schemas.microsoft.com/office/drawing/2014/main" id="{F0204F09-91FC-41A5-B108-A9FAD2D3208A}"/>
              </a:ext>
            </a:extLst>
          </p:cNvPr>
          <p:cNvGrpSpPr/>
          <p:nvPr/>
        </p:nvGrpSpPr>
        <p:grpSpPr>
          <a:xfrm>
            <a:off x="2819400" y="-152400"/>
            <a:ext cx="8813800" cy="6858000"/>
            <a:chOff x="2819400" y="-152400"/>
            <a:chExt cx="8813800" cy="6858000"/>
          </a:xfrm>
        </p:grpSpPr>
        <p:sp>
          <p:nvSpPr>
            <p:cNvPr id="2" name="TextBox 1">
              <a:extLst>
                <a:ext uri="{FF2B5EF4-FFF2-40B4-BE49-F238E27FC236}">
                  <a16:creationId xmlns:a16="http://schemas.microsoft.com/office/drawing/2014/main" id="{89393C0D-68BE-4B91-AD39-DB765C9FF84D}"/>
                </a:ext>
              </a:extLst>
            </p:cNvPr>
            <p:cNvSpPr txBox="1"/>
            <p:nvPr/>
          </p:nvSpPr>
          <p:spPr>
            <a:xfrm>
              <a:off x="2819400" y="3200400"/>
              <a:ext cx="4038600" cy="1754326"/>
            </a:xfrm>
            <a:prstGeom prst="rect">
              <a:avLst/>
            </a:prstGeom>
            <a:noFill/>
          </p:spPr>
          <p:txBody>
            <a:bodyPr wrap="square" rtlCol="0">
              <a:spAutoFit/>
            </a:bodyPr>
            <a:lstStyle/>
            <a:p>
              <a:pPr algn="r"/>
              <a:r>
                <a:rPr lang="en-US" sz="4800" dirty="0"/>
                <a:t>Israel and the </a:t>
              </a:r>
              <a:r>
                <a:rPr lang="en-US" sz="6000" b="1" dirty="0"/>
                <a:t>giants</a:t>
              </a:r>
              <a:r>
                <a:rPr lang="en-US" sz="5400" dirty="0"/>
                <a:t>!</a:t>
              </a:r>
            </a:p>
          </p:txBody>
        </p:sp>
        <p:pic>
          <p:nvPicPr>
            <p:cNvPr id="6148" name="Picture 4" descr="Giants Clipart Transparent Images – Free PNG Images Vector, PSD, Clipart,  Templates">
              <a:extLst>
                <a:ext uri="{FF2B5EF4-FFF2-40B4-BE49-F238E27FC236}">
                  <a16:creationId xmlns:a16="http://schemas.microsoft.com/office/drawing/2014/main" id="{605F93F0-2861-4E18-ABA4-5C73D89484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086600" y="-152400"/>
              <a:ext cx="4546600" cy="6858000"/>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8234484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500"/>
                            </p:stCondLst>
                            <p:childTnLst>
                              <p:par>
                                <p:cTn id="9" presetID="10" presetClass="entr" presetSubtype="0" fill="hold" nodeType="afterEffect">
                                  <p:stCondLst>
                                    <p:cond delay="25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icrosoft To Shut Down Sunrise Mobile Calendar After Integration Into  Outlook Completes | TechCrunch">
            <a:extLst>
              <a:ext uri="{FF2B5EF4-FFF2-40B4-BE49-F238E27FC236}">
                <a16:creationId xmlns:a16="http://schemas.microsoft.com/office/drawing/2014/main" id="{0620BBC9-2BDB-4F62-9BD1-A595AEAA43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31" y="0"/>
            <a:ext cx="12179069" cy="653576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0B8B0C6-B679-4265-ADC7-BA2EF0ED6C0B}"/>
              </a:ext>
            </a:extLst>
          </p:cNvPr>
          <p:cNvSpPr txBox="1"/>
          <p:nvPr/>
        </p:nvSpPr>
        <p:spPr>
          <a:xfrm>
            <a:off x="1524000" y="4343400"/>
            <a:ext cx="9550400" cy="913007"/>
          </a:xfrm>
          <a:prstGeom prst="rect">
            <a:avLst/>
          </a:prstGeom>
          <a:solidFill>
            <a:schemeClr val="bg1"/>
          </a:solidFill>
          <a:ln>
            <a:solidFill>
              <a:schemeClr val="tx1"/>
            </a:solidFill>
          </a:ln>
          <a:effectLst>
            <a:glow rad="139700">
              <a:schemeClr val="accent2">
                <a:satMod val="175000"/>
                <a:alpha val="40000"/>
              </a:schemeClr>
            </a:glow>
          </a:effectLst>
        </p:spPr>
        <p:txBody>
          <a:bodyPr wrap="square" rtlCol="0">
            <a:spAutoFit/>
          </a:bodyPr>
          <a:lstStyle/>
          <a:p>
            <a:pPr algn="ctr"/>
            <a:r>
              <a:rPr lang="en-US" sz="5333" b="1" dirty="0">
                <a:effectLst>
                  <a:outerShdw blurRad="38100" dist="38100" dir="2700000" algn="tl">
                    <a:srgbClr val="000000">
                      <a:alpha val="43137"/>
                    </a:srgbClr>
                  </a:outerShdw>
                </a:effectLst>
                <a:latin typeface="Bahnschrift SemiBold" panose="020B0502040204020203" pitchFamily="34" charset="0"/>
              </a:rPr>
              <a:t>PRAYER &amp; PRAISE TIME</a:t>
            </a:r>
          </a:p>
        </p:txBody>
      </p:sp>
    </p:spTree>
    <p:extLst>
      <p:ext uri="{BB962C8B-B14F-4D97-AF65-F5344CB8AC3E}">
        <p14:creationId xmlns:p14="http://schemas.microsoft.com/office/powerpoint/2010/main" val="42489396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facing gia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486400" cy="6248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324600" y="2459504"/>
            <a:ext cx="4876800" cy="1938992"/>
          </a:xfrm>
          <a:prstGeom prst="rect">
            <a:avLst/>
          </a:prstGeom>
          <a:noFill/>
        </p:spPr>
        <p:txBody>
          <a:bodyPr wrap="square" rtlCol="0">
            <a:spAutoFit/>
          </a:bodyPr>
          <a:lstStyle>
            <a:defPPr>
              <a:defRPr lang="en-US"/>
            </a:defPPr>
            <a:lvl1pPr>
              <a:defRPr sz="4800">
                <a:solidFill>
                  <a:srgbClr val="4F2F05"/>
                </a:solidFill>
                <a:latin typeface="Aegyptus" panose="020405020508060A0203" pitchFamily="18" charset="0"/>
                <a:ea typeface="Aegyptus" panose="020405020508060A0203" pitchFamily="18" charset="0"/>
              </a:defRPr>
            </a:lvl1pPr>
          </a:lstStyle>
          <a:p>
            <a:r>
              <a:rPr lang="en-US" sz="4000" i="1" dirty="0">
                <a:solidFill>
                  <a:schemeClr val="tx1"/>
                </a:solidFill>
                <a:effectLst>
                  <a:outerShdw blurRad="38100" dist="38100" dir="2700000" algn="tl">
                    <a:srgbClr val="000000">
                      <a:alpha val="43137"/>
                    </a:srgbClr>
                  </a:outerShdw>
                </a:effectLst>
                <a:latin typeface="Century Gothic" panose="020B0502020202020204" pitchFamily="34" charset="0"/>
              </a:rPr>
              <a:t>…What do you do when you face a huge crisis?</a:t>
            </a:r>
          </a:p>
        </p:txBody>
      </p:sp>
      <p:sp>
        <p:nvSpPr>
          <p:cNvPr id="2" name="Title 5">
            <a:extLst>
              <a:ext uri="{FF2B5EF4-FFF2-40B4-BE49-F238E27FC236}">
                <a16:creationId xmlns:a16="http://schemas.microsoft.com/office/drawing/2014/main" id="{25458C3F-F30A-5E26-5C15-83C9C5E5C2EC}"/>
              </a:ext>
            </a:extLst>
          </p:cNvPr>
          <p:cNvSpPr txBox="1">
            <a:spLocks/>
          </p:cNvSpPr>
          <p:nvPr/>
        </p:nvSpPr>
        <p:spPr>
          <a:xfrm>
            <a:off x="884049" y="304800"/>
            <a:ext cx="10058400" cy="1219200"/>
          </a:xfrm>
          <a:prstGeom prst="rect">
            <a:avLst/>
          </a:prstGeom>
        </p:spPr>
        <p:txBody>
          <a:bodyPr>
            <a:noAutofit/>
          </a:bodyPr>
          <a:lstStyle>
            <a:lvl1pPr algn="l" defTabSz="914400" rtl="0" eaLnBrk="1" latinLnBrk="0" hangingPunct="1">
              <a:lnSpc>
                <a:spcPct val="85000"/>
              </a:lnSpc>
              <a:spcBef>
                <a:spcPct val="0"/>
              </a:spcBef>
              <a:buNone/>
              <a:defRPr sz="4800" b="1" kern="1200" spc="-50" baseline="0">
                <a:solidFill>
                  <a:schemeClr val="tx1"/>
                </a:solidFill>
                <a:latin typeface="+mj-lt"/>
                <a:ea typeface="+mj-ea"/>
                <a:cs typeface="+mj-cs"/>
              </a:defRPr>
            </a:lvl1pPr>
          </a:lstStyle>
          <a:p>
            <a:pPr algn="r"/>
            <a:r>
              <a:rPr lang="en-US" sz="6000" dirty="0">
                <a:effectLst>
                  <a:outerShdw blurRad="38100" dist="38100" dir="2700000" algn="tl">
                    <a:srgbClr val="000000">
                      <a:alpha val="43137"/>
                    </a:srgbClr>
                  </a:outerShdw>
                </a:effectLst>
              </a:rPr>
              <a:t>Next week</a:t>
            </a:r>
            <a:endParaRPr lang="en-US" sz="660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09595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4" presetClass="entr" presetSubtype="10" fill="hold" nodeType="afterEffect">
                                  <p:stCondLst>
                                    <p:cond delay="500"/>
                                  </p:stCondLst>
                                  <p:childTnLst>
                                    <p:set>
                                      <p:cBhvr>
                                        <p:cTn id="12" dur="1" fill="hold">
                                          <p:stCondLst>
                                            <p:cond delay="0"/>
                                          </p:stCondLst>
                                        </p:cTn>
                                        <p:tgtEl>
                                          <p:spTgt spid="1026"/>
                                        </p:tgtEl>
                                        <p:attrNameLst>
                                          <p:attrName>style.visibility</p:attrName>
                                        </p:attrNameLst>
                                      </p:cBhvr>
                                      <p:to>
                                        <p:strVal val="visible"/>
                                      </p:to>
                                    </p:set>
                                    <p:animEffect transition="in" filter="randombar(horizontal)">
                                      <p:cBhvr>
                                        <p:cTn id="13" dur="1000"/>
                                        <p:tgtEl>
                                          <p:spTgt spid="1026"/>
                                        </p:tgtEl>
                                      </p:cBhvr>
                                    </p:animEffect>
                                  </p:childTnLst>
                                </p:cTn>
                              </p:par>
                            </p:childTnLst>
                          </p:cTn>
                        </p:par>
                        <p:par>
                          <p:cTn id="14" fill="hold">
                            <p:stCondLst>
                              <p:cond delay="2000"/>
                            </p:stCondLst>
                            <p:childTnLst>
                              <p:par>
                                <p:cTn id="15" presetID="10" presetClass="entr" presetSubtype="0" fill="hold" grpId="0" nodeType="after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C0C03B-2F9D-483C-8A49-E8F7F1D6FC30}"/>
              </a:ext>
            </a:extLst>
          </p:cNvPr>
          <p:cNvSpPr>
            <a:spLocks noGrp="1"/>
          </p:cNvSpPr>
          <p:nvPr>
            <p:ph type="title"/>
          </p:nvPr>
        </p:nvSpPr>
        <p:spPr/>
        <p:txBody>
          <a:bodyPr/>
          <a:lstStyle/>
          <a:p>
            <a:r>
              <a:rPr lang="en-US" dirty="0"/>
              <a:t>TONIGHT</a:t>
            </a:r>
          </a:p>
        </p:txBody>
      </p:sp>
      <p:sp>
        <p:nvSpPr>
          <p:cNvPr id="4" name="Content Placeholder 3">
            <a:extLst>
              <a:ext uri="{FF2B5EF4-FFF2-40B4-BE49-F238E27FC236}">
                <a16:creationId xmlns:a16="http://schemas.microsoft.com/office/drawing/2014/main" id="{79AD0128-76D4-4C57-9761-D7F59E83E45C}"/>
              </a:ext>
            </a:extLst>
          </p:cNvPr>
          <p:cNvSpPr>
            <a:spLocks noGrp="1"/>
          </p:cNvSpPr>
          <p:nvPr>
            <p:ph idx="1"/>
          </p:nvPr>
        </p:nvSpPr>
        <p:spPr/>
        <p:txBody>
          <a:bodyPr/>
          <a:lstStyle/>
          <a:p>
            <a:r>
              <a:rPr lang="en-US" dirty="0"/>
              <a:t>Israel enters the promised land for the first time</a:t>
            </a:r>
          </a:p>
          <a:p>
            <a:r>
              <a:rPr lang="en-US" dirty="0"/>
              <a:t>They face great opposition</a:t>
            </a:r>
          </a:p>
          <a:p>
            <a:r>
              <a:rPr lang="en-US" dirty="0"/>
              <a:t>It takes years to conquer the land</a:t>
            </a:r>
          </a:p>
          <a:p>
            <a:r>
              <a:rPr lang="en-US" dirty="0"/>
              <a:t>The land is allocated to Israel’s tribes</a:t>
            </a:r>
          </a:p>
          <a:p>
            <a:endParaRPr lang="en-US" dirty="0"/>
          </a:p>
        </p:txBody>
      </p:sp>
      <p:sp>
        <p:nvSpPr>
          <p:cNvPr id="2" name="Footer Placeholder 1">
            <a:extLst>
              <a:ext uri="{FF2B5EF4-FFF2-40B4-BE49-F238E27FC236}">
                <a16:creationId xmlns:a16="http://schemas.microsoft.com/office/drawing/2014/main" id="{F50F990C-9AD2-435A-B435-BBD6D49AB135}"/>
              </a:ext>
            </a:extLst>
          </p:cNvPr>
          <p:cNvSpPr>
            <a:spLocks noGrp="1"/>
          </p:cNvSpPr>
          <p:nvPr>
            <p:ph type="ftr" sz="quarter" idx="11"/>
          </p:nvPr>
        </p:nvSpPr>
        <p:spPr/>
        <p:txBody>
          <a:bodyPr/>
          <a:lstStyle/>
          <a:p>
            <a:r>
              <a:rPr lang="en-US"/>
              <a:t>OLD TESTAMENT SURVEY</a:t>
            </a:r>
            <a:endParaRPr lang="en-US" dirty="0"/>
          </a:p>
        </p:txBody>
      </p:sp>
    </p:spTree>
    <p:extLst>
      <p:ext uri="{BB962C8B-B14F-4D97-AF65-F5344CB8AC3E}">
        <p14:creationId xmlns:p14="http://schemas.microsoft.com/office/powerpoint/2010/main" val="3589966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27000">
              <a:schemeClr val="bg1"/>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1097280" y="758952"/>
            <a:ext cx="10058400" cy="3584448"/>
          </a:xfrm>
        </p:spPr>
        <p:txBody>
          <a:bodyPr/>
          <a:lstStyle/>
          <a:p>
            <a:pPr algn="ctr">
              <a:spcAft>
                <a:spcPts val="1200"/>
              </a:spcAft>
            </a:pPr>
            <a:r>
              <a:rPr lang="en-US" dirty="0"/>
              <a:t>Part 5:</a:t>
            </a:r>
            <a:br>
              <a:rPr lang="en-US" dirty="0"/>
            </a:br>
            <a:r>
              <a:rPr lang="en-US" dirty="0"/>
              <a:t>CONQUEST and JUDGES PERIODS</a:t>
            </a:r>
          </a:p>
        </p:txBody>
      </p:sp>
      <p:sp>
        <p:nvSpPr>
          <p:cNvPr id="7" name="Subtitle 6">
            <a:extLst>
              <a:ext uri="{FF2B5EF4-FFF2-40B4-BE49-F238E27FC236}">
                <a16:creationId xmlns:a16="http://schemas.microsoft.com/office/drawing/2014/main" id="{B048C578-20D4-44C5-AEA3-1687B71FCBB7}"/>
              </a:ext>
            </a:extLst>
          </p:cNvPr>
          <p:cNvSpPr>
            <a:spLocks noGrp="1"/>
          </p:cNvSpPr>
          <p:nvPr>
            <p:ph type="subTitle" idx="1"/>
          </p:nvPr>
        </p:nvSpPr>
        <p:spPr/>
        <p:txBody>
          <a:bodyPr/>
          <a:lstStyle/>
          <a:p>
            <a:endParaRPr lang="en-US"/>
          </a:p>
        </p:txBody>
      </p:sp>
      <p:pic>
        <p:nvPicPr>
          <p:cNvPr id="2" name="Picture 1">
            <a:extLst>
              <a:ext uri="{FF2B5EF4-FFF2-40B4-BE49-F238E27FC236}">
                <a16:creationId xmlns:a16="http://schemas.microsoft.com/office/drawing/2014/main" id="{B66866FA-B340-4501-8E56-16CEAF0A3B8A}"/>
              </a:ext>
            </a:extLst>
          </p:cNvPr>
          <p:cNvPicPr>
            <a:picLocks noChangeAspect="1"/>
          </p:cNvPicPr>
          <p:nvPr/>
        </p:nvPicPr>
        <p:blipFill rotWithShape="1">
          <a:blip r:embed="rId3">
            <a:duotone>
              <a:prstClr val="black"/>
              <a:schemeClr val="accent2">
                <a:tint val="45000"/>
                <a:satMod val="400000"/>
              </a:schemeClr>
            </a:duotone>
          </a:blip>
          <a:srcRect l="6346" t="42112" r="4664" b="32710"/>
          <a:stretch/>
        </p:blipFill>
        <p:spPr>
          <a:xfrm>
            <a:off x="1752600" y="4419600"/>
            <a:ext cx="8762999" cy="606751"/>
          </a:xfrm>
          <a:prstGeom prst="rect">
            <a:avLst/>
          </a:prstGeom>
        </p:spPr>
      </p:pic>
    </p:spTree>
    <p:extLst>
      <p:ext uri="{BB962C8B-B14F-4D97-AF65-F5344CB8AC3E}">
        <p14:creationId xmlns:p14="http://schemas.microsoft.com/office/powerpoint/2010/main" val="11047708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7"/>
          <p:cNvSpPr/>
          <p:nvPr/>
        </p:nvSpPr>
        <p:spPr>
          <a:xfrm>
            <a:off x="3962400" y="741940"/>
            <a:ext cx="2995863" cy="1491916"/>
          </a:xfrm>
          <a:prstGeom prst="rightArrow">
            <a:avLst/>
          </a:prstGeom>
          <a:solidFill>
            <a:schemeClr val="bg1">
              <a:lumMod val="85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rPr>
              <a:t>Great Nation</a:t>
            </a:r>
          </a:p>
        </p:txBody>
      </p:sp>
      <p:sp>
        <p:nvSpPr>
          <p:cNvPr id="9" name="Right Arrow 8"/>
          <p:cNvSpPr/>
          <p:nvPr/>
        </p:nvSpPr>
        <p:spPr>
          <a:xfrm>
            <a:off x="3962400" y="2524626"/>
            <a:ext cx="2995863" cy="1491916"/>
          </a:xfrm>
          <a:prstGeom prst="rightArrow">
            <a:avLst/>
          </a:prstGeom>
          <a:solidFill>
            <a:schemeClr val="bg1">
              <a:lumMod val="85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rPr>
              <a:t>Great Blessing</a:t>
            </a:r>
          </a:p>
        </p:txBody>
      </p:sp>
      <p:sp>
        <p:nvSpPr>
          <p:cNvPr id="10" name="Right Arrow 9"/>
          <p:cNvSpPr/>
          <p:nvPr/>
        </p:nvSpPr>
        <p:spPr>
          <a:xfrm>
            <a:off x="3962400" y="4307311"/>
            <a:ext cx="2995863" cy="1491916"/>
          </a:xfrm>
          <a:prstGeom prst="rightArrow">
            <a:avLst/>
          </a:prstGeom>
          <a:solidFill>
            <a:srgbClr val="00CC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bg1"/>
                </a:solidFill>
                <a:effectLst>
                  <a:outerShdw blurRad="38100" dist="38100" dir="2700000" algn="tl">
                    <a:srgbClr val="000000">
                      <a:alpha val="43137"/>
                    </a:srgbClr>
                  </a:outerShdw>
                </a:effectLst>
              </a:rPr>
              <a:t>Great Land</a:t>
            </a:r>
          </a:p>
        </p:txBody>
      </p:sp>
      <p:sp>
        <p:nvSpPr>
          <p:cNvPr id="6" name="Rectangle 5"/>
          <p:cNvSpPr/>
          <p:nvPr/>
        </p:nvSpPr>
        <p:spPr>
          <a:xfrm>
            <a:off x="685800" y="609600"/>
            <a:ext cx="3336763" cy="5510464"/>
          </a:xfrm>
          <a:prstGeom prst="rect">
            <a:avLst/>
          </a:prstGeom>
          <a:solidFill>
            <a:srgbClr val="00CC0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effectLst>
                  <a:outerShdw blurRad="38100" dist="38100" dir="2700000" algn="tl">
                    <a:srgbClr val="000000">
                      <a:alpha val="43137"/>
                    </a:srgbClr>
                  </a:outerShdw>
                </a:effectLst>
              </a:rPr>
              <a:t>ABRAHAMIC COVENANT  </a:t>
            </a:r>
          </a:p>
        </p:txBody>
      </p:sp>
      <p:grpSp>
        <p:nvGrpSpPr>
          <p:cNvPr id="2" name="Group 1">
            <a:extLst>
              <a:ext uri="{FF2B5EF4-FFF2-40B4-BE49-F238E27FC236}">
                <a16:creationId xmlns:a16="http://schemas.microsoft.com/office/drawing/2014/main" id="{5A4F8028-7746-4CF0-83A4-6BA774A6E994}"/>
              </a:ext>
            </a:extLst>
          </p:cNvPr>
          <p:cNvGrpSpPr/>
          <p:nvPr/>
        </p:nvGrpSpPr>
        <p:grpSpPr>
          <a:xfrm>
            <a:off x="7010400" y="1155032"/>
            <a:ext cx="4876800" cy="4430018"/>
            <a:chOff x="6934200" y="1219200"/>
            <a:chExt cx="4876800" cy="4430018"/>
          </a:xfrm>
        </p:grpSpPr>
        <p:sp>
          <p:nvSpPr>
            <p:cNvPr id="11" name="TextBox 10"/>
            <p:cNvSpPr txBox="1"/>
            <p:nvPr/>
          </p:nvSpPr>
          <p:spPr>
            <a:xfrm>
              <a:off x="7010400" y="1219200"/>
              <a:ext cx="3669632" cy="584775"/>
            </a:xfrm>
            <a:prstGeom prst="rect">
              <a:avLst/>
            </a:prstGeom>
            <a:noFill/>
          </p:spPr>
          <p:txBody>
            <a:bodyPr wrap="square" rtlCol="0">
              <a:spAutoFit/>
            </a:bodyPr>
            <a:lstStyle/>
            <a:p>
              <a:r>
                <a:rPr lang="en-US" sz="3200" dirty="0"/>
                <a:t>Nation of Israel</a:t>
              </a:r>
            </a:p>
          </p:txBody>
        </p:sp>
        <p:sp>
          <p:nvSpPr>
            <p:cNvPr id="12" name="TextBox 11"/>
            <p:cNvSpPr txBox="1"/>
            <p:nvPr/>
          </p:nvSpPr>
          <p:spPr>
            <a:xfrm>
              <a:off x="7010400" y="4572000"/>
              <a:ext cx="4800600" cy="1077218"/>
            </a:xfrm>
            <a:prstGeom prst="rect">
              <a:avLst/>
            </a:prstGeom>
            <a:noFill/>
          </p:spPr>
          <p:txBody>
            <a:bodyPr wrap="square" rtlCol="0">
              <a:spAutoFit/>
            </a:bodyPr>
            <a:lstStyle/>
            <a:p>
              <a:r>
                <a:rPr lang="en-US" sz="3200" b="1" dirty="0"/>
                <a:t>Promised Land (Canaan)</a:t>
              </a:r>
            </a:p>
          </p:txBody>
        </p:sp>
        <p:sp>
          <p:nvSpPr>
            <p:cNvPr id="13" name="TextBox 12"/>
            <p:cNvSpPr txBox="1"/>
            <p:nvPr/>
          </p:nvSpPr>
          <p:spPr>
            <a:xfrm>
              <a:off x="6934200" y="2895600"/>
              <a:ext cx="4800600" cy="584775"/>
            </a:xfrm>
            <a:prstGeom prst="rect">
              <a:avLst/>
            </a:prstGeom>
            <a:noFill/>
          </p:spPr>
          <p:txBody>
            <a:bodyPr wrap="square" rtlCol="0">
              <a:spAutoFit/>
            </a:bodyPr>
            <a:lstStyle/>
            <a:p>
              <a:r>
                <a:rPr lang="en-US" sz="3200" dirty="0"/>
                <a:t> Blessings/ Redeemer</a:t>
              </a:r>
            </a:p>
          </p:txBody>
        </p:sp>
      </p:grpSp>
      <p:sp>
        <p:nvSpPr>
          <p:cNvPr id="3" name="Oval 2">
            <a:extLst>
              <a:ext uri="{FF2B5EF4-FFF2-40B4-BE49-F238E27FC236}">
                <a16:creationId xmlns:a16="http://schemas.microsoft.com/office/drawing/2014/main" id="{822E8E35-200B-4179-9478-0A5A5705F144}"/>
              </a:ext>
            </a:extLst>
          </p:cNvPr>
          <p:cNvSpPr/>
          <p:nvPr/>
        </p:nvSpPr>
        <p:spPr>
          <a:xfrm>
            <a:off x="4724400" y="393032"/>
            <a:ext cx="6858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1</a:t>
            </a:r>
          </a:p>
        </p:txBody>
      </p:sp>
      <p:sp>
        <p:nvSpPr>
          <p:cNvPr id="5" name="Oval 4">
            <a:extLst>
              <a:ext uri="{FF2B5EF4-FFF2-40B4-BE49-F238E27FC236}">
                <a16:creationId xmlns:a16="http://schemas.microsoft.com/office/drawing/2014/main" id="{5990A521-D79C-4710-AB9D-18169C17A453}"/>
              </a:ext>
            </a:extLst>
          </p:cNvPr>
          <p:cNvSpPr/>
          <p:nvPr/>
        </p:nvSpPr>
        <p:spPr>
          <a:xfrm>
            <a:off x="4724400" y="2221832"/>
            <a:ext cx="6858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2</a:t>
            </a:r>
          </a:p>
        </p:txBody>
      </p:sp>
      <p:sp>
        <p:nvSpPr>
          <p:cNvPr id="7" name="Oval 6">
            <a:extLst>
              <a:ext uri="{FF2B5EF4-FFF2-40B4-BE49-F238E27FC236}">
                <a16:creationId xmlns:a16="http://schemas.microsoft.com/office/drawing/2014/main" id="{13A0FFE5-C918-4123-AF4E-31CB4E6F066F}"/>
              </a:ext>
            </a:extLst>
          </p:cNvPr>
          <p:cNvSpPr/>
          <p:nvPr/>
        </p:nvSpPr>
        <p:spPr>
          <a:xfrm>
            <a:off x="4724400" y="3974432"/>
            <a:ext cx="6858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3</a:t>
            </a:r>
          </a:p>
        </p:txBody>
      </p:sp>
    </p:spTree>
    <p:extLst>
      <p:ext uri="{BB962C8B-B14F-4D97-AF65-F5344CB8AC3E}">
        <p14:creationId xmlns:p14="http://schemas.microsoft.com/office/powerpoint/2010/main" val="164841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750"/>
                                        <p:tgtEl>
                                          <p:spTgt spid="8"/>
                                        </p:tgtEl>
                                      </p:cBhvr>
                                    </p:animEffect>
                                  </p:childTnLst>
                                </p:cTn>
                              </p:par>
                            </p:childTnLst>
                          </p:cTn>
                        </p:par>
                        <p:par>
                          <p:cTn id="8" fill="hold">
                            <p:stCondLst>
                              <p:cond delay="1000"/>
                            </p:stCondLst>
                            <p:childTnLst>
                              <p:par>
                                <p:cTn id="9" presetID="22" presetClass="entr" presetSubtype="8" fill="hold" grpId="0" nodeType="afterEffect">
                                  <p:stCondLst>
                                    <p:cond delay="25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750"/>
                                        <p:tgtEl>
                                          <p:spTgt spid="9"/>
                                        </p:tgtEl>
                                      </p:cBhvr>
                                    </p:animEffect>
                                  </p:childTnLst>
                                </p:cTn>
                              </p:par>
                            </p:childTnLst>
                          </p:cTn>
                        </p:par>
                        <p:par>
                          <p:cTn id="12" fill="hold">
                            <p:stCondLst>
                              <p:cond delay="2000"/>
                            </p:stCondLst>
                            <p:childTnLst>
                              <p:par>
                                <p:cTn id="13" presetID="22" presetClass="entr" presetSubtype="8" fill="hold" grpId="0" nodeType="afterEffect">
                                  <p:stCondLst>
                                    <p:cond delay="25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750"/>
                                        <p:tgtEl>
                                          <p:spTgt spid="10"/>
                                        </p:tgtEl>
                                      </p:cBhvr>
                                    </p:animEffect>
                                  </p:childTnLst>
                                </p:cTn>
                              </p:par>
                            </p:childTnLst>
                          </p:cTn>
                        </p:par>
                        <p:par>
                          <p:cTn id="16" fill="hold">
                            <p:stCondLst>
                              <p:cond delay="3000"/>
                            </p:stCondLst>
                            <p:childTnLst>
                              <p:par>
                                <p:cTn id="17" presetID="14" presetClass="entr" presetSubtype="10" fill="hold" nodeType="afterEffect">
                                  <p:stCondLst>
                                    <p:cond delay="50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7BAE0F6-E94B-48D1-8080-DDEA24CAC7B1}"/>
              </a:ext>
            </a:extLst>
          </p:cNvPr>
          <p:cNvSpPr>
            <a:spLocks noGrp="1"/>
          </p:cNvSpPr>
          <p:nvPr>
            <p:ph type="title"/>
          </p:nvPr>
        </p:nvSpPr>
        <p:spPr>
          <a:xfrm>
            <a:off x="1143000" y="381000"/>
            <a:ext cx="9677400" cy="2362200"/>
          </a:xfrm>
        </p:spPr>
        <p:txBody>
          <a:bodyPr>
            <a:normAutofit/>
          </a:bodyPr>
          <a:lstStyle/>
          <a:p>
            <a:pPr>
              <a:lnSpc>
                <a:spcPct val="150000"/>
              </a:lnSpc>
              <a:spcAft>
                <a:spcPts val="1200"/>
              </a:spcAft>
            </a:pPr>
            <a:r>
              <a:rPr lang="en-US" dirty="0"/>
              <a:t>THE CONQUEST PERIOD</a:t>
            </a:r>
            <a:br>
              <a:rPr lang="en-US" dirty="0"/>
            </a:br>
            <a:r>
              <a:rPr lang="en-US" sz="4000" cap="none" dirty="0"/>
              <a:t>The Book of Joshua</a:t>
            </a:r>
            <a:endParaRPr lang="en-US" cap="none" dirty="0"/>
          </a:p>
        </p:txBody>
      </p:sp>
      <p:sp>
        <p:nvSpPr>
          <p:cNvPr id="4" name="Footer Placeholder 3">
            <a:extLst>
              <a:ext uri="{FF2B5EF4-FFF2-40B4-BE49-F238E27FC236}">
                <a16:creationId xmlns:a16="http://schemas.microsoft.com/office/drawing/2014/main" id="{B2501511-CE10-4B2D-8B13-A161DD5DF325}"/>
              </a:ext>
            </a:extLst>
          </p:cNvPr>
          <p:cNvSpPr>
            <a:spLocks noGrp="1"/>
          </p:cNvSpPr>
          <p:nvPr>
            <p:ph type="ftr" sz="quarter" idx="11"/>
          </p:nvPr>
        </p:nvSpPr>
        <p:spPr/>
        <p:txBody>
          <a:bodyPr/>
          <a:lstStyle/>
          <a:p>
            <a:r>
              <a:rPr lang="en-US"/>
              <a:t>OLD TESTAMENT SURVEY</a:t>
            </a:r>
            <a:endParaRPr lang="en-US" dirty="0"/>
          </a:p>
        </p:txBody>
      </p:sp>
      <p:grpSp>
        <p:nvGrpSpPr>
          <p:cNvPr id="6" name="Group 5">
            <a:extLst>
              <a:ext uri="{FF2B5EF4-FFF2-40B4-BE49-F238E27FC236}">
                <a16:creationId xmlns:a16="http://schemas.microsoft.com/office/drawing/2014/main" id="{EB6E4EA6-8532-434B-830E-F52F13181E57}"/>
              </a:ext>
            </a:extLst>
          </p:cNvPr>
          <p:cNvGrpSpPr/>
          <p:nvPr/>
        </p:nvGrpSpPr>
        <p:grpSpPr>
          <a:xfrm>
            <a:off x="762000" y="3200400"/>
            <a:ext cx="10574215" cy="3810000"/>
            <a:chOff x="0" y="0"/>
            <a:chExt cx="5285740" cy="910590"/>
          </a:xfrm>
        </p:grpSpPr>
        <p:cxnSp>
          <p:nvCxnSpPr>
            <p:cNvPr id="7" name="Straight Connector 6">
              <a:extLst>
                <a:ext uri="{FF2B5EF4-FFF2-40B4-BE49-F238E27FC236}">
                  <a16:creationId xmlns:a16="http://schemas.microsoft.com/office/drawing/2014/main" id="{CD1FC987-C489-4BDB-B693-34BDE28AE729}"/>
                </a:ext>
              </a:extLst>
            </p:cNvPr>
            <p:cNvCxnSpPr/>
            <p:nvPr/>
          </p:nvCxnSpPr>
          <p:spPr>
            <a:xfrm flipV="1">
              <a:off x="60960" y="53975"/>
              <a:ext cx="4997450" cy="19050"/>
            </a:xfrm>
            <a:prstGeom prst="line">
              <a:avLst/>
            </a:prstGeom>
            <a:noFill/>
            <a:ln w="57150" cap="flat" cmpd="sng" algn="ctr">
              <a:solidFill>
                <a:sysClr val="windowText" lastClr="000000"/>
              </a:solidFill>
              <a:prstDash val="solid"/>
              <a:miter lim="800000"/>
              <a:headEnd type="none" w="med" len="med"/>
              <a:tailEnd type="triangle" w="med" len="med"/>
            </a:ln>
            <a:effectLst/>
          </p:spPr>
        </p:cxnSp>
        <p:sp>
          <p:nvSpPr>
            <p:cNvPr id="8" name="Oval 7">
              <a:extLst>
                <a:ext uri="{FF2B5EF4-FFF2-40B4-BE49-F238E27FC236}">
                  <a16:creationId xmlns:a16="http://schemas.microsoft.com/office/drawing/2014/main" id="{A290C072-1470-4C97-BF15-2F55CD29D13A}"/>
                </a:ext>
              </a:extLst>
            </p:cNvPr>
            <p:cNvSpPr/>
            <p:nvPr/>
          </p:nvSpPr>
          <p:spPr>
            <a:xfrm>
              <a:off x="344100" y="0"/>
              <a:ext cx="228541" cy="127000"/>
            </a:xfrm>
            <a:prstGeom prst="ellipse">
              <a:avLst/>
            </a:prstGeom>
            <a:solidFill>
              <a:schemeClr val="accent1">
                <a:lumMod val="75000"/>
              </a:schemeClr>
            </a:solidFill>
            <a:ln w="12700" cap="flat" cmpd="sng" algn="ctr">
              <a:solidFill>
                <a:sysClr val="windowText" lastClr="000000"/>
              </a:solidFill>
              <a:prstDash val="solid"/>
              <a:miter lim="800000"/>
            </a:ln>
            <a:effectLst/>
            <a:scene3d>
              <a:camera prst="orthographicFront"/>
              <a:lightRig rig="threePt" dir="t"/>
            </a:scene3d>
            <a:sp3d>
              <a:bevelT w="165100" prst="coolSlant"/>
            </a:sp3d>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4800"/>
            </a:p>
          </p:txBody>
        </p:sp>
        <p:sp>
          <p:nvSpPr>
            <p:cNvPr id="9" name="Oval 8">
              <a:extLst>
                <a:ext uri="{FF2B5EF4-FFF2-40B4-BE49-F238E27FC236}">
                  <a16:creationId xmlns:a16="http://schemas.microsoft.com/office/drawing/2014/main" id="{A67EFB03-CD43-4A67-833A-6A6F0DB59277}"/>
                </a:ext>
              </a:extLst>
            </p:cNvPr>
            <p:cNvSpPr/>
            <p:nvPr/>
          </p:nvSpPr>
          <p:spPr>
            <a:xfrm>
              <a:off x="1448996" y="0"/>
              <a:ext cx="228541" cy="127000"/>
            </a:xfrm>
            <a:prstGeom prst="ellipse">
              <a:avLst/>
            </a:prstGeom>
            <a:solidFill>
              <a:schemeClr val="accent1">
                <a:lumMod val="75000"/>
              </a:schemeClr>
            </a:solidFill>
            <a:ln w="12700" cap="flat" cmpd="sng" algn="ctr">
              <a:solidFill>
                <a:sysClr val="windowText" lastClr="000000"/>
              </a:solidFill>
              <a:prstDash val="solid"/>
              <a:miter lim="800000"/>
            </a:ln>
            <a:effectLst/>
            <a:scene3d>
              <a:camera prst="orthographicFront"/>
              <a:lightRig rig="threePt" dir="t"/>
            </a:scene3d>
            <a:sp3d>
              <a:bevelT w="165100" prst="coolSlant"/>
            </a:sp3d>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4800"/>
            </a:p>
          </p:txBody>
        </p:sp>
        <p:sp>
          <p:nvSpPr>
            <p:cNvPr id="10" name="Oval 9">
              <a:extLst>
                <a:ext uri="{FF2B5EF4-FFF2-40B4-BE49-F238E27FC236}">
                  <a16:creationId xmlns:a16="http://schemas.microsoft.com/office/drawing/2014/main" id="{3C1805BD-AAFF-4FF1-896E-9CB3D22C3D20}"/>
                </a:ext>
              </a:extLst>
            </p:cNvPr>
            <p:cNvSpPr/>
            <p:nvPr/>
          </p:nvSpPr>
          <p:spPr>
            <a:xfrm>
              <a:off x="2508176" y="0"/>
              <a:ext cx="228541" cy="127000"/>
            </a:xfrm>
            <a:prstGeom prst="ellipse">
              <a:avLst/>
            </a:prstGeom>
            <a:solidFill>
              <a:schemeClr val="accent1">
                <a:lumMod val="75000"/>
              </a:schemeClr>
            </a:solidFill>
            <a:ln w="12700" cap="flat" cmpd="sng" algn="ctr">
              <a:solidFill>
                <a:sysClr val="windowText" lastClr="000000"/>
              </a:solidFill>
              <a:prstDash val="solid"/>
              <a:miter lim="800000"/>
            </a:ln>
            <a:effectLst/>
            <a:scene3d>
              <a:camera prst="orthographicFront"/>
              <a:lightRig rig="threePt" dir="t"/>
            </a:scene3d>
            <a:sp3d>
              <a:bevelT w="165100" prst="coolSlant"/>
            </a:sp3d>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4800"/>
            </a:p>
          </p:txBody>
        </p:sp>
        <p:sp>
          <p:nvSpPr>
            <p:cNvPr id="11" name="Oval 10">
              <a:extLst>
                <a:ext uri="{FF2B5EF4-FFF2-40B4-BE49-F238E27FC236}">
                  <a16:creationId xmlns:a16="http://schemas.microsoft.com/office/drawing/2014/main" id="{518CE4FB-82A4-489F-8089-38DC9034C4C9}"/>
                </a:ext>
              </a:extLst>
            </p:cNvPr>
            <p:cNvSpPr/>
            <p:nvPr/>
          </p:nvSpPr>
          <p:spPr>
            <a:xfrm>
              <a:off x="3545676" y="0"/>
              <a:ext cx="228541" cy="127000"/>
            </a:xfrm>
            <a:prstGeom prst="ellipse">
              <a:avLst/>
            </a:prstGeom>
            <a:solidFill>
              <a:schemeClr val="accent1">
                <a:lumMod val="75000"/>
              </a:schemeClr>
            </a:solidFill>
            <a:ln w="12700" cap="flat" cmpd="sng" algn="ctr">
              <a:solidFill>
                <a:sysClr val="windowText" lastClr="000000"/>
              </a:solidFill>
              <a:prstDash val="solid"/>
              <a:miter lim="800000"/>
            </a:ln>
            <a:effectLst/>
            <a:scene3d>
              <a:camera prst="orthographicFront"/>
              <a:lightRig rig="threePt" dir="t"/>
            </a:scene3d>
            <a:sp3d>
              <a:bevelT w="165100" prst="coolSlant"/>
            </a:sp3d>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4800"/>
            </a:p>
          </p:txBody>
        </p:sp>
        <p:sp>
          <p:nvSpPr>
            <p:cNvPr id="12" name="Text Box 1041">
              <a:extLst>
                <a:ext uri="{FF2B5EF4-FFF2-40B4-BE49-F238E27FC236}">
                  <a16:creationId xmlns:a16="http://schemas.microsoft.com/office/drawing/2014/main" id="{B5F7C48E-0E0A-434C-9BE3-B6CBF0C55408}"/>
                </a:ext>
              </a:extLst>
            </p:cNvPr>
            <p:cNvSpPr txBox="1"/>
            <p:nvPr/>
          </p:nvSpPr>
          <p:spPr>
            <a:xfrm>
              <a:off x="0" y="160020"/>
              <a:ext cx="1079500" cy="7429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sz="2000" b="1" i="1" dirty="0">
                  <a:effectLst/>
                  <a:latin typeface="Times New Roman" panose="02020603050405020304" pitchFamily="18" charset="0"/>
                  <a:ea typeface="Arial" panose="020B0604020202020204" pitchFamily="34" charset="0"/>
                  <a:cs typeface="Times New Roman" panose="02020603050405020304" pitchFamily="18" charset="0"/>
                </a:rPr>
                <a:t>Israelites enter the Promised Land</a:t>
              </a:r>
              <a:endParaRPr lang="en-US" sz="3600" b="1" dirty="0">
                <a:effectLst/>
                <a:latin typeface="Times New Roman" panose="02020603050405020304" pitchFamily="18" charset="0"/>
                <a:ea typeface="Arial" panose="020B0604020202020204" pitchFamily="34" charset="0"/>
                <a:cs typeface="Times New Roman" panose="02020603050405020304" pitchFamily="18" charset="0"/>
              </a:endParaRPr>
            </a:p>
            <a:p>
              <a:pPr marL="0" marR="0" algn="ctr">
                <a:lnSpc>
                  <a:spcPct val="115000"/>
                </a:lnSpc>
                <a:spcBef>
                  <a:spcPts val="0"/>
                </a:spcBef>
                <a:spcAft>
                  <a:spcPts val="0"/>
                </a:spcAft>
              </a:pPr>
              <a:r>
                <a:rPr lang="en-US" sz="2000" b="1" i="1" dirty="0">
                  <a:effectLst/>
                  <a:latin typeface="Times New Roman" panose="02020603050405020304" pitchFamily="18" charset="0"/>
                  <a:ea typeface="Arial" panose="020B0604020202020204" pitchFamily="34" charset="0"/>
                  <a:cs typeface="Times New Roman" panose="02020603050405020304" pitchFamily="18" charset="0"/>
                </a:rPr>
                <a:t>1406 BC</a:t>
              </a:r>
              <a:endParaRPr lang="en-US" sz="3600" b="1"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3" name="Text Box 1042">
              <a:extLst>
                <a:ext uri="{FF2B5EF4-FFF2-40B4-BE49-F238E27FC236}">
                  <a16:creationId xmlns:a16="http://schemas.microsoft.com/office/drawing/2014/main" id="{E9DCE5D9-31C5-42D0-BA9E-6C2F2D76483F}"/>
                </a:ext>
              </a:extLst>
            </p:cNvPr>
            <p:cNvSpPr txBox="1"/>
            <p:nvPr/>
          </p:nvSpPr>
          <p:spPr>
            <a:xfrm>
              <a:off x="1051560" y="167640"/>
              <a:ext cx="1079500" cy="7429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sz="2000" b="1" i="1" dirty="0">
                  <a:effectLst/>
                  <a:latin typeface="Times New Roman" panose="02020603050405020304" pitchFamily="18" charset="0"/>
                  <a:ea typeface="Arial" panose="020B0604020202020204" pitchFamily="34" charset="0"/>
                  <a:cs typeface="Times New Roman" panose="02020603050405020304" pitchFamily="18" charset="0"/>
                </a:rPr>
                <a:t>Joshua’s Central Campaign</a:t>
              </a:r>
              <a:endParaRPr lang="en-US" sz="3600" b="1"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4" name="Text Box 1043">
              <a:extLst>
                <a:ext uri="{FF2B5EF4-FFF2-40B4-BE49-F238E27FC236}">
                  <a16:creationId xmlns:a16="http://schemas.microsoft.com/office/drawing/2014/main" id="{B9649EFD-8911-4327-8B37-139A5C75EBBF}"/>
                </a:ext>
              </a:extLst>
            </p:cNvPr>
            <p:cNvSpPr txBox="1"/>
            <p:nvPr/>
          </p:nvSpPr>
          <p:spPr>
            <a:xfrm>
              <a:off x="2103120" y="167640"/>
              <a:ext cx="1079500" cy="7429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sz="2000" b="1" i="1" dirty="0">
                  <a:effectLst/>
                  <a:latin typeface="Times New Roman" panose="02020603050405020304" pitchFamily="18" charset="0"/>
                  <a:ea typeface="Arial" panose="020B0604020202020204" pitchFamily="34" charset="0"/>
                  <a:cs typeface="Times New Roman" panose="02020603050405020304" pitchFamily="18" charset="0"/>
                </a:rPr>
                <a:t>Joshua’s Southern Campaign</a:t>
              </a:r>
              <a:endParaRPr lang="en-US" sz="3600" b="1"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5" name="Text Box 1044">
              <a:extLst>
                <a:ext uri="{FF2B5EF4-FFF2-40B4-BE49-F238E27FC236}">
                  <a16:creationId xmlns:a16="http://schemas.microsoft.com/office/drawing/2014/main" id="{1293EFEA-8DDE-492E-A352-350818C575B4}"/>
                </a:ext>
              </a:extLst>
            </p:cNvPr>
            <p:cNvSpPr txBox="1"/>
            <p:nvPr/>
          </p:nvSpPr>
          <p:spPr>
            <a:xfrm>
              <a:off x="3154680" y="167640"/>
              <a:ext cx="1079500" cy="7429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sz="2000" b="1" i="1" dirty="0">
                  <a:effectLst/>
                  <a:latin typeface="Times New Roman" panose="02020603050405020304" pitchFamily="18" charset="0"/>
                  <a:ea typeface="Arial" panose="020B0604020202020204" pitchFamily="34" charset="0"/>
                  <a:cs typeface="Times New Roman" panose="02020603050405020304" pitchFamily="18" charset="0"/>
                </a:rPr>
                <a:t>Joshua’s Northern Campaign</a:t>
              </a:r>
              <a:endParaRPr lang="en-US" sz="3600" b="1"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6" name="Text Box 1047">
              <a:extLst>
                <a:ext uri="{FF2B5EF4-FFF2-40B4-BE49-F238E27FC236}">
                  <a16:creationId xmlns:a16="http://schemas.microsoft.com/office/drawing/2014/main" id="{D0B979CC-8C32-4EE7-8D7B-C4E127F523EB}"/>
                </a:ext>
              </a:extLst>
            </p:cNvPr>
            <p:cNvSpPr txBox="1"/>
            <p:nvPr/>
          </p:nvSpPr>
          <p:spPr>
            <a:xfrm>
              <a:off x="4206240" y="167640"/>
              <a:ext cx="1079500" cy="7429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sz="2000" b="1" i="1">
                  <a:effectLst/>
                  <a:latin typeface="Times New Roman" panose="02020603050405020304" pitchFamily="18" charset="0"/>
                  <a:ea typeface="Arial" panose="020B0604020202020204" pitchFamily="34" charset="0"/>
                  <a:cs typeface="Times New Roman" panose="02020603050405020304" pitchFamily="18" charset="0"/>
                </a:rPr>
                <a:t>Dividing the Promised Land 1375 BC</a:t>
              </a:r>
              <a:endParaRPr lang="en-US" sz="3600" b="1">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7" name="Oval 16">
              <a:extLst>
                <a:ext uri="{FF2B5EF4-FFF2-40B4-BE49-F238E27FC236}">
                  <a16:creationId xmlns:a16="http://schemas.microsoft.com/office/drawing/2014/main" id="{4E5540BC-A3FA-4E4B-ADB1-DBA4A18C1209}"/>
                </a:ext>
              </a:extLst>
            </p:cNvPr>
            <p:cNvSpPr/>
            <p:nvPr/>
          </p:nvSpPr>
          <p:spPr>
            <a:xfrm>
              <a:off x="4551519" y="0"/>
              <a:ext cx="228541" cy="127000"/>
            </a:xfrm>
            <a:prstGeom prst="ellipse">
              <a:avLst/>
            </a:prstGeom>
            <a:solidFill>
              <a:schemeClr val="accent1">
                <a:lumMod val="75000"/>
              </a:schemeClr>
            </a:solidFill>
            <a:ln w="12700" cap="flat" cmpd="sng" algn="ctr">
              <a:solidFill>
                <a:sysClr val="windowText" lastClr="000000"/>
              </a:solidFill>
              <a:prstDash val="solid"/>
              <a:miter lim="800000"/>
            </a:ln>
            <a:effectLst/>
            <a:scene3d>
              <a:camera prst="orthographicFront"/>
              <a:lightRig rig="threePt" dir="t"/>
            </a:scene3d>
            <a:sp3d>
              <a:bevelT w="165100" prst="coolSlant"/>
            </a:sp3d>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4800"/>
            </a:p>
          </p:txBody>
        </p:sp>
      </p:grpSp>
    </p:spTree>
    <p:extLst>
      <p:ext uri="{BB962C8B-B14F-4D97-AF65-F5344CB8AC3E}">
        <p14:creationId xmlns:p14="http://schemas.microsoft.com/office/powerpoint/2010/main" val="3663114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5A0366B4-27FB-4D46-9078-5322409B3001}"/>
              </a:ext>
            </a:extLst>
          </p:cNvPr>
          <p:cNvGrpSpPr/>
          <p:nvPr/>
        </p:nvGrpSpPr>
        <p:grpSpPr>
          <a:xfrm>
            <a:off x="1143000" y="1905000"/>
            <a:ext cx="9982200" cy="2819400"/>
            <a:chOff x="685800" y="2667000"/>
            <a:chExt cx="9982200" cy="2819400"/>
          </a:xfrm>
        </p:grpSpPr>
        <p:grpSp>
          <p:nvGrpSpPr>
            <p:cNvPr id="10" name="Group 9">
              <a:extLst>
                <a:ext uri="{FF2B5EF4-FFF2-40B4-BE49-F238E27FC236}">
                  <a16:creationId xmlns:a16="http://schemas.microsoft.com/office/drawing/2014/main" id="{31681A12-62D9-4C90-93A5-59F23EB05107}"/>
                </a:ext>
              </a:extLst>
            </p:cNvPr>
            <p:cNvGrpSpPr/>
            <p:nvPr/>
          </p:nvGrpSpPr>
          <p:grpSpPr>
            <a:xfrm>
              <a:off x="685800" y="2667000"/>
              <a:ext cx="9982200" cy="990600"/>
              <a:chOff x="685800" y="2667000"/>
              <a:chExt cx="9982200" cy="990600"/>
            </a:xfrm>
          </p:grpSpPr>
          <p:cxnSp>
            <p:nvCxnSpPr>
              <p:cNvPr id="3" name="Straight Connector 2">
                <a:extLst>
                  <a:ext uri="{FF2B5EF4-FFF2-40B4-BE49-F238E27FC236}">
                    <a16:creationId xmlns:a16="http://schemas.microsoft.com/office/drawing/2014/main" id="{A74327A2-1669-43B3-B543-FF558FB9A598}"/>
                  </a:ext>
                </a:extLst>
              </p:cNvPr>
              <p:cNvCxnSpPr/>
              <p:nvPr/>
            </p:nvCxnSpPr>
            <p:spPr>
              <a:xfrm>
                <a:off x="1524000" y="3124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BC65F943-63D8-45E2-BE78-CFBA99D8C5C7}"/>
                  </a:ext>
                </a:extLst>
              </p:cNvPr>
              <p:cNvSpPr/>
              <p:nvPr/>
            </p:nvSpPr>
            <p:spPr>
              <a:xfrm>
                <a:off x="685800" y="2667000"/>
                <a:ext cx="1752600" cy="9906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mj-lt"/>
                  </a:rPr>
                  <a:t>Antediluvian Period</a:t>
                </a:r>
              </a:p>
            </p:txBody>
          </p:sp>
          <p:sp>
            <p:nvSpPr>
              <p:cNvPr id="6" name="Rectangle 5">
                <a:extLst>
                  <a:ext uri="{FF2B5EF4-FFF2-40B4-BE49-F238E27FC236}">
                    <a16:creationId xmlns:a16="http://schemas.microsoft.com/office/drawing/2014/main" id="{1DBA1AD6-13CA-4350-823B-CBCDB03DC25B}"/>
                  </a:ext>
                </a:extLst>
              </p:cNvPr>
              <p:cNvSpPr/>
              <p:nvPr/>
            </p:nvSpPr>
            <p:spPr>
              <a:xfrm>
                <a:off x="2743200" y="2667000"/>
                <a:ext cx="1752600" cy="9906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mj-lt"/>
                  </a:rPr>
                  <a:t>Post-Flood Period</a:t>
                </a:r>
              </a:p>
            </p:txBody>
          </p:sp>
          <p:sp>
            <p:nvSpPr>
              <p:cNvPr id="7" name="Rectangle 6">
                <a:extLst>
                  <a:ext uri="{FF2B5EF4-FFF2-40B4-BE49-F238E27FC236}">
                    <a16:creationId xmlns:a16="http://schemas.microsoft.com/office/drawing/2014/main" id="{80DADD26-3597-4E33-B465-881CD1CEC37A}"/>
                  </a:ext>
                </a:extLst>
              </p:cNvPr>
              <p:cNvSpPr/>
              <p:nvPr/>
            </p:nvSpPr>
            <p:spPr>
              <a:xfrm>
                <a:off x="4800600" y="2667000"/>
                <a:ext cx="1752600" cy="9906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mj-lt"/>
                  </a:rPr>
                  <a:t>Period of the Patriarchs</a:t>
                </a:r>
              </a:p>
            </p:txBody>
          </p:sp>
          <p:sp>
            <p:nvSpPr>
              <p:cNvPr id="8" name="Rectangle 7">
                <a:extLst>
                  <a:ext uri="{FF2B5EF4-FFF2-40B4-BE49-F238E27FC236}">
                    <a16:creationId xmlns:a16="http://schemas.microsoft.com/office/drawing/2014/main" id="{B6AD6E1E-EF88-43CF-B26C-A9DC2171B80E}"/>
                  </a:ext>
                </a:extLst>
              </p:cNvPr>
              <p:cNvSpPr/>
              <p:nvPr/>
            </p:nvSpPr>
            <p:spPr>
              <a:xfrm>
                <a:off x="6858000" y="2667000"/>
                <a:ext cx="1752600" cy="9906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mj-lt"/>
                  </a:rPr>
                  <a:t>Wilderness Period</a:t>
                </a:r>
              </a:p>
            </p:txBody>
          </p:sp>
          <p:sp>
            <p:nvSpPr>
              <p:cNvPr id="9" name="Rectangle 8">
                <a:extLst>
                  <a:ext uri="{FF2B5EF4-FFF2-40B4-BE49-F238E27FC236}">
                    <a16:creationId xmlns:a16="http://schemas.microsoft.com/office/drawing/2014/main" id="{A7D0C768-3E6C-4604-A81F-13345ADDF680}"/>
                  </a:ext>
                </a:extLst>
              </p:cNvPr>
              <p:cNvSpPr/>
              <p:nvPr/>
            </p:nvSpPr>
            <p:spPr>
              <a:xfrm>
                <a:off x="8915400" y="2667000"/>
                <a:ext cx="1752600" cy="9906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mj-lt"/>
                  </a:rPr>
                  <a:t>Conquest of the Promised Land  </a:t>
                </a:r>
              </a:p>
            </p:txBody>
          </p:sp>
        </p:grpSp>
        <p:grpSp>
          <p:nvGrpSpPr>
            <p:cNvPr id="11" name="Group 10">
              <a:extLst>
                <a:ext uri="{FF2B5EF4-FFF2-40B4-BE49-F238E27FC236}">
                  <a16:creationId xmlns:a16="http://schemas.microsoft.com/office/drawing/2014/main" id="{1369375A-7514-487D-B30D-90B0C4F5FCD6}"/>
                </a:ext>
              </a:extLst>
            </p:cNvPr>
            <p:cNvGrpSpPr/>
            <p:nvPr/>
          </p:nvGrpSpPr>
          <p:grpSpPr>
            <a:xfrm>
              <a:off x="685800" y="4495800"/>
              <a:ext cx="9982200" cy="990600"/>
              <a:chOff x="685800" y="2667000"/>
              <a:chExt cx="9982200" cy="990600"/>
            </a:xfrm>
          </p:grpSpPr>
          <p:cxnSp>
            <p:nvCxnSpPr>
              <p:cNvPr id="12" name="Straight Connector 11">
                <a:extLst>
                  <a:ext uri="{FF2B5EF4-FFF2-40B4-BE49-F238E27FC236}">
                    <a16:creationId xmlns:a16="http://schemas.microsoft.com/office/drawing/2014/main" id="{AAD4CE7D-9596-4300-908B-ED75825B495F}"/>
                  </a:ext>
                </a:extLst>
              </p:cNvPr>
              <p:cNvCxnSpPr/>
              <p:nvPr/>
            </p:nvCxnSpPr>
            <p:spPr>
              <a:xfrm>
                <a:off x="1524000" y="3124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59791C04-B097-4437-97BA-89A1CA07A1CA}"/>
                  </a:ext>
                </a:extLst>
              </p:cNvPr>
              <p:cNvSpPr/>
              <p:nvPr/>
            </p:nvSpPr>
            <p:spPr>
              <a:xfrm>
                <a:off x="685800" y="2667000"/>
                <a:ext cx="1752600" cy="9906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mj-lt"/>
                  </a:rPr>
                  <a:t>Period of Judges</a:t>
                </a:r>
              </a:p>
            </p:txBody>
          </p:sp>
          <p:sp>
            <p:nvSpPr>
              <p:cNvPr id="14" name="Rectangle 13">
                <a:extLst>
                  <a:ext uri="{FF2B5EF4-FFF2-40B4-BE49-F238E27FC236}">
                    <a16:creationId xmlns:a16="http://schemas.microsoft.com/office/drawing/2014/main" id="{0B678B65-1B29-47DD-B943-1471E786EDD1}"/>
                  </a:ext>
                </a:extLst>
              </p:cNvPr>
              <p:cNvSpPr/>
              <p:nvPr/>
            </p:nvSpPr>
            <p:spPr>
              <a:xfrm>
                <a:off x="2743200" y="2667000"/>
                <a:ext cx="1752600" cy="9906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mj-lt"/>
                  </a:rPr>
                  <a:t>United Monarchy Period</a:t>
                </a:r>
              </a:p>
            </p:txBody>
          </p:sp>
          <p:sp>
            <p:nvSpPr>
              <p:cNvPr id="15" name="Rectangle 14">
                <a:extLst>
                  <a:ext uri="{FF2B5EF4-FFF2-40B4-BE49-F238E27FC236}">
                    <a16:creationId xmlns:a16="http://schemas.microsoft.com/office/drawing/2014/main" id="{E999DC42-5FC6-4BBF-9379-49354FD96ECE}"/>
                  </a:ext>
                </a:extLst>
              </p:cNvPr>
              <p:cNvSpPr/>
              <p:nvPr/>
            </p:nvSpPr>
            <p:spPr>
              <a:xfrm>
                <a:off x="4800600" y="2667000"/>
                <a:ext cx="1752600" cy="9906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mj-lt"/>
                  </a:rPr>
                  <a:t>Divided Kingdom Period</a:t>
                </a:r>
              </a:p>
            </p:txBody>
          </p:sp>
          <p:sp>
            <p:nvSpPr>
              <p:cNvPr id="16" name="Rectangle 15">
                <a:extLst>
                  <a:ext uri="{FF2B5EF4-FFF2-40B4-BE49-F238E27FC236}">
                    <a16:creationId xmlns:a16="http://schemas.microsoft.com/office/drawing/2014/main" id="{06D6B232-FD3E-4AF4-A010-78C97703E21B}"/>
                  </a:ext>
                </a:extLst>
              </p:cNvPr>
              <p:cNvSpPr/>
              <p:nvPr/>
            </p:nvSpPr>
            <p:spPr>
              <a:xfrm>
                <a:off x="6858000" y="2667000"/>
                <a:ext cx="1752600" cy="9906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mj-lt"/>
                  </a:rPr>
                  <a:t>Exile Period</a:t>
                </a:r>
              </a:p>
            </p:txBody>
          </p:sp>
          <p:sp>
            <p:nvSpPr>
              <p:cNvPr id="17" name="Rectangle 16">
                <a:extLst>
                  <a:ext uri="{FF2B5EF4-FFF2-40B4-BE49-F238E27FC236}">
                    <a16:creationId xmlns:a16="http://schemas.microsoft.com/office/drawing/2014/main" id="{0F697C19-3D07-43E5-A862-6A96C40A5DDD}"/>
                  </a:ext>
                </a:extLst>
              </p:cNvPr>
              <p:cNvSpPr/>
              <p:nvPr/>
            </p:nvSpPr>
            <p:spPr>
              <a:xfrm>
                <a:off x="8915400" y="2667000"/>
                <a:ext cx="1752600" cy="9906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mj-lt"/>
                  </a:rPr>
                  <a:t>The Restoration</a:t>
                </a:r>
              </a:p>
            </p:txBody>
          </p:sp>
        </p:grpSp>
        <p:cxnSp>
          <p:nvCxnSpPr>
            <p:cNvPr id="19" name="Connector: Elbow 18">
              <a:extLst>
                <a:ext uri="{FF2B5EF4-FFF2-40B4-BE49-F238E27FC236}">
                  <a16:creationId xmlns:a16="http://schemas.microsoft.com/office/drawing/2014/main" id="{64FC70CC-C3BF-408A-8459-2269E2F86F4E}"/>
                </a:ext>
              </a:extLst>
            </p:cNvPr>
            <p:cNvCxnSpPr>
              <a:cxnSpLocks/>
              <a:stCxn id="9" idx="2"/>
              <a:endCxn id="13" idx="0"/>
            </p:cNvCxnSpPr>
            <p:nvPr/>
          </p:nvCxnSpPr>
          <p:spPr>
            <a:xfrm rot="5400000">
              <a:off x="5257800" y="-38100"/>
              <a:ext cx="838200" cy="8229600"/>
            </a:xfrm>
            <a:prstGeom prst="bentConnector3">
              <a:avLst>
                <a:gd name="adj1" fmla="val 50000"/>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Oval 17">
            <a:extLst>
              <a:ext uri="{FF2B5EF4-FFF2-40B4-BE49-F238E27FC236}">
                <a16:creationId xmlns:a16="http://schemas.microsoft.com/office/drawing/2014/main" id="{356D1199-B394-4255-B593-D78499169EA9}"/>
              </a:ext>
            </a:extLst>
          </p:cNvPr>
          <p:cNvSpPr/>
          <p:nvPr/>
        </p:nvSpPr>
        <p:spPr>
          <a:xfrm>
            <a:off x="9220200" y="3505200"/>
            <a:ext cx="533400" cy="457200"/>
          </a:xfrm>
          <a:prstGeom prst="ellipse">
            <a:avLst/>
          </a:prstGeom>
          <a:solidFill>
            <a:srgbClr val="FFFF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10</a:t>
            </a:r>
          </a:p>
        </p:txBody>
      </p:sp>
      <p:sp>
        <p:nvSpPr>
          <p:cNvPr id="20" name="Oval 19">
            <a:extLst>
              <a:ext uri="{FF2B5EF4-FFF2-40B4-BE49-F238E27FC236}">
                <a16:creationId xmlns:a16="http://schemas.microsoft.com/office/drawing/2014/main" id="{33585137-89CA-41B4-BA4C-738CFDF1749D}"/>
              </a:ext>
            </a:extLst>
          </p:cNvPr>
          <p:cNvSpPr/>
          <p:nvPr/>
        </p:nvSpPr>
        <p:spPr>
          <a:xfrm>
            <a:off x="990600" y="1524000"/>
            <a:ext cx="533400" cy="457200"/>
          </a:xfrm>
          <a:prstGeom prst="ellipse">
            <a:avLst/>
          </a:prstGeom>
          <a:solidFill>
            <a:srgbClr val="FFFF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1</a:t>
            </a:r>
          </a:p>
        </p:txBody>
      </p:sp>
      <p:sp>
        <p:nvSpPr>
          <p:cNvPr id="21" name="Oval 20">
            <a:extLst>
              <a:ext uri="{FF2B5EF4-FFF2-40B4-BE49-F238E27FC236}">
                <a16:creationId xmlns:a16="http://schemas.microsoft.com/office/drawing/2014/main" id="{5CD6FAF3-968D-4B34-BE1A-4FCEC461A24C}"/>
              </a:ext>
            </a:extLst>
          </p:cNvPr>
          <p:cNvSpPr/>
          <p:nvPr/>
        </p:nvSpPr>
        <p:spPr>
          <a:xfrm>
            <a:off x="2971800" y="1524000"/>
            <a:ext cx="533400" cy="457200"/>
          </a:xfrm>
          <a:prstGeom prst="ellipse">
            <a:avLst/>
          </a:prstGeom>
          <a:solidFill>
            <a:srgbClr val="FFFF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2</a:t>
            </a:r>
          </a:p>
        </p:txBody>
      </p:sp>
      <p:sp>
        <p:nvSpPr>
          <p:cNvPr id="23" name="Oval 22">
            <a:extLst>
              <a:ext uri="{FF2B5EF4-FFF2-40B4-BE49-F238E27FC236}">
                <a16:creationId xmlns:a16="http://schemas.microsoft.com/office/drawing/2014/main" id="{C9853163-1E81-460E-AC71-FC9F3654B424}"/>
              </a:ext>
            </a:extLst>
          </p:cNvPr>
          <p:cNvSpPr/>
          <p:nvPr/>
        </p:nvSpPr>
        <p:spPr>
          <a:xfrm>
            <a:off x="5029200" y="1524000"/>
            <a:ext cx="533400" cy="457200"/>
          </a:xfrm>
          <a:prstGeom prst="ellipse">
            <a:avLst/>
          </a:prstGeom>
          <a:solidFill>
            <a:srgbClr val="FFFF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3</a:t>
            </a:r>
          </a:p>
        </p:txBody>
      </p:sp>
      <p:sp>
        <p:nvSpPr>
          <p:cNvPr id="29" name="Oval 28">
            <a:extLst>
              <a:ext uri="{FF2B5EF4-FFF2-40B4-BE49-F238E27FC236}">
                <a16:creationId xmlns:a16="http://schemas.microsoft.com/office/drawing/2014/main" id="{57060C69-9E35-4823-8665-B5E6982323D9}"/>
              </a:ext>
            </a:extLst>
          </p:cNvPr>
          <p:cNvSpPr/>
          <p:nvPr/>
        </p:nvSpPr>
        <p:spPr>
          <a:xfrm>
            <a:off x="7086600" y="1524000"/>
            <a:ext cx="533400" cy="457200"/>
          </a:xfrm>
          <a:prstGeom prst="ellipse">
            <a:avLst/>
          </a:prstGeom>
          <a:solidFill>
            <a:srgbClr val="FFFF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4</a:t>
            </a:r>
          </a:p>
        </p:txBody>
      </p:sp>
      <p:sp>
        <p:nvSpPr>
          <p:cNvPr id="31" name="Oval 30">
            <a:extLst>
              <a:ext uri="{FF2B5EF4-FFF2-40B4-BE49-F238E27FC236}">
                <a16:creationId xmlns:a16="http://schemas.microsoft.com/office/drawing/2014/main" id="{66A6DB05-0AFC-4BA7-91B0-4AC8C08C2727}"/>
              </a:ext>
            </a:extLst>
          </p:cNvPr>
          <p:cNvSpPr/>
          <p:nvPr/>
        </p:nvSpPr>
        <p:spPr>
          <a:xfrm>
            <a:off x="9144000" y="1524000"/>
            <a:ext cx="533400" cy="457200"/>
          </a:xfrm>
          <a:prstGeom prst="ellipse">
            <a:avLst/>
          </a:prstGeom>
          <a:solidFill>
            <a:srgbClr val="FFFF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5</a:t>
            </a:r>
          </a:p>
        </p:txBody>
      </p:sp>
      <p:sp>
        <p:nvSpPr>
          <p:cNvPr id="33" name="Oval 32">
            <a:extLst>
              <a:ext uri="{FF2B5EF4-FFF2-40B4-BE49-F238E27FC236}">
                <a16:creationId xmlns:a16="http://schemas.microsoft.com/office/drawing/2014/main" id="{E4E36A46-5F0E-49B0-AD41-20D41ACE2B61}"/>
              </a:ext>
            </a:extLst>
          </p:cNvPr>
          <p:cNvSpPr/>
          <p:nvPr/>
        </p:nvSpPr>
        <p:spPr>
          <a:xfrm>
            <a:off x="990600" y="3505200"/>
            <a:ext cx="533400" cy="457200"/>
          </a:xfrm>
          <a:prstGeom prst="ellipse">
            <a:avLst/>
          </a:prstGeom>
          <a:solidFill>
            <a:srgbClr val="FFFF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6</a:t>
            </a:r>
          </a:p>
        </p:txBody>
      </p:sp>
      <p:sp>
        <p:nvSpPr>
          <p:cNvPr id="35" name="Oval 34">
            <a:extLst>
              <a:ext uri="{FF2B5EF4-FFF2-40B4-BE49-F238E27FC236}">
                <a16:creationId xmlns:a16="http://schemas.microsoft.com/office/drawing/2014/main" id="{EBE7CC8E-0284-4063-BB86-E27D8B959F43}"/>
              </a:ext>
            </a:extLst>
          </p:cNvPr>
          <p:cNvSpPr/>
          <p:nvPr/>
        </p:nvSpPr>
        <p:spPr>
          <a:xfrm>
            <a:off x="3048000" y="3505200"/>
            <a:ext cx="533400" cy="457200"/>
          </a:xfrm>
          <a:prstGeom prst="ellipse">
            <a:avLst/>
          </a:prstGeom>
          <a:solidFill>
            <a:srgbClr val="FFFF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7</a:t>
            </a:r>
          </a:p>
        </p:txBody>
      </p:sp>
      <p:sp>
        <p:nvSpPr>
          <p:cNvPr id="37" name="Oval 36">
            <a:extLst>
              <a:ext uri="{FF2B5EF4-FFF2-40B4-BE49-F238E27FC236}">
                <a16:creationId xmlns:a16="http://schemas.microsoft.com/office/drawing/2014/main" id="{282D89D6-E287-4182-B167-F3AC65E16184}"/>
              </a:ext>
            </a:extLst>
          </p:cNvPr>
          <p:cNvSpPr/>
          <p:nvPr/>
        </p:nvSpPr>
        <p:spPr>
          <a:xfrm>
            <a:off x="5105400" y="3505200"/>
            <a:ext cx="533400" cy="457200"/>
          </a:xfrm>
          <a:prstGeom prst="ellipse">
            <a:avLst/>
          </a:prstGeom>
          <a:solidFill>
            <a:srgbClr val="FFFF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8</a:t>
            </a:r>
          </a:p>
        </p:txBody>
      </p:sp>
      <p:sp>
        <p:nvSpPr>
          <p:cNvPr id="39" name="Oval 38">
            <a:extLst>
              <a:ext uri="{FF2B5EF4-FFF2-40B4-BE49-F238E27FC236}">
                <a16:creationId xmlns:a16="http://schemas.microsoft.com/office/drawing/2014/main" id="{92EF60F8-8234-4466-8BA1-51FE84EAB78F}"/>
              </a:ext>
            </a:extLst>
          </p:cNvPr>
          <p:cNvSpPr/>
          <p:nvPr/>
        </p:nvSpPr>
        <p:spPr>
          <a:xfrm>
            <a:off x="7162800" y="3505200"/>
            <a:ext cx="533400" cy="457200"/>
          </a:xfrm>
          <a:prstGeom prst="ellipse">
            <a:avLst/>
          </a:prstGeom>
          <a:solidFill>
            <a:srgbClr val="FFFF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9</a:t>
            </a:r>
          </a:p>
        </p:txBody>
      </p:sp>
      <p:sp>
        <p:nvSpPr>
          <p:cNvPr id="2" name="Footer Placeholder 1">
            <a:extLst>
              <a:ext uri="{FF2B5EF4-FFF2-40B4-BE49-F238E27FC236}">
                <a16:creationId xmlns:a16="http://schemas.microsoft.com/office/drawing/2014/main" id="{FC75ED3F-AA6D-47BC-ADB5-2DC2700B7E02}"/>
              </a:ext>
            </a:extLst>
          </p:cNvPr>
          <p:cNvSpPr>
            <a:spLocks noGrp="1"/>
          </p:cNvSpPr>
          <p:nvPr>
            <p:ph type="ftr" sz="quarter" idx="11"/>
          </p:nvPr>
        </p:nvSpPr>
        <p:spPr/>
        <p:txBody>
          <a:bodyPr/>
          <a:lstStyle/>
          <a:p>
            <a:r>
              <a:rPr lang="en-US"/>
              <a:t>OLD TESTAMENT SURVEY</a:t>
            </a:r>
            <a:endParaRPr lang="en-US" dirty="0"/>
          </a:p>
        </p:txBody>
      </p:sp>
      <p:sp>
        <p:nvSpPr>
          <p:cNvPr id="22" name="Arrow: Down 21">
            <a:extLst>
              <a:ext uri="{FF2B5EF4-FFF2-40B4-BE49-F238E27FC236}">
                <a16:creationId xmlns:a16="http://schemas.microsoft.com/office/drawing/2014/main" id="{BEC8D1A7-35FC-4944-80D4-B65390253762}"/>
              </a:ext>
            </a:extLst>
          </p:cNvPr>
          <p:cNvSpPr/>
          <p:nvPr/>
        </p:nvSpPr>
        <p:spPr>
          <a:xfrm>
            <a:off x="9829800" y="1219200"/>
            <a:ext cx="838200" cy="609600"/>
          </a:xfrm>
          <a:prstGeom prst="downArrow">
            <a:avLst/>
          </a:prstGeom>
          <a:solidFill>
            <a:srgbClr val="FF0000"/>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6625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50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ppt_x"/>
                                          </p:val>
                                        </p:tav>
                                        <p:tav tm="100000">
                                          <p:val>
                                            <p:strVal val="#ppt_x"/>
                                          </p:val>
                                        </p:tav>
                                      </p:tavLst>
                                    </p:anim>
                                    <p:anim calcmode="lin" valueType="num">
                                      <p:cBhvr additive="base">
                                        <p:cTn id="8" dur="10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JOSHUA</a:t>
            </a:r>
          </a:p>
        </p:txBody>
      </p:sp>
      <p:sp>
        <p:nvSpPr>
          <p:cNvPr id="9" name="Text Placeholder 8">
            <a:extLst>
              <a:ext uri="{FF2B5EF4-FFF2-40B4-BE49-F238E27FC236}">
                <a16:creationId xmlns:a16="http://schemas.microsoft.com/office/drawing/2014/main" id="{7E5F2F13-921B-4EFB-A558-07655CFEE5A5}"/>
              </a:ext>
            </a:extLst>
          </p:cNvPr>
          <p:cNvSpPr>
            <a:spLocks noGrp="1"/>
          </p:cNvSpPr>
          <p:nvPr>
            <p:ph type="body" sz="half" idx="2"/>
          </p:nvPr>
        </p:nvSpPr>
        <p:spPr>
          <a:xfrm>
            <a:off x="6781800" y="1752600"/>
            <a:ext cx="4419600" cy="4185847"/>
          </a:xfrm>
        </p:spPr>
        <p:txBody>
          <a:bodyPr>
            <a:normAutofit/>
          </a:bodyPr>
          <a:lstStyle/>
          <a:p>
            <a:pPr marL="285750" indent="-285750">
              <a:buFont typeface="Arial" panose="020B0604020202020204" pitchFamily="34" charset="0"/>
              <a:buChar char="•"/>
            </a:pPr>
            <a:r>
              <a:rPr lang="en-US" sz="2400" dirty="0"/>
              <a:t>Joshua became the leader of Israel after Moses died </a:t>
            </a:r>
          </a:p>
          <a:p>
            <a:pPr marL="285750" indent="-285750">
              <a:buFont typeface="Arial" panose="020B0604020202020204" pitchFamily="34" charset="0"/>
              <a:buChar char="•"/>
            </a:pPr>
            <a:r>
              <a:rPr lang="en-US" sz="2400" dirty="0"/>
              <a:t>Developed brilliant strategy to divide and conquer the land</a:t>
            </a:r>
          </a:p>
          <a:p>
            <a:pPr marL="285750" indent="-285750">
              <a:buFont typeface="Arial" panose="020B0604020202020204" pitchFamily="34" charset="0"/>
              <a:buChar char="•"/>
            </a:pPr>
            <a:r>
              <a:rPr lang="en-US" sz="2400" dirty="0"/>
              <a:t>God commands Joshua to drive out Canaanites</a:t>
            </a:r>
          </a:p>
          <a:p>
            <a:pPr marL="285750" indent="-285750">
              <a:buFont typeface="Arial" panose="020B0604020202020204" pitchFamily="34" charset="0"/>
              <a:buChar char="•"/>
            </a:pPr>
            <a:endParaRPr lang="en-US" sz="2400" dirty="0"/>
          </a:p>
        </p:txBody>
      </p:sp>
      <p:pic>
        <p:nvPicPr>
          <p:cNvPr id="11" name="Picture 2" descr="Image result for Bible Joshua">
            <a:extLst>
              <a:ext uri="{FF2B5EF4-FFF2-40B4-BE49-F238E27FC236}">
                <a16:creationId xmlns:a16="http://schemas.microsoft.com/office/drawing/2014/main" id="{8F1FEBCD-FC85-4E2B-A0CD-3805B7321C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99" y="1630797"/>
            <a:ext cx="5486401" cy="411480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9447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8E7905-2DF3-4A9F-9482-B1A97EB6D5BD}"/>
              </a:ext>
            </a:extLst>
          </p:cNvPr>
          <p:cNvSpPr txBox="1"/>
          <p:nvPr/>
        </p:nvSpPr>
        <p:spPr>
          <a:xfrm>
            <a:off x="990600" y="533400"/>
            <a:ext cx="9982200" cy="5693866"/>
          </a:xfrm>
          <a:prstGeom prst="rect">
            <a:avLst/>
          </a:prstGeom>
          <a:noFill/>
        </p:spPr>
        <p:txBody>
          <a:bodyPr wrap="square" rtlCol="0">
            <a:spAutoFit/>
          </a:bodyPr>
          <a:lstStyle/>
          <a:p>
            <a:r>
              <a:rPr lang="en-US" sz="2800" dirty="0"/>
              <a:t>After the death of Moses, the servant of the LORD, the LORD said to Joshua son of Nun, Moses' aide: “Moses my servant is dead. Now then, you and all these people, get ready to cross the Jordan River </a:t>
            </a:r>
            <a:r>
              <a:rPr lang="en-US" sz="2800" u="sng" dirty="0"/>
              <a:t>into the land I am about to give to them -- to the Israelites</a:t>
            </a:r>
            <a:r>
              <a:rPr lang="en-US" sz="2800" dirty="0"/>
              <a:t>. </a:t>
            </a:r>
            <a:r>
              <a:rPr lang="en-US" sz="2800" u="sng" dirty="0"/>
              <a:t>I will give you </a:t>
            </a:r>
            <a:r>
              <a:rPr lang="en-US" sz="2800" dirty="0"/>
              <a:t>every place where you set your foot, as </a:t>
            </a:r>
            <a:r>
              <a:rPr lang="en-US" sz="2800" u="sng" dirty="0"/>
              <a:t>I promised </a:t>
            </a:r>
            <a:r>
              <a:rPr lang="en-US" sz="2800" dirty="0"/>
              <a:t>Moses. Your territory will extend from the desert to Lebanon, and from the great river, the Euphrates -- all the Hittite country-- to the Mediterranean Sea in the west. No one will be able to stand against you all the days of your life. As I was with Moses, so </a:t>
            </a:r>
            <a:r>
              <a:rPr lang="en-US" sz="2800" u="sng" dirty="0"/>
              <a:t>I will be with you</a:t>
            </a:r>
            <a:r>
              <a:rPr lang="en-US" sz="2800" dirty="0"/>
              <a:t>; </a:t>
            </a:r>
            <a:r>
              <a:rPr lang="en-US" sz="2800" u="sng" dirty="0"/>
              <a:t>I will never leave you nor forsake you</a:t>
            </a:r>
            <a:r>
              <a:rPr lang="en-US" sz="2800" dirty="0"/>
              <a:t>. (Jos. 1:1-5 NIV)</a:t>
            </a:r>
          </a:p>
          <a:p>
            <a:endParaRPr lang="en-US" sz="2800" dirty="0"/>
          </a:p>
        </p:txBody>
      </p:sp>
    </p:spTree>
    <p:extLst>
      <p:ext uri="{BB962C8B-B14F-4D97-AF65-F5344CB8AC3E}">
        <p14:creationId xmlns:p14="http://schemas.microsoft.com/office/powerpoint/2010/main" val="1003957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75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F7B57-4F5C-4B84-9B2F-227834A3D7A3}"/>
              </a:ext>
            </a:extLst>
          </p:cNvPr>
          <p:cNvSpPr>
            <a:spLocks noGrp="1"/>
          </p:cNvSpPr>
          <p:nvPr>
            <p:ph type="title"/>
          </p:nvPr>
        </p:nvSpPr>
        <p:spPr/>
        <p:txBody>
          <a:bodyPr>
            <a:normAutofit fontScale="90000"/>
          </a:bodyPr>
          <a:lstStyle/>
          <a:p>
            <a:r>
              <a:rPr lang="en-US" dirty="0"/>
              <a:t>Seven Great Reasons to Study the Old Testament</a:t>
            </a:r>
          </a:p>
        </p:txBody>
      </p:sp>
      <p:sp>
        <p:nvSpPr>
          <p:cNvPr id="8" name="Text Placeholder 7">
            <a:extLst>
              <a:ext uri="{FF2B5EF4-FFF2-40B4-BE49-F238E27FC236}">
                <a16:creationId xmlns:a16="http://schemas.microsoft.com/office/drawing/2014/main" id="{762B3D7E-739D-44E4-9F38-BC1219BC81FD}"/>
              </a:ext>
            </a:extLst>
          </p:cNvPr>
          <p:cNvSpPr>
            <a:spLocks noGrp="1"/>
          </p:cNvSpPr>
          <p:nvPr>
            <p:ph type="body" idx="4294967295"/>
          </p:nvPr>
        </p:nvSpPr>
        <p:spPr>
          <a:xfrm>
            <a:off x="1295400" y="5486400"/>
            <a:ext cx="9906000" cy="990600"/>
          </a:xfrm>
        </p:spPr>
        <p:txBody>
          <a:bodyPr/>
          <a:lstStyle/>
          <a:p>
            <a:endParaRPr lang="en-US"/>
          </a:p>
        </p:txBody>
      </p:sp>
      <p:sp>
        <p:nvSpPr>
          <p:cNvPr id="3" name="Footer Placeholder 2">
            <a:extLst>
              <a:ext uri="{FF2B5EF4-FFF2-40B4-BE49-F238E27FC236}">
                <a16:creationId xmlns:a16="http://schemas.microsoft.com/office/drawing/2014/main" id="{5C609A5D-2395-4087-AE9C-1915B806EC7A}"/>
              </a:ext>
            </a:extLst>
          </p:cNvPr>
          <p:cNvSpPr>
            <a:spLocks noGrp="1"/>
          </p:cNvSpPr>
          <p:nvPr>
            <p:ph type="ftr" sz="quarter" idx="11"/>
          </p:nvPr>
        </p:nvSpPr>
        <p:spPr/>
        <p:txBody>
          <a:bodyPr/>
          <a:lstStyle/>
          <a:p>
            <a:r>
              <a:rPr lang="en-US"/>
              <a:t>OLD TESTAMENT SURVEY</a:t>
            </a:r>
            <a:endParaRPr lang="en-US" dirty="0"/>
          </a:p>
        </p:txBody>
      </p:sp>
    </p:spTree>
    <p:extLst>
      <p:ext uri="{BB962C8B-B14F-4D97-AF65-F5344CB8AC3E}">
        <p14:creationId xmlns:p14="http://schemas.microsoft.com/office/powerpoint/2010/main" val="26517965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B4A164-E698-4B92-B9FE-BADB2E37A1F5}"/>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Image result for holding a grasshopper">
            <a:extLst>
              <a:ext uri="{FF2B5EF4-FFF2-40B4-BE49-F238E27FC236}">
                <a16:creationId xmlns:a16="http://schemas.microsoft.com/office/drawing/2014/main" id="{5D4E8B45-2E94-4233-931D-90B5B7EBA0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08349"/>
            <a:ext cx="10363199" cy="71072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81200" y="990600"/>
            <a:ext cx="5096538" cy="2062103"/>
          </a:xfrm>
          <a:prstGeom prst="rect">
            <a:avLst/>
          </a:prstGeom>
          <a:noFill/>
        </p:spPr>
        <p:txBody>
          <a:bodyPr wrap="square" rtlCol="0">
            <a:spAutoFit/>
          </a:bodyPr>
          <a:lstStyle/>
          <a:p>
            <a:pPr algn="ctr"/>
            <a:r>
              <a:rPr lang="en-US" sz="4800" dirty="0">
                <a:latin typeface="Aegyptus" panose="020405020508060A0203" pitchFamily="18" charset="0"/>
                <a:ea typeface="Aegyptus" panose="020405020508060A0203" pitchFamily="18" charset="0"/>
              </a:rPr>
              <a:t>“…we seemed like </a:t>
            </a:r>
            <a:r>
              <a:rPr lang="en-US" sz="4800" b="1" dirty="0">
                <a:latin typeface="Aegyptus" panose="020405020508060A0203" pitchFamily="18" charset="0"/>
                <a:ea typeface="Aegyptus" panose="020405020508060A0203" pitchFamily="18" charset="0"/>
              </a:rPr>
              <a:t>grasshoppers” </a:t>
            </a:r>
            <a:r>
              <a:rPr lang="en-US" sz="2800" dirty="0">
                <a:latin typeface="Aegyptus" panose="020405020508060A0203" pitchFamily="18" charset="0"/>
                <a:ea typeface="Aegyptus" panose="020405020508060A0203" pitchFamily="18" charset="0"/>
              </a:rPr>
              <a:t>Numbers 13:33</a:t>
            </a:r>
            <a:endParaRPr lang="en-US" sz="4800" dirty="0">
              <a:latin typeface="Aegyptus" panose="020405020508060A0203" pitchFamily="18" charset="0"/>
              <a:ea typeface="Aegyptus" panose="020405020508060A0203" pitchFamily="18" charset="0"/>
            </a:endParaRPr>
          </a:p>
        </p:txBody>
      </p:sp>
    </p:spTree>
    <p:extLst>
      <p:ext uri="{BB962C8B-B14F-4D97-AF65-F5344CB8AC3E}">
        <p14:creationId xmlns:p14="http://schemas.microsoft.com/office/powerpoint/2010/main" val="196658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canaani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447800"/>
            <a:ext cx="7812433" cy="48310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The Canaanites</a:t>
            </a:r>
          </a:p>
        </p:txBody>
      </p:sp>
    </p:spTree>
    <p:extLst>
      <p:ext uri="{BB962C8B-B14F-4D97-AF65-F5344CB8AC3E}">
        <p14:creationId xmlns:p14="http://schemas.microsoft.com/office/powerpoint/2010/main" val="1335417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936BA6-219C-42F5-9761-0648957F9B5A}"/>
              </a:ext>
            </a:extLst>
          </p:cNvPr>
          <p:cNvSpPr txBox="1"/>
          <p:nvPr/>
        </p:nvSpPr>
        <p:spPr>
          <a:xfrm>
            <a:off x="3640667" y="795866"/>
            <a:ext cx="7975600" cy="4524315"/>
          </a:xfrm>
          <a:prstGeom prst="rect">
            <a:avLst/>
          </a:prstGeom>
          <a:noFill/>
        </p:spPr>
        <p:txBody>
          <a:bodyPr wrap="square" rtlCol="0">
            <a:spAutoFit/>
          </a:bodyPr>
          <a:lstStyle/>
          <a:p>
            <a:r>
              <a:rPr lang="en-US" sz="3600" i="1" dirty="0"/>
              <a:t>The term” </a:t>
            </a:r>
            <a:r>
              <a:rPr lang="en-US" sz="3600" i="1" u="sng" dirty="0"/>
              <a:t>conquest</a:t>
            </a:r>
            <a:r>
              <a:rPr lang="en-US" sz="3600" i="1" dirty="0"/>
              <a:t>” refers to a series of wars fought by the Israelites over the land that had been inhabited by their ancestors, Abraham, Isaac, and Jacob. In this sense they were </a:t>
            </a:r>
            <a:r>
              <a:rPr lang="en-US" sz="3600" i="1" u="sng" dirty="0"/>
              <a:t>not seizing </a:t>
            </a:r>
            <a:r>
              <a:rPr lang="en-US" sz="3600" i="1" dirty="0"/>
              <a:t>the land as much as they were </a:t>
            </a:r>
            <a:r>
              <a:rPr lang="en-US" sz="3600" i="1" u="sng" dirty="0"/>
              <a:t>reclaiming</a:t>
            </a:r>
            <a:r>
              <a:rPr lang="en-US" sz="3600" i="1" dirty="0"/>
              <a:t> the land</a:t>
            </a:r>
            <a:endParaRPr lang="en-US" sz="3600" dirty="0"/>
          </a:p>
        </p:txBody>
      </p:sp>
      <p:grpSp>
        <p:nvGrpSpPr>
          <p:cNvPr id="4" name="Group 3">
            <a:extLst>
              <a:ext uri="{FF2B5EF4-FFF2-40B4-BE49-F238E27FC236}">
                <a16:creationId xmlns:a16="http://schemas.microsoft.com/office/drawing/2014/main" id="{9A389B46-75CC-4BE8-8DF4-6D5381311FF3}"/>
              </a:ext>
            </a:extLst>
          </p:cNvPr>
          <p:cNvGrpSpPr/>
          <p:nvPr/>
        </p:nvGrpSpPr>
        <p:grpSpPr>
          <a:xfrm>
            <a:off x="870375" y="1937832"/>
            <a:ext cx="2259106" cy="2979310"/>
            <a:chOff x="255495" y="1888526"/>
            <a:chExt cx="2259106" cy="2979310"/>
          </a:xfrm>
          <a:effectLst>
            <a:outerShdw blurRad="76200" dir="18900000" sy="23000" kx="-1200000" algn="bl" rotWithShape="0">
              <a:prstClr val="black">
                <a:alpha val="20000"/>
              </a:prstClr>
            </a:outerShdw>
          </a:effectLst>
        </p:grpSpPr>
        <p:pic>
          <p:nvPicPr>
            <p:cNvPr id="5" name="Picture 4">
              <a:extLst>
                <a:ext uri="{FF2B5EF4-FFF2-40B4-BE49-F238E27FC236}">
                  <a16:creationId xmlns:a16="http://schemas.microsoft.com/office/drawing/2014/main" id="{14D75EA8-2438-4524-A9A9-83C883CF35F0}"/>
                </a:ext>
              </a:extLst>
            </p:cNvPr>
            <p:cNvPicPr/>
            <p:nvPr/>
          </p:nvPicPr>
          <p:blipFill rotWithShape="1">
            <a:blip r:embed="rId3" cstate="print">
              <a:extLst>
                <a:ext uri="{BEBA8EAE-BF5A-486C-A8C5-ECC9F3942E4B}">
                  <a14:imgProps xmlns:a14="http://schemas.microsoft.com/office/drawing/2010/main">
                    <a14:imgLayer r:embed="rId4">
                      <a14:imgEffect>
                        <a14:backgroundRemoval t="7755" b="95102" l="11837" r="90204"/>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rcRect l="13609" t="10651" r="14201" b="8876"/>
            <a:stretch/>
          </p:blipFill>
          <p:spPr>
            <a:xfrm>
              <a:off x="255495" y="1888526"/>
              <a:ext cx="2259106" cy="2979310"/>
            </a:xfrm>
            <a:prstGeom prst="rect">
              <a:avLst/>
            </a:prstGeom>
          </p:spPr>
        </p:pic>
        <p:cxnSp>
          <p:nvCxnSpPr>
            <p:cNvPr id="6" name="Straight Connector 5">
              <a:extLst>
                <a:ext uri="{FF2B5EF4-FFF2-40B4-BE49-F238E27FC236}">
                  <a16:creationId xmlns:a16="http://schemas.microsoft.com/office/drawing/2014/main" id="{F489023B-4D7B-48FA-B6F6-4E38FD327F15}"/>
                </a:ext>
              </a:extLst>
            </p:cNvPr>
            <p:cNvCxnSpPr/>
            <p:nvPr/>
          </p:nvCxnSpPr>
          <p:spPr>
            <a:xfrm flipV="1">
              <a:off x="1949824" y="2218765"/>
              <a:ext cx="457200" cy="154641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313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E96FE9-D063-4CCD-B41C-EC45C4A4AE44}"/>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2" name="Picture 6" descr="Image result for joshua jordan river tabernac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379" y="0"/>
            <a:ext cx="9022069" cy="67665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164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317EC8-6973-44B6-9BDE-D70ABEC6201D}"/>
              </a:ext>
            </a:extLst>
          </p:cNvPr>
          <p:cNvSpPr>
            <a:spLocks noGrp="1"/>
          </p:cNvSpPr>
          <p:nvPr>
            <p:ph type="title"/>
          </p:nvPr>
        </p:nvSpPr>
        <p:spPr/>
        <p:txBody>
          <a:bodyPr/>
          <a:lstStyle/>
          <a:p>
            <a:r>
              <a:rPr lang="en-US" dirty="0">
                <a:solidFill>
                  <a:schemeClr val="bg1"/>
                </a:solidFill>
              </a:rPr>
              <a:t>QUESTION</a:t>
            </a:r>
          </a:p>
        </p:txBody>
      </p:sp>
      <p:sp>
        <p:nvSpPr>
          <p:cNvPr id="2" name="Footer Placeholder 1">
            <a:extLst>
              <a:ext uri="{FF2B5EF4-FFF2-40B4-BE49-F238E27FC236}">
                <a16:creationId xmlns:a16="http://schemas.microsoft.com/office/drawing/2014/main" id="{24E65F5D-C25F-470C-BD75-F0051AE57185}"/>
              </a:ext>
            </a:extLst>
          </p:cNvPr>
          <p:cNvSpPr>
            <a:spLocks noGrp="1"/>
          </p:cNvSpPr>
          <p:nvPr>
            <p:ph type="ftr" sz="quarter" idx="11"/>
          </p:nvPr>
        </p:nvSpPr>
        <p:spPr/>
        <p:txBody>
          <a:bodyPr/>
          <a:lstStyle/>
          <a:p>
            <a:r>
              <a:rPr lang="en-US" dirty="0"/>
              <a:t>OLD TESTAMENT SURVEY</a:t>
            </a:r>
          </a:p>
        </p:txBody>
      </p:sp>
      <p:sp>
        <p:nvSpPr>
          <p:cNvPr id="4" name="TextBox 3">
            <a:extLst>
              <a:ext uri="{FF2B5EF4-FFF2-40B4-BE49-F238E27FC236}">
                <a16:creationId xmlns:a16="http://schemas.microsoft.com/office/drawing/2014/main" id="{3B973267-60FE-4DB2-8B15-70FA8E8FD0BB}"/>
              </a:ext>
            </a:extLst>
          </p:cNvPr>
          <p:cNvSpPr txBox="1"/>
          <p:nvPr/>
        </p:nvSpPr>
        <p:spPr>
          <a:xfrm>
            <a:off x="1371600" y="1981200"/>
            <a:ext cx="9144000" cy="3323987"/>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rPr>
              <a:t>Joshua and Israel did some miraculous things but do you think such things just don’t happen today?</a:t>
            </a:r>
          </a:p>
          <a:p>
            <a:pPr>
              <a:spcBef>
                <a:spcPts val="1200"/>
              </a:spcBef>
            </a:pPr>
            <a:r>
              <a:rPr lang="en-US" sz="4000" u="sng" dirty="0">
                <a:solidFill>
                  <a:schemeClr val="bg1"/>
                </a:solidFill>
                <a:effectLst>
                  <a:outerShdw blurRad="38100" dist="38100" dir="2700000" algn="tl">
                    <a:srgbClr val="000000">
                      <a:alpha val="43137"/>
                    </a:srgbClr>
                  </a:outerShdw>
                </a:effectLst>
              </a:rPr>
              <a:t>Why, or why not?</a:t>
            </a:r>
          </a:p>
        </p:txBody>
      </p:sp>
    </p:spTree>
    <p:extLst>
      <p:ext uri="{BB962C8B-B14F-4D97-AF65-F5344CB8AC3E}">
        <p14:creationId xmlns:p14="http://schemas.microsoft.com/office/powerpoint/2010/main" val="1160592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0CEF639-AA9F-446B-9DBC-9E2B0245A920}"/>
              </a:ext>
            </a:extLst>
          </p:cNvPr>
          <p:cNvSpPr>
            <a:spLocks noGrp="1"/>
          </p:cNvSpPr>
          <p:nvPr>
            <p:ph type="title"/>
          </p:nvPr>
        </p:nvSpPr>
        <p:spPr/>
        <p:txBody>
          <a:bodyPr>
            <a:normAutofit fontScale="90000"/>
          </a:bodyPr>
          <a:lstStyle/>
          <a:p>
            <a:r>
              <a:rPr lang="en-US" dirty="0"/>
              <a:t>Joshua’s Divide &amp; Conquer Strategy</a:t>
            </a:r>
          </a:p>
        </p:txBody>
      </p:sp>
      <p:sp>
        <p:nvSpPr>
          <p:cNvPr id="5" name="Footer Placeholder 4">
            <a:extLst>
              <a:ext uri="{FF2B5EF4-FFF2-40B4-BE49-F238E27FC236}">
                <a16:creationId xmlns:a16="http://schemas.microsoft.com/office/drawing/2014/main" id="{9F005AFA-28EE-431C-81EA-6E07A93A1638}"/>
              </a:ext>
            </a:extLst>
          </p:cNvPr>
          <p:cNvSpPr>
            <a:spLocks noGrp="1"/>
          </p:cNvSpPr>
          <p:nvPr>
            <p:ph type="ftr" sz="quarter" idx="11"/>
          </p:nvPr>
        </p:nvSpPr>
        <p:spPr/>
        <p:txBody>
          <a:bodyPr/>
          <a:lstStyle/>
          <a:p>
            <a:endParaRPr lang="en-US" dirty="0"/>
          </a:p>
        </p:txBody>
      </p:sp>
      <p:pic>
        <p:nvPicPr>
          <p:cNvPr id="2" name="Picture 1">
            <a:extLst>
              <a:ext uri="{FF2B5EF4-FFF2-40B4-BE49-F238E27FC236}">
                <a16:creationId xmlns:a16="http://schemas.microsoft.com/office/drawing/2014/main" id="{FD470129-C9AB-4512-8BFF-0EDB8F932B05}"/>
              </a:ext>
            </a:extLst>
          </p:cNvPr>
          <p:cNvPicPr>
            <a:picLocks noChangeAspect="1"/>
          </p:cNvPicPr>
          <p:nvPr/>
        </p:nvPicPr>
        <p:blipFill rotWithShape="1">
          <a:blip r:embed="rId3">
            <a:duotone>
              <a:prstClr val="black"/>
              <a:schemeClr val="accent2">
                <a:tint val="45000"/>
                <a:satMod val="400000"/>
              </a:schemeClr>
            </a:duotone>
          </a:blip>
          <a:srcRect l="6346" t="42112" r="4664" b="32710"/>
          <a:stretch/>
        </p:blipFill>
        <p:spPr>
          <a:xfrm>
            <a:off x="1676401" y="3886200"/>
            <a:ext cx="8762999" cy="606751"/>
          </a:xfrm>
          <a:prstGeom prst="rect">
            <a:avLst/>
          </a:prstGeom>
        </p:spPr>
      </p:pic>
    </p:spTree>
    <p:extLst>
      <p:ext uri="{BB962C8B-B14F-4D97-AF65-F5344CB8AC3E}">
        <p14:creationId xmlns:p14="http://schemas.microsoft.com/office/powerpoint/2010/main" val="1779348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4963"/>
          <a:stretch/>
        </p:blipFill>
        <p:spPr>
          <a:xfrm>
            <a:off x="-10510" y="-23647"/>
            <a:ext cx="5922826" cy="6348248"/>
          </a:xfrm>
          <a:prstGeom prst="rect">
            <a:avLst/>
          </a:prstGeom>
          <a:ln>
            <a:noFill/>
          </a:ln>
          <a:effectLst>
            <a:outerShdw blurRad="292100" dist="139700" dir="2700000" algn="tl" rotWithShape="0">
              <a:srgbClr val="333333">
                <a:alpha val="65000"/>
              </a:srgbClr>
            </a:outerShdw>
          </a:effectLst>
        </p:spPr>
      </p:pic>
      <p:cxnSp>
        <p:nvCxnSpPr>
          <p:cNvPr id="6" name="Straight Connector 5"/>
          <p:cNvCxnSpPr/>
          <p:nvPr/>
        </p:nvCxnSpPr>
        <p:spPr>
          <a:xfrm>
            <a:off x="498763" y="4470393"/>
            <a:ext cx="7223760" cy="18473"/>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98763" y="3089563"/>
            <a:ext cx="7223760" cy="18473"/>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6733309" y="4851400"/>
            <a:ext cx="1191491" cy="764309"/>
          </a:xfrm>
          <a:prstGeom prst="ellipse">
            <a:avLst/>
          </a:prstGeom>
          <a:solidFill>
            <a:srgbClr val="FF00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2</a:t>
            </a:r>
          </a:p>
        </p:txBody>
      </p:sp>
      <p:sp>
        <p:nvSpPr>
          <p:cNvPr id="17" name="Oval 16"/>
          <p:cNvSpPr/>
          <p:nvPr/>
        </p:nvSpPr>
        <p:spPr>
          <a:xfrm>
            <a:off x="6733309" y="3374736"/>
            <a:ext cx="1191491" cy="764309"/>
          </a:xfrm>
          <a:prstGeom prst="ellipse">
            <a:avLst/>
          </a:prstGeom>
          <a:solidFill>
            <a:srgbClr val="FF00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1</a:t>
            </a:r>
          </a:p>
        </p:txBody>
      </p:sp>
      <p:sp>
        <p:nvSpPr>
          <p:cNvPr id="18" name="Oval 17"/>
          <p:cNvSpPr/>
          <p:nvPr/>
        </p:nvSpPr>
        <p:spPr>
          <a:xfrm>
            <a:off x="6733309" y="1811554"/>
            <a:ext cx="1191491" cy="764309"/>
          </a:xfrm>
          <a:prstGeom prst="ellipse">
            <a:avLst/>
          </a:prstGeom>
          <a:solidFill>
            <a:srgbClr val="FF00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3</a:t>
            </a:r>
          </a:p>
        </p:txBody>
      </p:sp>
      <p:sp>
        <p:nvSpPr>
          <p:cNvPr id="11" name="TextBox 10"/>
          <p:cNvSpPr txBox="1"/>
          <p:nvPr/>
        </p:nvSpPr>
        <p:spPr>
          <a:xfrm>
            <a:off x="8153400" y="3276600"/>
            <a:ext cx="3260436" cy="1077218"/>
          </a:xfrm>
          <a:prstGeom prst="rect">
            <a:avLst/>
          </a:prstGeom>
          <a:noFill/>
        </p:spPr>
        <p:txBody>
          <a:bodyPr wrap="square" rtlCol="0">
            <a:spAutoFit/>
          </a:bodyPr>
          <a:lstStyle/>
          <a:p>
            <a:r>
              <a:rPr lang="en-US" sz="3200" i="1" dirty="0"/>
              <a:t>Central Canaan</a:t>
            </a:r>
          </a:p>
        </p:txBody>
      </p:sp>
      <p:sp>
        <p:nvSpPr>
          <p:cNvPr id="10" name="TextBox 9"/>
          <p:cNvSpPr txBox="1"/>
          <p:nvPr/>
        </p:nvSpPr>
        <p:spPr>
          <a:xfrm>
            <a:off x="8153400" y="4800600"/>
            <a:ext cx="3528015" cy="1077218"/>
          </a:xfrm>
          <a:prstGeom prst="rect">
            <a:avLst/>
          </a:prstGeom>
          <a:noFill/>
        </p:spPr>
        <p:txBody>
          <a:bodyPr wrap="square" rtlCol="0">
            <a:spAutoFit/>
          </a:bodyPr>
          <a:lstStyle/>
          <a:p>
            <a:r>
              <a:rPr lang="en-US" sz="3200" i="1" dirty="0"/>
              <a:t>Southern Canaan</a:t>
            </a:r>
          </a:p>
        </p:txBody>
      </p:sp>
      <p:sp>
        <p:nvSpPr>
          <p:cNvPr id="12" name="TextBox 11"/>
          <p:cNvSpPr txBox="1"/>
          <p:nvPr/>
        </p:nvSpPr>
        <p:spPr>
          <a:xfrm>
            <a:off x="8072580" y="1880377"/>
            <a:ext cx="3528015" cy="1077218"/>
          </a:xfrm>
          <a:prstGeom prst="rect">
            <a:avLst/>
          </a:prstGeom>
          <a:noFill/>
        </p:spPr>
        <p:txBody>
          <a:bodyPr wrap="square" rtlCol="0">
            <a:spAutoFit/>
          </a:bodyPr>
          <a:lstStyle/>
          <a:p>
            <a:r>
              <a:rPr lang="en-US" sz="3200" i="1" dirty="0"/>
              <a:t>Northern Canaan</a:t>
            </a:r>
          </a:p>
        </p:txBody>
      </p:sp>
    </p:spTree>
    <p:extLst>
      <p:ext uri="{BB962C8B-B14F-4D97-AF65-F5344CB8AC3E}">
        <p14:creationId xmlns:p14="http://schemas.microsoft.com/office/powerpoint/2010/main" val="1183989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6778567" y="655282"/>
            <a:ext cx="5303520" cy="1772957"/>
          </a:xfrm>
          <a:prstGeom prst="rect">
            <a:avLst/>
          </a:prstGeom>
        </p:spPr>
        <p:txBody>
          <a:bodyPr>
            <a:normAutofit/>
          </a:bodyPr>
          <a:lstStyle/>
          <a:p>
            <a:r>
              <a:rPr lang="en-US" sz="4000" b="1" cap="all" dirty="0">
                <a:solidFill>
                  <a:srgbClr val="4F2F05"/>
                </a:solidFill>
              </a:rPr>
              <a:t>Joshua’s divide &amp; conquer strategy</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4963"/>
          <a:stretch/>
        </p:blipFill>
        <p:spPr>
          <a:xfrm>
            <a:off x="267855" y="116321"/>
            <a:ext cx="6096000" cy="6533861"/>
          </a:xfrm>
          <a:prstGeom prst="rect">
            <a:avLst/>
          </a:prstGeom>
          <a:ln>
            <a:noFill/>
          </a:ln>
          <a:effectLst>
            <a:outerShdw blurRad="292100" dist="139700" dir="2700000" algn="tl" rotWithShape="0">
              <a:srgbClr val="333333">
                <a:alpha val="65000"/>
              </a:srgbClr>
            </a:outerShdw>
          </a:effectLst>
        </p:spPr>
      </p:pic>
      <p:cxnSp>
        <p:nvCxnSpPr>
          <p:cNvPr id="6" name="Straight Connector 5"/>
          <p:cNvCxnSpPr/>
          <p:nvPr/>
        </p:nvCxnSpPr>
        <p:spPr>
          <a:xfrm>
            <a:off x="498763" y="4470393"/>
            <a:ext cx="7223760" cy="18473"/>
          </a:xfrm>
          <a:prstGeom prst="line">
            <a:avLst/>
          </a:prstGeom>
          <a:ln w="38100">
            <a:solidFill>
              <a:srgbClr val="4B2D05"/>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98763" y="3089563"/>
            <a:ext cx="7223760" cy="18473"/>
          </a:xfrm>
          <a:prstGeom prst="line">
            <a:avLst/>
          </a:prstGeom>
          <a:ln w="38100">
            <a:solidFill>
              <a:srgbClr val="4B2D05"/>
            </a:solidFill>
            <a:prstDash val="sysDash"/>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6733309" y="3374736"/>
            <a:ext cx="1191491" cy="764309"/>
          </a:xfrm>
          <a:prstGeom prst="ellipse">
            <a:avLst/>
          </a:prstGeom>
          <a:solidFill>
            <a:srgbClr val="FF00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1</a:t>
            </a:r>
          </a:p>
        </p:txBody>
      </p:sp>
      <p:sp>
        <p:nvSpPr>
          <p:cNvPr id="11" name="TextBox 10"/>
          <p:cNvSpPr txBox="1"/>
          <p:nvPr/>
        </p:nvSpPr>
        <p:spPr>
          <a:xfrm>
            <a:off x="8082742" y="3458095"/>
            <a:ext cx="3652058" cy="584775"/>
          </a:xfrm>
          <a:prstGeom prst="rect">
            <a:avLst/>
          </a:prstGeom>
          <a:noFill/>
        </p:spPr>
        <p:txBody>
          <a:bodyPr wrap="square" rtlCol="0">
            <a:spAutoFit/>
          </a:bodyPr>
          <a:lstStyle/>
          <a:p>
            <a:r>
              <a:rPr lang="en-US" sz="3200" i="1" dirty="0">
                <a:solidFill>
                  <a:srgbClr val="4F2F05"/>
                </a:solidFill>
              </a:rPr>
              <a:t>Central Campaign</a:t>
            </a:r>
          </a:p>
        </p:txBody>
      </p:sp>
    </p:spTree>
    <p:extLst>
      <p:ext uri="{BB962C8B-B14F-4D97-AF65-F5344CB8AC3E}">
        <p14:creationId xmlns:p14="http://schemas.microsoft.com/office/powerpoint/2010/main" val="949516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4963"/>
          <a:stretch/>
        </p:blipFill>
        <p:spPr>
          <a:xfrm>
            <a:off x="267855" y="116321"/>
            <a:ext cx="6096000" cy="6533861"/>
          </a:xfrm>
          <a:prstGeom prst="rect">
            <a:avLst/>
          </a:prstGeom>
          <a:ln>
            <a:noFill/>
          </a:ln>
          <a:effectLst>
            <a:outerShdw blurRad="292100" dist="139700" dir="2700000" algn="tl" rotWithShape="0">
              <a:srgbClr val="333333">
                <a:alpha val="65000"/>
              </a:srgbClr>
            </a:outerShdw>
          </a:effectLst>
        </p:spPr>
      </p:pic>
      <p:cxnSp>
        <p:nvCxnSpPr>
          <p:cNvPr id="6" name="Straight Connector 5"/>
          <p:cNvCxnSpPr/>
          <p:nvPr/>
        </p:nvCxnSpPr>
        <p:spPr>
          <a:xfrm>
            <a:off x="498763" y="4470393"/>
            <a:ext cx="7223760" cy="18473"/>
          </a:xfrm>
          <a:prstGeom prst="line">
            <a:avLst/>
          </a:prstGeom>
          <a:ln w="38100">
            <a:solidFill>
              <a:srgbClr val="4B2D05"/>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98763" y="3089563"/>
            <a:ext cx="7223760" cy="18473"/>
          </a:xfrm>
          <a:prstGeom prst="line">
            <a:avLst/>
          </a:prstGeom>
          <a:ln w="38100">
            <a:solidFill>
              <a:srgbClr val="4B2D05"/>
            </a:solidFill>
            <a:prstDash val="sysDash"/>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6733309" y="4851400"/>
            <a:ext cx="1191491" cy="764309"/>
          </a:xfrm>
          <a:prstGeom prst="ellipse">
            <a:avLst/>
          </a:prstGeom>
          <a:solidFill>
            <a:srgbClr val="FF00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2</a:t>
            </a:r>
          </a:p>
        </p:txBody>
      </p:sp>
      <p:sp>
        <p:nvSpPr>
          <p:cNvPr id="11" name="TextBox 10"/>
          <p:cNvSpPr txBox="1"/>
          <p:nvPr/>
        </p:nvSpPr>
        <p:spPr>
          <a:xfrm>
            <a:off x="8081048" y="4941166"/>
            <a:ext cx="3785831" cy="584775"/>
          </a:xfrm>
          <a:prstGeom prst="rect">
            <a:avLst/>
          </a:prstGeom>
          <a:noFill/>
        </p:spPr>
        <p:txBody>
          <a:bodyPr wrap="square" rtlCol="0">
            <a:spAutoFit/>
          </a:bodyPr>
          <a:lstStyle/>
          <a:p>
            <a:r>
              <a:rPr lang="en-US" sz="3200" i="1" dirty="0">
                <a:solidFill>
                  <a:srgbClr val="4F2F05"/>
                </a:solidFill>
              </a:rPr>
              <a:t>Southern Campaign</a:t>
            </a:r>
          </a:p>
        </p:txBody>
      </p:sp>
      <p:sp>
        <p:nvSpPr>
          <p:cNvPr id="8" name="Title 4">
            <a:extLst>
              <a:ext uri="{FF2B5EF4-FFF2-40B4-BE49-F238E27FC236}">
                <a16:creationId xmlns:a16="http://schemas.microsoft.com/office/drawing/2014/main" id="{F00E6983-06E3-4588-B1AC-EDE0B6A1A974}"/>
              </a:ext>
            </a:extLst>
          </p:cNvPr>
          <p:cNvSpPr txBox="1">
            <a:spLocks/>
          </p:cNvSpPr>
          <p:nvPr/>
        </p:nvSpPr>
        <p:spPr>
          <a:xfrm>
            <a:off x="6778567" y="655282"/>
            <a:ext cx="5303520" cy="17729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000" b="1" cap="all">
                <a:solidFill>
                  <a:srgbClr val="4F2F05"/>
                </a:solidFill>
              </a:rPr>
              <a:t>Joshua’s divide &amp; conquer strategy</a:t>
            </a:r>
            <a:endParaRPr lang="en-US" sz="4000" b="1" cap="all" dirty="0">
              <a:solidFill>
                <a:srgbClr val="4F2F05"/>
              </a:solidFill>
            </a:endParaRPr>
          </a:p>
        </p:txBody>
      </p:sp>
      <p:pic>
        <p:nvPicPr>
          <p:cNvPr id="5" name="Picture 4">
            <a:extLst>
              <a:ext uri="{FF2B5EF4-FFF2-40B4-BE49-F238E27FC236}">
                <a16:creationId xmlns:a16="http://schemas.microsoft.com/office/drawing/2014/main" id="{0CE2D016-2445-4C30-A6C4-FD3B72A709B5}"/>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rot="16200000">
            <a:off x="2476502" y="2705101"/>
            <a:ext cx="1066802" cy="838200"/>
          </a:xfrm>
          <a:prstGeom prst="rect">
            <a:avLst/>
          </a:prstGeom>
        </p:spPr>
      </p:pic>
    </p:spTree>
    <p:extLst>
      <p:ext uri="{BB962C8B-B14F-4D97-AF65-F5344CB8AC3E}">
        <p14:creationId xmlns:p14="http://schemas.microsoft.com/office/powerpoint/2010/main" val="2250609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4963"/>
          <a:stretch/>
        </p:blipFill>
        <p:spPr>
          <a:xfrm>
            <a:off x="267855" y="116321"/>
            <a:ext cx="6096000" cy="6533861"/>
          </a:xfrm>
          <a:prstGeom prst="rect">
            <a:avLst/>
          </a:prstGeom>
          <a:ln>
            <a:noFill/>
          </a:ln>
          <a:effectLst>
            <a:outerShdw blurRad="292100" dist="139700" dir="2700000" algn="tl" rotWithShape="0">
              <a:srgbClr val="333333">
                <a:alpha val="65000"/>
              </a:srgbClr>
            </a:outerShdw>
          </a:effectLst>
        </p:spPr>
      </p:pic>
      <p:cxnSp>
        <p:nvCxnSpPr>
          <p:cNvPr id="6" name="Straight Connector 5"/>
          <p:cNvCxnSpPr/>
          <p:nvPr/>
        </p:nvCxnSpPr>
        <p:spPr>
          <a:xfrm>
            <a:off x="498763" y="4470393"/>
            <a:ext cx="7223760" cy="18473"/>
          </a:xfrm>
          <a:prstGeom prst="line">
            <a:avLst/>
          </a:prstGeom>
          <a:ln w="38100">
            <a:solidFill>
              <a:srgbClr val="4B2D05"/>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98763" y="3089563"/>
            <a:ext cx="7223760" cy="18473"/>
          </a:xfrm>
          <a:prstGeom prst="line">
            <a:avLst/>
          </a:prstGeom>
          <a:ln w="38100">
            <a:solidFill>
              <a:srgbClr val="4B2D05"/>
            </a:solidFill>
            <a:prstDash val="sysDash"/>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6733309" y="1811554"/>
            <a:ext cx="1191491" cy="764309"/>
          </a:xfrm>
          <a:prstGeom prst="ellipse">
            <a:avLst/>
          </a:prstGeom>
          <a:solidFill>
            <a:srgbClr val="FF00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3</a:t>
            </a:r>
          </a:p>
        </p:txBody>
      </p:sp>
      <p:sp>
        <p:nvSpPr>
          <p:cNvPr id="11" name="TextBox 10"/>
          <p:cNvSpPr txBox="1"/>
          <p:nvPr/>
        </p:nvSpPr>
        <p:spPr>
          <a:xfrm>
            <a:off x="7987916" y="1901320"/>
            <a:ext cx="3408218" cy="584775"/>
          </a:xfrm>
          <a:prstGeom prst="rect">
            <a:avLst/>
          </a:prstGeom>
          <a:noFill/>
        </p:spPr>
        <p:txBody>
          <a:bodyPr wrap="square" rtlCol="0">
            <a:spAutoFit/>
          </a:bodyPr>
          <a:lstStyle/>
          <a:p>
            <a:r>
              <a:rPr lang="en-US" sz="3200" i="1" dirty="0">
                <a:solidFill>
                  <a:srgbClr val="4F2F05"/>
                </a:solidFill>
              </a:rPr>
              <a:t>Northern Canaan</a:t>
            </a:r>
          </a:p>
        </p:txBody>
      </p:sp>
      <p:sp>
        <p:nvSpPr>
          <p:cNvPr id="8" name="Title 4">
            <a:extLst>
              <a:ext uri="{FF2B5EF4-FFF2-40B4-BE49-F238E27FC236}">
                <a16:creationId xmlns:a16="http://schemas.microsoft.com/office/drawing/2014/main" id="{655C4A4C-D8FE-4D5F-9B2A-58B0C89BEB17}"/>
              </a:ext>
            </a:extLst>
          </p:cNvPr>
          <p:cNvSpPr txBox="1">
            <a:spLocks/>
          </p:cNvSpPr>
          <p:nvPr/>
        </p:nvSpPr>
        <p:spPr>
          <a:xfrm>
            <a:off x="6788727" y="0"/>
            <a:ext cx="5303520" cy="17729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000" b="1" cap="all">
                <a:solidFill>
                  <a:srgbClr val="4F2F05"/>
                </a:solidFill>
              </a:rPr>
              <a:t>Joshua’s divide &amp; conquer strategy</a:t>
            </a:r>
            <a:endParaRPr lang="en-US" sz="4000" b="1" cap="all" dirty="0">
              <a:solidFill>
                <a:srgbClr val="4F2F05"/>
              </a:solidFill>
            </a:endParaRPr>
          </a:p>
        </p:txBody>
      </p:sp>
      <p:pic>
        <p:nvPicPr>
          <p:cNvPr id="9" name="Picture 8">
            <a:extLst>
              <a:ext uri="{FF2B5EF4-FFF2-40B4-BE49-F238E27FC236}">
                <a16:creationId xmlns:a16="http://schemas.microsoft.com/office/drawing/2014/main" id="{8FDD4237-396C-4609-85A4-39E0340377A5}"/>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rot="6840000" flipV="1">
            <a:off x="1819019" y="4124850"/>
            <a:ext cx="1066802" cy="838200"/>
          </a:xfrm>
          <a:prstGeom prst="rect">
            <a:avLst/>
          </a:prstGeom>
        </p:spPr>
      </p:pic>
    </p:spTree>
    <p:extLst>
      <p:ext uri="{BB962C8B-B14F-4D97-AF65-F5344CB8AC3E}">
        <p14:creationId xmlns:p14="http://schemas.microsoft.com/office/powerpoint/2010/main" val="3901378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250"/>
                                  </p:stCondLst>
                                  <p:childTnLst>
                                    <p:animMotion origin="layout" path="M -0.00547 0.05972 L 0.06328 -0.22917 " pathEditMode="relative" rAng="0" ptsTypes="AA">
                                      <p:cBhvr>
                                        <p:cTn id="6" dur="2000" fill="hold"/>
                                        <p:tgtEl>
                                          <p:spTgt spid="9"/>
                                        </p:tgtEl>
                                        <p:attrNameLst>
                                          <p:attrName>ppt_x</p:attrName>
                                          <p:attrName>ppt_y</p:attrName>
                                        </p:attrNameLst>
                                      </p:cBhvr>
                                      <p:rCtr x="3438" y="-144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3DE632-915E-40EE-B718-192A609A9AAC}"/>
              </a:ext>
            </a:extLst>
          </p:cNvPr>
          <p:cNvSpPr>
            <a:spLocks noGrp="1"/>
          </p:cNvSpPr>
          <p:nvPr>
            <p:ph type="title"/>
          </p:nvPr>
        </p:nvSpPr>
        <p:spPr/>
        <p:txBody>
          <a:bodyPr/>
          <a:lstStyle/>
          <a:p>
            <a:r>
              <a:rPr lang="en-US" dirty="0"/>
              <a:t>TONIGHT</a:t>
            </a:r>
          </a:p>
        </p:txBody>
      </p:sp>
      <p:sp>
        <p:nvSpPr>
          <p:cNvPr id="4" name="Content Placeholder 3">
            <a:extLst>
              <a:ext uri="{FF2B5EF4-FFF2-40B4-BE49-F238E27FC236}">
                <a16:creationId xmlns:a16="http://schemas.microsoft.com/office/drawing/2014/main" id="{352B4E30-4285-4CD8-B459-6D209B826D87}"/>
              </a:ext>
            </a:extLst>
          </p:cNvPr>
          <p:cNvSpPr>
            <a:spLocks noGrp="1"/>
          </p:cNvSpPr>
          <p:nvPr>
            <p:ph idx="1"/>
          </p:nvPr>
        </p:nvSpPr>
        <p:spPr/>
        <p:txBody>
          <a:bodyPr/>
          <a:lstStyle/>
          <a:p>
            <a:r>
              <a:rPr lang="en-US" dirty="0"/>
              <a:t>Welcome</a:t>
            </a:r>
          </a:p>
          <a:p>
            <a:r>
              <a:rPr lang="en-US" dirty="0"/>
              <a:t>Part 7: The Exile &amp; Restoration Periods</a:t>
            </a:r>
          </a:p>
          <a:p>
            <a:r>
              <a:rPr lang="en-US" dirty="0"/>
              <a:t>Prayer &amp; Praise</a:t>
            </a:r>
          </a:p>
          <a:p>
            <a:r>
              <a:rPr lang="en-US" dirty="0"/>
              <a:t>Close</a:t>
            </a:r>
          </a:p>
        </p:txBody>
      </p:sp>
      <p:sp>
        <p:nvSpPr>
          <p:cNvPr id="2" name="Footer Placeholder 1">
            <a:extLst>
              <a:ext uri="{FF2B5EF4-FFF2-40B4-BE49-F238E27FC236}">
                <a16:creationId xmlns:a16="http://schemas.microsoft.com/office/drawing/2014/main" id="{2C01194C-CFC9-4C93-AF18-BAF1F369F006}"/>
              </a:ext>
            </a:extLst>
          </p:cNvPr>
          <p:cNvSpPr>
            <a:spLocks noGrp="1"/>
          </p:cNvSpPr>
          <p:nvPr>
            <p:ph type="ftr" sz="quarter" idx="11"/>
          </p:nvPr>
        </p:nvSpPr>
        <p:spPr/>
        <p:txBody>
          <a:bodyPr/>
          <a:lstStyle/>
          <a:p>
            <a:r>
              <a:rPr lang="en-US"/>
              <a:t>OLD TESTAMENT SURVEY</a:t>
            </a:r>
            <a:endParaRPr lang="en-US" dirty="0"/>
          </a:p>
        </p:txBody>
      </p:sp>
    </p:spTree>
    <p:extLst>
      <p:ext uri="{BB962C8B-B14F-4D97-AF65-F5344CB8AC3E}">
        <p14:creationId xmlns:p14="http://schemas.microsoft.com/office/powerpoint/2010/main" val="4008327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95FFBE-8C3D-4192-A39D-EA263769E330}"/>
              </a:ext>
            </a:extLst>
          </p:cNvPr>
          <p:cNvSpPr txBox="1"/>
          <p:nvPr/>
        </p:nvSpPr>
        <p:spPr>
          <a:xfrm>
            <a:off x="757083" y="477486"/>
            <a:ext cx="9694607" cy="1446550"/>
          </a:xfrm>
          <a:prstGeom prst="rect">
            <a:avLst/>
          </a:prstGeom>
          <a:noFill/>
        </p:spPr>
        <p:txBody>
          <a:bodyPr wrap="square" rtlCol="0">
            <a:spAutoFit/>
          </a:bodyPr>
          <a:lstStyle/>
          <a:p>
            <a:r>
              <a:rPr lang="en-US" sz="4400" dirty="0">
                <a:latin typeface="+mj-lt"/>
              </a:rPr>
              <a:t>Seven Great Reasons to Study the Old Testament</a:t>
            </a:r>
          </a:p>
        </p:txBody>
      </p:sp>
      <p:sp>
        <p:nvSpPr>
          <p:cNvPr id="3" name="Oval 2">
            <a:extLst>
              <a:ext uri="{FF2B5EF4-FFF2-40B4-BE49-F238E27FC236}">
                <a16:creationId xmlns:a16="http://schemas.microsoft.com/office/drawing/2014/main" id="{320CB6B7-DF9A-41A4-AB25-598BAB3747F8}"/>
              </a:ext>
            </a:extLst>
          </p:cNvPr>
          <p:cNvSpPr/>
          <p:nvPr/>
        </p:nvSpPr>
        <p:spPr>
          <a:xfrm>
            <a:off x="1219200" y="2590800"/>
            <a:ext cx="2438400" cy="2526890"/>
          </a:xfrm>
          <a:prstGeom prst="ellipse">
            <a:avLst/>
          </a:prstGeom>
          <a:solidFill>
            <a:srgbClr val="006600"/>
          </a:solidFill>
          <a:effectLst>
            <a:outerShdw blurRad="76200" dir="13500000" sy="23000" kx="1200000" algn="br"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400" dirty="0">
                <a:effectLst>
                  <a:outerShdw blurRad="38100" dist="38100" dir="2700000" algn="tl">
                    <a:srgbClr val="000000">
                      <a:alpha val="43137"/>
                    </a:srgbClr>
                  </a:outerShdw>
                </a:effectLst>
              </a:rPr>
              <a:t>1</a:t>
            </a:r>
          </a:p>
          <a:p>
            <a:pPr algn="ctr"/>
            <a:endParaRPr lang="en-US" dirty="0"/>
          </a:p>
        </p:txBody>
      </p:sp>
      <p:sp>
        <p:nvSpPr>
          <p:cNvPr id="4" name="TextBox 3">
            <a:extLst>
              <a:ext uri="{FF2B5EF4-FFF2-40B4-BE49-F238E27FC236}">
                <a16:creationId xmlns:a16="http://schemas.microsoft.com/office/drawing/2014/main" id="{9F7027E0-9046-4BDC-9270-86F5D5D17D3D}"/>
              </a:ext>
            </a:extLst>
          </p:cNvPr>
          <p:cNvSpPr txBox="1"/>
          <p:nvPr/>
        </p:nvSpPr>
        <p:spPr>
          <a:xfrm>
            <a:off x="4038600" y="3276600"/>
            <a:ext cx="6370655" cy="1446550"/>
          </a:xfrm>
          <a:prstGeom prst="rect">
            <a:avLst/>
          </a:prstGeom>
          <a:noFill/>
        </p:spPr>
        <p:txBody>
          <a:bodyPr wrap="square" rtlCol="0">
            <a:spAutoFit/>
          </a:bodyPr>
          <a:lstStyle/>
          <a:p>
            <a:r>
              <a:rPr lang="en-US" sz="4400" dirty="0">
                <a:effectLst>
                  <a:glow>
                    <a:srgbClr val="000000"/>
                  </a:glow>
                  <a:outerShdw sx="0" sy="0">
                    <a:srgbClr val="000000"/>
                  </a:outerShdw>
                  <a:reflection stA="0" endPos="0" fadeDir="0" sx="0" sy="0"/>
                </a:effectLst>
                <a:latin typeface="+mj-lt"/>
              </a:rPr>
              <a:t>The Bible is </a:t>
            </a:r>
            <a:r>
              <a:rPr lang="en-US" sz="4400" u="sng" dirty="0">
                <a:effectLst>
                  <a:glow>
                    <a:srgbClr val="000000"/>
                  </a:glow>
                  <a:outerShdw sx="0" sy="0">
                    <a:srgbClr val="000000"/>
                  </a:outerShdw>
                  <a:reflection stA="0" endPos="0" fadeDir="0" sx="0" sy="0"/>
                </a:effectLst>
                <a:latin typeface="+mj-lt"/>
              </a:rPr>
              <a:t>incomplete</a:t>
            </a:r>
            <a:r>
              <a:rPr lang="en-US" sz="4400" dirty="0">
                <a:effectLst>
                  <a:glow>
                    <a:srgbClr val="000000"/>
                  </a:glow>
                  <a:outerShdw sx="0" sy="0">
                    <a:srgbClr val="000000"/>
                  </a:outerShdw>
                  <a:reflection stA="0" endPos="0" fadeDir="0" sx="0" sy="0"/>
                </a:effectLst>
                <a:latin typeface="+mj-lt"/>
              </a:rPr>
              <a:t> without the Old Testament.</a:t>
            </a:r>
          </a:p>
        </p:txBody>
      </p:sp>
      <p:sp>
        <p:nvSpPr>
          <p:cNvPr id="5" name="Footer Placeholder 4">
            <a:extLst>
              <a:ext uri="{FF2B5EF4-FFF2-40B4-BE49-F238E27FC236}">
                <a16:creationId xmlns:a16="http://schemas.microsoft.com/office/drawing/2014/main" id="{8C2293DC-DC5B-4FCB-8424-BBA3D61D77F5}"/>
              </a:ext>
            </a:extLst>
          </p:cNvPr>
          <p:cNvSpPr>
            <a:spLocks noGrp="1"/>
          </p:cNvSpPr>
          <p:nvPr>
            <p:ph type="ftr" sz="quarter" idx="11"/>
          </p:nvPr>
        </p:nvSpPr>
        <p:spPr/>
        <p:txBody>
          <a:bodyPr/>
          <a:lstStyle/>
          <a:p>
            <a:r>
              <a:rPr lang="en-US"/>
              <a:t>OLD TESTAMENT SURVEY</a:t>
            </a:r>
            <a:endParaRPr lang="en-US" dirty="0"/>
          </a:p>
        </p:txBody>
      </p:sp>
    </p:spTree>
    <p:extLst>
      <p:ext uri="{BB962C8B-B14F-4D97-AF65-F5344CB8AC3E}">
        <p14:creationId xmlns:p14="http://schemas.microsoft.com/office/powerpoint/2010/main" val="272686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500"/>
                                        <p:tgtEl>
                                          <p:spTgt spid="3"/>
                                        </p:tgtEl>
                                      </p:cBhvr>
                                    </p:animEffect>
                                  </p:childTnLst>
                                </p:cTn>
                              </p:par>
                            </p:childTnLst>
                          </p:cTn>
                        </p:par>
                        <p:par>
                          <p:cTn id="8" fill="hold">
                            <p:stCondLst>
                              <p:cond delay="1500"/>
                            </p:stCondLst>
                            <p:childTnLst>
                              <p:par>
                                <p:cTn id="9" presetID="10" presetClass="entr" presetSubtype="0" fill="hold" grpId="0"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53280-01D5-466F-9432-713A5070C8B6}"/>
              </a:ext>
            </a:extLst>
          </p:cNvPr>
          <p:cNvSpPr>
            <a:spLocks noGrp="1"/>
          </p:cNvSpPr>
          <p:nvPr>
            <p:ph type="title"/>
          </p:nvPr>
        </p:nvSpPr>
        <p:spPr>
          <a:xfrm>
            <a:off x="1219200" y="2133600"/>
            <a:ext cx="9677400" cy="1280160"/>
          </a:xfrm>
        </p:spPr>
        <p:txBody>
          <a:bodyPr>
            <a:normAutofit fontScale="90000"/>
          </a:bodyPr>
          <a:lstStyle/>
          <a:p>
            <a:r>
              <a:rPr lang="en-US" dirty="0"/>
              <a:t>DIVIDING THE PROMISED LAND</a:t>
            </a:r>
          </a:p>
        </p:txBody>
      </p:sp>
      <p:sp>
        <p:nvSpPr>
          <p:cNvPr id="3" name="Footer Placeholder 2">
            <a:extLst>
              <a:ext uri="{FF2B5EF4-FFF2-40B4-BE49-F238E27FC236}">
                <a16:creationId xmlns:a16="http://schemas.microsoft.com/office/drawing/2014/main" id="{13661E07-1E88-4408-8413-55052C19FFFE}"/>
              </a:ext>
            </a:extLst>
          </p:cNvPr>
          <p:cNvSpPr>
            <a:spLocks noGrp="1"/>
          </p:cNvSpPr>
          <p:nvPr>
            <p:ph type="ftr" sz="quarter" idx="11"/>
          </p:nvPr>
        </p:nvSpPr>
        <p:spPr/>
        <p:txBody>
          <a:bodyPr/>
          <a:lstStyle/>
          <a:p>
            <a:r>
              <a:rPr lang="en-US"/>
              <a:t>OLD TESTAMENT SURVEY</a:t>
            </a:r>
            <a:endParaRPr lang="en-US" dirty="0"/>
          </a:p>
        </p:txBody>
      </p:sp>
      <p:pic>
        <p:nvPicPr>
          <p:cNvPr id="5" name="Picture 4">
            <a:extLst>
              <a:ext uri="{FF2B5EF4-FFF2-40B4-BE49-F238E27FC236}">
                <a16:creationId xmlns:a16="http://schemas.microsoft.com/office/drawing/2014/main" id="{BF9F00E7-1F0C-47E2-B6FE-B132401050CC}"/>
              </a:ext>
            </a:extLst>
          </p:cNvPr>
          <p:cNvPicPr>
            <a:picLocks noChangeAspect="1"/>
          </p:cNvPicPr>
          <p:nvPr/>
        </p:nvPicPr>
        <p:blipFill>
          <a:blip r:embed="rId3"/>
          <a:stretch>
            <a:fillRect/>
          </a:stretch>
        </p:blipFill>
        <p:spPr>
          <a:xfrm>
            <a:off x="1674496" y="3127222"/>
            <a:ext cx="8766808" cy="603556"/>
          </a:xfrm>
          <a:prstGeom prst="rect">
            <a:avLst/>
          </a:prstGeom>
        </p:spPr>
      </p:pic>
    </p:spTree>
    <p:extLst>
      <p:ext uri="{BB962C8B-B14F-4D97-AF65-F5344CB8AC3E}">
        <p14:creationId xmlns:p14="http://schemas.microsoft.com/office/powerpoint/2010/main" val="3751552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3F6D87A-B83D-4181-BF50-D7A169A1DD45}"/>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http://lifeafter.org/wp-content/uploads/2013/04/Tribal-territories-of-Israel.jpg"/>
          <p:cNvPicPr>
            <a:picLocks noChangeAspect="1" noChangeArrowheads="1"/>
          </p:cNvPicPr>
          <p:nvPr/>
        </p:nvPicPr>
        <p:blipFill rotWithShape="1">
          <a:blip r:embed="rId3">
            <a:extLst>
              <a:ext uri="{28A0092B-C50C-407E-A947-70E740481C1C}">
                <a14:useLocalDpi xmlns:a14="http://schemas.microsoft.com/office/drawing/2010/main" val="0"/>
              </a:ext>
            </a:extLst>
          </a:blip>
          <a:srcRect b="3364"/>
          <a:stretch/>
        </p:blipFill>
        <p:spPr bwMode="auto">
          <a:xfrm>
            <a:off x="2440137" y="0"/>
            <a:ext cx="7070264"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1676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A86EB3-80F1-4770-904C-622F20E98C59}"/>
              </a:ext>
            </a:extLst>
          </p:cNvPr>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685800" y="0"/>
            <a:ext cx="10503969" cy="6791643"/>
            <a:chOff x="1600200" y="133350"/>
            <a:chExt cx="6506377" cy="4648200"/>
          </a:xfrm>
        </p:grpSpPr>
        <p:pic>
          <p:nvPicPr>
            <p:cNvPr id="1026" name="Picture 2"/>
            <p:cNvPicPr>
              <a:picLocks noChangeAspect="1" noChangeArrowheads="1"/>
            </p:cNvPicPr>
            <p:nvPr/>
          </p:nvPicPr>
          <p:blipFill>
            <a:blip r:embed="rId3" cstate="print"/>
            <a:srcRect t="7869"/>
            <a:stretch>
              <a:fillRect/>
            </a:stretch>
          </p:blipFill>
          <p:spPr bwMode="auto">
            <a:xfrm>
              <a:off x="1600200" y="285750"/>
              <a:ext cx="6506377" cy="4495800"/>
            </a:xfrm>
            <a:prstGeom prst="rect">
              <a:avLst/>
            </a:prstGeom>
            <a:noFill/>
            <a:ln w="9525">
              <a:noFill/>
              <a:miter lim="800000"/>
              <a:headEnd/>
              <a:tailEnd/>
            </a:ln>
            <a:effectLst/>
          </p:spPr>
        </p:pic>
        <p:sp>
          <p:nvSpPr>
            <p:cNvPr id="6" name="Rectangle 5"/>
            <p:cNvSpPr/>
            <p:nvPr/>
          </p:nvSpPr>
          <p:spPr>
            <a:xfrm>
              <a:off x="3229777" y="1200150"/>
              <a:ext cx="1447800" cy="1097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Tw Cen MT" panose="020B0602020104020603"/>
              </a:endParaRPr>
            </a:p>
          </p:txBody>
        </p:sp>
        <p:sp>
          <p:nvSpPr>
            <p:cNvPr id="17" name="Rectangle 16"/>
            <p:cNvSpPr/>
            <p:nvPr/>
          </p:nvSpPr>
          <p:spPr>
            <a:xfrm>
              <a:off x="3229777" y="1047750"/>
              <a:ext cx="1371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Tw Cen MT" panose="020B0602020104020603"/>
              </a:endParaRPr>
            </a:p>
          </p:txBody>
        </p:sp>
        <p:sp>
          <p:nvSpPr>
            <p:cNvPr id="18" name="Rectangle 17"/>
            <p:cNvSpPr/>
            <p:nvPr/>
          </p:nvSpPr>
          <p:spPr>
            <a:xfrm>
              <a:off x="4220377" y="438150"/>
              <a:ext cx="1981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Tw Cen MT" panose="020B0602020104020603"/>
              </a:endParaRPr>
            </a:p>
          </p:txBody>
        </p:sp>
        <p:sp>
          <p:nvSpPr>
            <p:cNvPr id="19" name="Rectangle 18"/>
            <p:cNvSpPr/>
            <p:nvPr/>
          </p:nvSpPr>
          <p:spPr>
            <a:xfrm>
              <a:off x="6125377" y="133350"/>
              <a:ext cx="18288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Tw Cen MT" panose="020B0602020104020603"/>
              </a:endParaRPr>
            </a:p>
          </p:txBody>
        </p:sp>
        <p:sp>
          <p:nvSpPr>
            <p:cNvPr id="9" name="TextBox 8"/>
            <p:cNvSpPr txBox="1"/>
            <p:nvPr/>
          </p:nvSpPr>
          <p:spPr>
            <a:xfrm>
              <a:off x="6379141" y="814684"/>
              <a:ext cx="1295400" cy="231706"/>
            </a:xfrm>
            <a:prstGeom prst="rect">
              <a:avLst/>
            </a:prstGeom>
            <a:noFill/>
          </p:spPr>
          <p:txBody>
            <a:bodyPr wrap="square" rtlCol="0">
              <a:spAutoFit/>
            </a:bodyPr>
            <a:lstStyle/>
            <a:p>
              <a:pPr algn="ctr" defTabSz="1219170"/>
              <a:r>
                <a:rPr lang="en-US" sz="1600" b="1" dirty="0">
                  <a:solidFill>
                    <a:prstClr val="black"/>
                  </a:solidFill>
                  <a:latin typeface="Times New Roman" pitchFamily="18" charset="0"/>
                  <a:cs typeface="Times New Roman" pitchFamily="18" charset="0"/>
                </a:rPr>
                <a:t>Transjordan Plateau</a:t>
              </a:r>
            </a:p>
          </p:txBody>
        </p:sp>
        <p:sp>
          <p:nvSpPr>
            <p:cNvPr id="10" name="Oval 9"/>
            <p:cNvSpPr/>
            <p:nvPr/>
          </p:nvSpPr>
          <p:spPr>
            <a:xfrm>
              <a:off x="3991777" y="1428750"/>
              <a:ext cx="457200" cy="342900"/>
            </a:xfrm>
            <a:prstGeom prst="ellipse">
              <a:avLst/>
            </a:prstGeom>
            <a:solidFill>
              <a:srgbClr val="0000F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400" dirty="0">
                  <a:solidFill>
                    <a:prstClr val="white"/>
                  </a:solidFill>
                  <a:latin typeface="Tw Cen MT" panose="020B0602020104020603"/>
                </a:rPr>
                <a:t>1</a:t>
              </a:r>
            </a:p>
          </p:txBody>
        </p:sp>
        <p:sp>
          <p:nvSpPr>
            <p:cNvPr id="11" name="Oval 10"/>
            <p:cNvSpPr/>
            <p:nvPr/>
          </p:nvSpPr>
          <p:spPr>
            <a:xfrm>
              <a:off x="4982377" y="666750"/>
              <a:ext cx="457200" cy="342900"/>
            </a:xfrm>
            <a:prstGeom prst="ellipse">
              <a:avLst/>
            </a:prstGeom>
            <a:solidFill>
              <a:srgbClr val="0000F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400" dirty="0">
                  <a:solidFill>
                    <a:prstClr val="white"/>
                  </a:solidFill>
                  <a:latin typeface="Tw Cen MT" panose="020B0602020104020603"/>
                </a:rPr>
                <a:t>2</a:t>
              </a:r>
            </a:p>
          </p:txBody>
        </p:sp>
        <p:sp>
          <p:nvSpPr>
            <p:cNvPr id="20" name="TextBox 19"/>
            <p:cNvSpPr txBox="1"/>
            <p:nvPr/>
          </p:nvSpPr>
          <p:spPr>
            <a:xfrm>
              <a:off x="4512242" y="1045516"/>
              <a:ext cx="1295400" cy="231706"/>
            </a:xfrm>
            <a:prstGeom prst="rect">
              <a:avLst/>
            </a:prstGeom>
            <a:noFill/>
          </p:spPr>
          <p:txBody>
            <a:bodyPr wrap="square" rtlCol="0">
              <a:spAutoFit/>
            </a:bodyPr>
            <a:lstStyle/>
            <a:p>
              <a:pPr algn="ctr" defTabSz="1219170"/>
              <a:r>
                <a:rPr lang="en-US" sz="1600" b="1" dirty="0">
                  <a:solidFill>
                    <a:prstClr val="black"/>
                  </a:solidFill>
                  <a:latin typeface="Times New Roman" pitchFamily="18" charset="0"/>
                  <a:cs typeface="Times New Roman" pitchFamily="18" charset="0"/>
                </a:rPr>
                <a:t>Central Mountains</a:t>
              </a:r>
            </a:p>
          </p:txBody>
        </p:sp>
        <p:sp>
          <p:nvSpPr>
            <p:cNvPr id="12" name="Oval 11"/>
            <p:cNvSpPr/>
            <p:nvPr/>
          </p:nvSpPr>
          <p:spPr>
            <a:xfrm>
              <a:off x="5820577" y="857250"/>
              <a:ext cx="457200" cy="342900"/>
            </a:xfrm>
            <a:prstGeom prst="ellipse">
              <a:avLst/>
            </a:prstGeom>
            <a:solidFill>
              <a:srgbClr val="0000F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400" dirty="0">
                  <a:solidFill>
                    <a:prstClr val="white"/>
                  </a:solidFill>
                  <a:latin typeface="Tw Cen MT" panose="020B0602020104020603"/>
                </a:rPr>
                <a:t>3</a:t>
              </a:r>
            </a:p>
          </p:txBody>
        </p:sp>
        <p:sp>
          <p:nvSpPr>
            <p:cNvPr id="13" name="Oval 12"/>
            <p:cNvSpPr/>
            <p:nvPr/>
          </p:nvSpPr>
          <p:spPr>
            <a:xfrm>
              <a:off x="6658777" y="476250"/>
              <a:ext cx="457200" cy="342900"/>
            </a:xfrm>
            <a:prstGeom prst="ellipse">
              <a:avLst/>
            </a:prstGeom>
            <a:solidFill>
              <a:srgbClr val="0000F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400" dirty="0">
                  <a:solidFill>
                    <a:prstClr val="white"/>
                  </a:solidFill>
                  <a:latin typeface="Tw Cen MT" panose="020B0602020104020603"/>
                </a:rPr>
                <a:t>4</a:t>
              </a:r>
            </a:p>
          </p:txBody>
        </p:sp>
      </p:grpSp>
      <p:sp>
        <p:nvSpPr>
          <p:cNvPr id="14" name="TextBox 13"/>
          <p:cNvSpPr txBox="1"/>
          <p:nvPr/>
        </p:nvSpPr>
        <p:spPr>
          <a:xfrm>
            <a:off x="383139" y="212569"/>
            <a:ext cx="3759200" cy="1405641"/>
          </a:xfrm>
          <a:prstGeom prst="rect">
            <a:avLst/>
          </a:prstGeom>
          <a:noFill/>
        </p:spPr>
        <p:txBody>
          <a:bodyPr wrap="square" rtlCol="0">
            <a:spAutoFit/>
          </a:bodyPr>
          <a:lstStyle/>
          <a:p>
            <a:pPr algn="ctr" defTabSz="1219170"/>
            <a:r>
              <a:rPr lang="en-US" sz="4267" b="1" dirty="0">
                <a:solidFill>
                  <a:prstClr val="black"/>
                </a:solidFill>
                <a:latin typeface="Tw Cen MT" panose="020B0602020104020603"/>
              </a:rPr>
              <a:t>Geography and the Conquest</a:t>
            </a:r>
          </a:p>
        </p:txBody>
      </p:sp>
    </p:spTree>
  </p:cSld>
  <p:clrMapOvr>
    <a:masterClrMapping/>
  </p:clrMapOvr>
  <p:transition spd="med">
    <p:blinds/>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04800"/>
            <a:ext cx="11963400" cy="2133600"/>
          </a:xfrm>
        </p:spPr>
        <p:txBody>
          <a:bodyPr>
            <a:normAutofit/>
          </a:bodyPr>
          <a:lstStyle/>
          <a:p>
            <a:pPr algn="ctr">
              <a:spcBef>
                <a:spcPts val="600"/>
              </a:spcBef>
              <a:spcAft>
                <a:spcPts val="1200"/>
              </a:spcAft>
            </a:pPr>
            <a:r>
              <a:rPr lang="en-US" sz="5400" cap="all" dirty="0">
                <a:solidFill>
                  <a:srgbClr val="006600"/>
                </a:solidFill>
                <a:effectLst>
                  <a:outerShdw blurRad="38100" dist="38100" dir="2700000" algn="tl">
                    <a:srgbClr val="000000">
                      <a:alpha val="43137"/>
                    </a:srgbClr>
                  </a:outerShdw>
                </a:effectLst>
              </a:rPr>
              <a:t>THE PERIOD OF THE JUDGES</a:t>
            </a:r>
            <a:br>
              <a:rPr lang="en-US" dirty="0"/>
            </a:br>
            <a:r>
              <a:rPr lang="en-US" sz="4000" dirty="0">
                <a:solidFill>
                  <a:srgbClr val="006600"/>
                </a:solidFill>
                <a:effectLst>
                  <a:outerShdw blurRad="38100" dist="38100" dir="2700000" algn="tl">
                    <a:srgbClr val="000000">
                      <a:alpha val="43137"/>
                    </a:srgbClr>
                  </a:outerShdw>
                </a:effectLst>
              </a:rPr>
              <a:t>The Book of Judges</a:t>
            </a:r>
            <a:endParaRPr lang="en-US" sz="5400" dirty="0">
              <a:solidFill>
                <a:srgbClr val="006600"/>
              </a:solidFill>
              <a:effectLst>
                <a:outerShdw blurRad="38100" dist="38100" dir="2700000" algn="tl">
                  <a:srgbClr val="000000">
                    <a:alpha val="43137"/>
                  </a:srgbClr>
                </a:outerShdw>
              </a:effectLst>
            </a:endParaRPr>
          </a:p>
        </p:txBody>
      </p:sp>
      <p:grpSp>
        <p:nvGrpSpPr>
          <p:cNvPr id="42" name="Group 41">
            <a:extLst>
              <a:ext uri="{FF2B5EF4-FFF2-40B4-BE49-F238E27FC236}">
                <a16:creationId xmlns:a16="http://schemas.microsoft.com/office/drawing/2014/main" id="{F27C105A-4150-42E2-8442-17A0A713CBB9}"/>
              </a:ext>
            </a:extLst>
          </p:cNvPr>
          <p:cNvGrpSpPr/>
          <p:nvPr/>
        </p:nvGrpSpPr>
        <p:grpSpPr>
          <a:xfrm>
            <a:off x="685800" y="2895600"/>
            <a:ext cx="10929769" cy="2898028"/>
            <a:chOff x="0" y="0"/>
            <a:chExt cx="5659150" cy="1342334"/>
          </a:xfrm>
        </p:grpSpPr>
        <p:cxnSp>
          <p:nvCxnSpPr>
            <p:cNvPr id="43" name="Straight Connector 42">
              <a:extLst>
                <a:ext uri="{FF2B5EF4-FFF2-40B4-BE49-F238E27FC236}">
                  <a16:creationId xmlns:a16="http://schemas.microsoft.com/office/drawing/2014/main" id="{3B106245-DE59-4D4B-BD36-2C5DF39AB9B9}"/>
                </a:ext>
              </a:extLst>
            </p:cNvPr>
            <p:cNvCxnSpPr/>
            <p:nvPr/>
          </p:nvCxnSpPr>
          <p:spPr>
            <a:xfrm flipV="1">
              <a:off x="324169" y="53975"/>
              <a:ext cx="4997450" cy="19050"/>
            </a:xfrm>
            <a:prstGeom prst="line">
              <a:avLst/>
            </a:prstGeom>
            <a:noFill/>
            <a:ln w="12700" cap="flat" cmpd="sng" algn="ctr">
              <a:solidFill>
                <a:sysClr val="windowText" lastClr="000000"/>
              </a:solidFill>
              <a:prstDash val="solid"/>
              <a:miter lim="800000"/>
              <a:headEnd type="none" w="med" len="med"/>
              <a:tailEnd type="triangle" w="med" len="med"/>
            </a:ln>
            <a:effectLst/>
          </p:spPr>
        </p:cxnSp>
        <p:sp>
          <p:nvSpPr>
            <p:cNvPr id="44" name="Oval 43">
              <a:extLst>
                <a:ext uri="{FF2B5EF4-FFF2-40B4-BE49-F238E27FC236}">
                  <a16:creationId xmlns:a16="http://schemas.microsoft.com/office/drawing/2014/main" id="{80806433-B07F-4CC9-8A2C-C397342187F5}"/>
                </a:ext>
              </a:extLst>
            </p:cNvPr>
            <p:cNvSpPr/>
            <p:nvPr/>
          </p:nvSpPr>
          <p:spPr>
            <a:xfrm>
              <a:off x="482600" y="0"/>
              <a:ext cx="142036" cy="127000"/>
            </a:xfrm>
            <a:prstGeom prst="ellipse">
              <a:avLst/>
            </a:prstGeom>
            <a:solidFill>
              <a:srgbClr val="4F2F05"/>
            </a:solidFill>
            <a:ln w="12700" cap="flat" cmpd="sng" algn="ctr">
              <a:solidFill>
                <a:schemeClr val="bg1"/>
              </a:solidFill>
              <a:prstDash val="solid"/>
              <a:miter lim="800000"/>
            </a:ln>
            <a:effectLst/>
            <a:scene3d>
              <a:camera prst="orthographicFront"/>
              <a:lightRig rig="threePt" dir="t"/>
            </a:scene3d>
            <a:sp3d>
              <a:bevelT w="165100" prst="coolSlant"/>
            </a:sp3d>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4800" b="1">
                <a:solidFill>
                  <a:srgbClr val="533205"/>
                </a:solidFill>
              </a:endParaRPr>
            </a:p>
          </p:txBody>
        </p:sp>
        <p:sp>
          <p:nvSpPr>
            <p:cNvPr id="45" name="Oval 44">
              <a:extLst>
                <a:ext uri="{FF2B5EF4-FFF2-40B4-BE49-F238E27FC236}">
                  <a16:creationId xmlns:a16="http://schemas.microsoft.com/office/drawing/2014/main" id="{3A847F26-E9CA-4DB9-8CB3-F41084F7B3F5}"/>
                </a:ext>
              </a:extLst>
            </p:cNvPr>
            <p:cNvSpPr/>
            <p:nvPr/>
          </p:nvSpPr>
          <p:spPr>
            <a:xfrm>
              <a:off x="1128893" y="0"/>
              <a:ext cx="142036" cy="127000"/>
            </a:xfrm>
            <a:prstGeom prst="ellipse">
              <a:avLst/>
            </a:prstGeom>
            <a:solidFill>
              <a:srgbClr val="4F2F05"/>
            </a:solidFill>
            <a:ln w="12700" cap="flat" cmpd="sng" algn="ctr">
              <a:solidFill>
                <a:schemeClr val="bg1"/>
              </a:solidFill>
              <a:prstDash val="solid"/>
              <a:miter lim="800000"/>
            </a:ln>
            <a:effectLst/>
            <a:scene3d>
              <a:camera prst="orthographicFront"/>
              <a:lightRig rig="threePt" dir="t"/>
            </a:scene3d>
            <a:sp3d>
              <a:bevelT w="165100" prst="coolSlant"/>
            </a:sp3d>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4800" b="1">
                <a:solidFill>
                  <a:srgbClr val="533205"/>
                </a:solidFill>
              </a:endParaRPr>
            </a:p>
          </p:txBody>
        </p:sp>
        <p:sp>
          <p:nvSpPr>
            <p:cNvPr id="46" name="Oval 45">
              <a:extLst>
                <a:ext uri="{FF2B5EF4-FFF2-40B4-BE49-F238E27FC236}">
                  <a16:creationId xmlns:a16="http://schemas.microsoft.com/office/drawing/2014/main" id="{C6F2DB8B-B674-4B16-94C0-E529CF92EC3A}"/>
                </a:ext>
              </a:extLst>
            </p:cNvPr>
            <p:cNvSpPr/>
            <p:nvPr/>
          </p:nvSpPr>
          <p:spPr>
            <a:xfrm>
              <a:off x="4360364" y="0"/>
              <a:ext cx="142036" cy="127000"/>
            </a:xfrm>
            <a:prstGeom prst="ellipse">
              <a:avLst/>
            </a:prstGeom>
            <a:solidFill>
              <a:srgbClr val="4F2F05"/>
            </a:solidFill>
            <a:ln w="12700" cap="flat" cmpd="sng" algn="ctr">
              <a:solidFill>
                <a:schemeClr val="bg1"/>
              </a:solidFill>
              <a:prstDash val="solid"/>
              <a:miter lim="800000"/>
            </a:ln>
            <a:effectLst/>
            <a:scene3d>
              <a:camera prst="orthographicFront"/>
              <a:lightRig rig="threePt" dir="t"/>
            </a:scene3d>
            <a:sp3d>
              <a:bevelT w="165100" prst="coolSlant"/>
            </a:sp3d>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4800" b="1">
                <a:solidFill>
                  <a:srgbClr val="533205"/>
                </a:solidFill>
              </a:endParaRPr>
            </a:p>
          </p:txBody>
        </p:sp>
        <p:sp>
          <p:nvSpPr>
            <p:cNvPr id="47" name="Text Box 1076">
              <a:extLst>
                <a:ext uri="{FF2B5EF4-FFF2-40B4-BE49-F238E27FC236}">
                  <a16:creationId xmlns:a16="http://schemas.microsoft.com/office/drawing/2014/main" id="{31C925D3-E902-4D00-ACB2-5DE7E895FED7}"/>
                </a:ext>
              </a:extLst>
            </p:cNvPr>
            <p:cNvSpPr txBox="1"/>
            <p:nvPr/>
          </p:nvSpPr>
          <p:spPr>
            <a:xfrm>
              <a:off x="0" y="127000"/>
              <a:ext cx="1079500" cy="7429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sz="2000" b="1" i="1" kern="1200" dirty="0">
                  <a:solidFill>
                    <a:srgbClr val="533205"/>
                  </a:solidFill>
                  <a:effectLst/>
                  <a:latin typeface="Times New Roman" panose="02020603050405020304" pitchFamily="18" charset="0"/>
                  <a:ea typeface="Arial" panose="020B0604020202020204" pitchFamily="34" charset="0"/>
                </a:rPr>
                <a:t>Period of the judges begins</a:t>
              </a:r>
              <a:endParaRPr lang="en-US" sz="3600" b="1" dirty="0">
                <a:solidFill>
                  <a:srgbClr val="533205"/>
                </a:solidFill>
                <a:effectLst/>
                <a:latin typeface="Times New Roman" panose="02020603050405020304" pitchFamily="18" charset="0"/>
                <a:ea typeface="Times New Roman" panose="02020603050405020304" pitchFamily="18" charset="0"/>
              </a:endParaRPr>
            </a:p>
            <a:p>
              <a:pPr marL="0" marR="0" algn="ctr">
                <a:lnSpc>
                  <a:spcPct val="115000"/>
                </a:lnSpc>
                <a:spcBef>
                  <a:spcPts val="0"/>
                </a:spcBef>
                <a:spcAft>
                  <a:spcPts val="0"/>
                </a:spcAft>
              </a:pPr>
              <a:r>
                <a:rPr lang="en-US" sz="2000" b="1" i="1" kern="1200" dirty="0">
                  <a:solidFill>
                    <a:srgbClr val="533205"/>
                  </a:solidFill>
                  <a:effectLst/>
                  <a:latin typeface="Times New Roman" panose="02020603050405020304" pitchFamily="18" charset="0"/>
                  <a:ea typeface="Arial" panose="020B0604020202020204" pitchFamily="34" charset="0"/>
                </a:rPr>
                <a:t>1375 BC</a:t>
              </a:r>
              <a:endParaRPr lang="en-US" sz="3600" b="1" dirty="0">
                <a:solidFill>
                  <a:srgbClr val="533205"/>
                </a:solidFill>
                <a:effectLst/>
                <a:latin typeface="Times New Roman" panose="02020603050405020304" pitchFamily="18" charset="0"/>
                <a:ea typeface="Times New Roman" panose="02020603050405020304" pitchFamily="18" charset="0"/>
              </a:endParaRPr>
            </a:p>
          </p:txBody>
        </p:sp>
        <p:sp>
          <p:nvSpPr>
            <p:cNvPr id="48" name="Text Box 1078">
              <a:extLst>
                <a:ext uri="{FF2B5EF4-FFF2-40B4-BE49-F238E27FC236}">
                  <a16:creationId xmlns:a16="http://schemas.microsoft.com/office/drawing/2014/main" id="{ACAFFD62-B56F-4EC6-8720-0C1C075D3646}"/>
                </a:ext>
              </a:extLst>
            </p:cNvPr>
            <p:cNvSpPr txBox="1"/>
            <p:nvPr/>
          </p:nvSpPr>
          <p:spPr>
            <a:xfrm>
              <a:off x="4579650" y="599384"/>
              <a:ext cx="1079500" cy="44086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sz="2000" b="1" i="1" kern="1200">
                  <a:solidFill>
                    <a:srgbClr val="533205"/>
                  </a:solidFill>
                  <a:effectLst/>
                  <a:latin typeface="Times New Roman" panose="02020603050405020304" pitchFamily="18" charset="0"/>
                  <a:ea typeface="Arial" panose="020B0604020202020204" pitchFamily="34" charset="0"/>
                </a:rPr>
                <a:t>Saul anointed king1050 BC</a:t>
              </a:r>
              <a:endParaRPr lang="en-US" sz="3600" b="1">
                <a:solidFill>
                  <a:srgbClr val="533205"/>
                </a:solidFill>
                <a:effectLst/>
                <a:latin typeface="Times New Roman" panose="02020603050405020304" pitchFamily="18" charset="0"/>
                <a:ea typeface="Times New Roman" panose="02020603050405020304" pitchFamily="18" charset="0"/>
              </a:endParaRPr>
            </a:p>
          </p:txBody>
        </p:sp>
        <p:sp>
          <p:nvSpPr>
            <p:cNvPr id="49" name="Oval 48">
              <a:extLst>
                <a:ext uri="{FF2B5EF4-FFF2-40B4-BE49-F238E27FC236}">
                  <a16:creationId xmlns:a16="http://schemas.microsoft.com/office/drawing/2014/main" id="{8EC68EC0-FF3F-447D-8528-AD59CAD8B588}"/>
                </a:ext>
              </a:extLst>
            </p:cNvPr>
            <p:cNvSpPr/>
            <p:nvPr/>
          </p:nvSpPr>
          <p:spPr>
            <a:xfrm>
              <a:off x="5006658" y="0"/>
              <a:ext cx="142036" cy="127000"/>
            </a:xfrm>
            <a:prstGeom prst="ellipse">
              <a:avLst/>
            </a:prstGeom>
            <a:solidFill>
              <a:srgbClr val="4F2F05"/>
            </a:solidFill>
            <a:ln w="12700" cap="flat" cmpd="sng" algn="ctr">
              <a:solidFill>
                <a:schemeClr val="bg1"/>
              </a:solidFill>
              <a:prstDash val="solid"/>
              <a:miter lim="800000"/>
            </a:ln>
            <a:effectLst/>
            <a:scene3d>
              <a:camera prst="orthographicFront"/>
              <a:lightRig rig="threePt" dir="t"/>
            </a:scene3d>
            <a:sp3d>
              <a:bevelT w="165100" prst="coolSlant"/>
            </a:sp3d>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4800" b="1">
                <a:solidFill>
                  <a:srgbClr val="533205"/>
                </a:solidFill>
              </a:endParaRPr>
            </a:p>
          </p:txBody>
        </p:sp>
        <p:sp>
          <p:nvSpPr>
            <p:cNvPr id="50" name="Oval 49">
              <a:extLst>
                <a:ext uri="{FF2B5EF4-FFF2-40B4-BE49-F238E27FC236}">
                  <a16:creationId xmlns:a16="http://schemas.microsoft.com/office/drawing/2014/main" id="{605BE1EB-7511-496B-9431-D9EA3347EB1B}"/>
                </a:ext>
              </a:extLst>
            </p:cNvPr>
            <p:cNvSpPr/>
            <p:nvPr/>
          </p:nvSpPr>
          <p:spPr>
            <a:xfrm>
              <a:off x="1775188" y="0"/>
              <a:ext cx="142036" cy="127000"/>
            </a:xfrm>
            <a:prstGeom prst="ellipse">
              <a:avLst/>
            </a:prstGeom>
            <a:solidFill>
              <a:srgbClr val="4F2F05"/>
            </a:solidFill>
            <a:ln w="12700" cap="flat" cmpd="sng" algn="ctr">
              <a:solidFill>
                <a:schemeClr val="bg1"/>
              </a:solidFill>
              <a:prstDash val="solid"/>
              <a:miter lim="800000"/>
            </a:ln>
            <a:effectLst/>
            <a:scene3d>
              <a:camera prst="orthographicFront"/>
              <a:lightRig rig="threePt" dir="t"/>
            </a:scene3d>
            <a:sp3d>
              <a:bevelT w="165100" prst="coolSlant"/>
            </a:sp3d>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4800" b="1">
                <a:solidFill>
                  <a:srgbClr val="533205"/>
                </a:solidFill>
              </a:endParaRPr>
            </a:p>
          </p:txBody>
        </p:sp>
        <p:sp>
          <p:nvSpPr>
            <p:cNvPr id="51" name="Oval 50">
              <a:extLst>
                <a:ext uri="{FF2B5EF4-FFF2-40B4-BE49-F238E27FC236}">
                  <a16:creationId xmlns:a16="http://schemas.microsoft.com/office/drawing/2014/main" id="{86C33428-37E9-46C5-8AFF-1B389152BD20}"/>
                </a:ext>
              </a:extLst>
            </p:cNvPr>
            <p:cNvSpPr/>
            <p:nvPr/>
          </p:nvSpPr>
          <p:spPr>
            <a:xfrm>
              <a:off x="2421481" y="0"/>
              <a:ext cx="142036" cy="127000"/>
            </a:xfrm>
            <a:prstGeom prst="ellipse">
              <a:avLst/>
            </a:prstGeom>
            <a:solidFill>
              <a:srgbClr val="4F2F05"/>
            </a:solidFill>
            <a:ln w="12700" cap="flat" cmpd="sng" algn="ctr">
              <a:solidFill>
                <a:schemeClr val="bg1"/>
              </a:solidFill>
              <a:prstDash val="solid"/>
              <a:miter lim="800000"/>
            </a:ln>
            <a:effectLst/>
            <a:scene3d>
              <a:camera prst="orthographicFront"/>
              <a:lightRig rig="threePt" dir="t"/>
            </a:scene3d>
            <a:sp3d>
              <a:bevelT w="165100" prst="coolSlant"/>
            </a:sp3d>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4800" b="1">
                <a:solidFill>
                  <a:srgbClr val="533205"/>
                </a:solidFill>
              </a:endParaRPr>
            </a:p>
          </p:txBody>
        </p:sp>
        <p:sp>
          <p:nvSpPr>
            <p:cNvPr id="52" name="Oval 51">
              <a:extLst>
                <a:ext uri="{FF2B5EF4-FFF2-40B4-BE49-F238E27FC236}">
                  <a16:creationId xmlns:a16="http://schemas.microsoft.com/office/drawing/2014/main" id="{A5EC89DD-76FC-427D-92AD-B17BFA28FD4B}"/>
                </a:ext>
              </a:extLst>
            </p:cNvPr>
            <p:cNvSpPr/>
            <p:nvPr/>
          </p:nvSpPr>
          <p:spPr>
            <a:xfrm>
              <a:off x="3067776" y="0"/>
              <a:ext cx="142036" cy="127000"/>
            </a:xfrm>
            <a:prstGeom prst="ellipse">
              <a:avLst/>
            </a:prstGeom>
            <a:solidFill>
              <a:srgbClr val="4F2F05"/>
            </a:solidFill>
            <a:ln w="12700" cap="flat" cmpd="sng" algn="ctr">
              <a:solidFill>
                <a:schemeClr val="bg1"/>
              </a:solidFill>
              <a:prstDash val="solid"/>
              <a:miter lim="800000"/>
            </a:ln>
            <a:effectLst/>
            <a:scene3d>
              <a:camera prst="orthographicFront"/>
              <a:lightRig rig="threePt" dir="t"/>
            </a:scene3d>
            <a:sp3d>
              <a:bevelT w="165100" prst="coolSlant"/>
            </a:sp3d>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4800" b="1">
                <a:solidFill>
                  <a:srgbClr val="533205"/>
                </a:solidFill>
              </a:endParaRPr>
            </a:p>
          </p:txBody>
        </p:sp>
        <p:sp>
          <p:nvSpPr>
            <p:cNvPr id="53" name="Oval 52">
              <a:extLst>
                <a:ext uri="{FF2B5EF4-FFF2-40B4-BE49-F238E27FC236}">
                  <a16:creationId xmlns:a16="http://schemas.microsoft.com/office/drawing/2014/main" id="{FE0FB4B5-FCEB-47A2-B5C7-3B429390FA1B}"/>
                </a:ext>
              </a:extLst>
            </p:cNvPr>
            <p:cNvSpPr/>
            <p:nvPr/>
          </p:nvSpPr>
          <p:spPr>
            <a:xfrm>
              <a:off x="3714069" y="0"/>
              <a:ext cx="142036" cy="127000"/>
            </a:xfrm>
            <a:prstGeom prst="ellipse">
              <a:avLst/>
            </a:prstGeom>
            <a:solidFill>
              <a:srgbClr val="4F2F05"/>
            </a:solidFill>
            <a:ln w="12700" cap="flat" cmpd="sng" algn="ctr">
              <a:solidFill>
                <a:schemeClr val="bg1"/>
              </a:solidFill>
              <a:prstDash val="solid"/>
              <a:miter lim="800000"/>
            </a:ln>
            <a:effectLst/>
            <a:scene3d>
              <a:camera prst="orthographicFront"/>
              <a:lightRig rig="threePt" dir="t"/>
            </a:scene3d>
            <a:sp3d>
              <a:bevelT w="165100" prst="coolSlant"/>
            </a:sp3d>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4800" b="1">
                <a:solidFill>
                  <a:srgbClr val="533205"/>
                </a:solidFill>
              </a:endParaRPr>
            </a:p>
          </p:txBody>
        </p:sp>
        <p:sp>
          <p:nvSpPr>
            <p:cNvPr id="54" name="Text Box 1076">
              <a:extLst>
                <a:ext uri="{FF2B5EF4-FFF2-40B4-BE49-F238E27FC236}">
                  <a16:creationId xmlns:a16="http://schemas.microsoft.com/office/drawing/2014/main" id="{C616DCE5-1A85-4F5D-9334-7401471F6F1C}"/>
                </a:ext>
              </a:extLst>
            </p:cNvPr>
            <p:cNvSpPr txBox="1"/>
            <p:nvPr/>
          </p:nvSpPr>
          <p:spPr>
            <a:xfrm>
              <a:off x="632694" y="599384"/>
              <a:ext cx="1079500" cy="7429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sz="2000" b="1" i="1" kern="1200">
                  <a:solidFill>
                    <a:srgbClr val="533205"/>
                  </a:solidFill>
                  <a:effectLst/>
                  <a:latin typeface="Times New Roman" panose="02020603050405020304" pitchFamily="18" charset="0"/>
                  <a:ea typeface="Arial" panose="020B0604020202020204" pitchFamily="34" charset="0"/>
                </a:rPr>
                <a:t>Othniel</a:t>
              </a:r>
              <a:endParaRPr lang="en-US" sz="3600" b="1">
                <a:solidFill>
                  <a:srgbClr val="533205"/>
                </a:solidFill>
                <a:effectLst/>
                <a:latin typeface="Times New Roman" panose="02020603050405020304" pitchFamily="18" charset="0"/>
                <a:ea typeface="Times New Roman" panose="02020603050405020304" pitchFamily="18" charset="0"/>
              </a:endParaRPr>
            </a:p>
            <a:p>
              <a:pPr marL="0" marR="0" algn="ctr">
                <a:lnSpc>
                  <a:spcPct val="115000"/>
                </a:lnSpc>
                <a:spcBef>
                  <a:spcPts val="0"/>
                </a:spcBef>
                <a:spcAft>
                  <a:spcPts val="0"/>
                </a:spcAft>
              </a:pPr>
              <a:r>
                <a:rPr lang="en-US" sz="2000" b="1" i="1" kern="1200">
                  <a:solidFill>
                    <a:srgbClr val="533205"/>
                  </a:solidFill>
                  <a:effectLst/>
                  <a:latin typeface="Times New Roman" panose="02020603050405020304" pitchFamily="18" charset="0"/>
                  <a:ea typeface="Arial" panose="020B0604020202020204" pitchFamily="34" charset="0"/>
                </a:rPr>
                <a:t>1367-1327 BC</a:t>
              </a:r>
              <a:endParaRPr lang="en-US" sz="3600" b="1">
                <a:solidFill>
                  <a:srgbClr val="533205"/>
                </a:solidFill>
                <a:effectLst/>
                <a:latin typeface="Times New Roman" panose="02020603050405020304" pitchFamily="18" charset="0"/>
                <a:ea typeface="Times New Roman" panose="02020603050405020304" pitchFamily="18" charset="0"/>
              </a:endParaRPr>
            </a:p>
          </p:txBody>
        </p:sp>
        <p:sp>
          <p:nvSpPr>
            <p:cNvPr id="55" name="Text Box 1076">
              <a:extLst>
                <a:ext uri="{FF2B5EF4-FFF2-40B4-BE49-F238E27FC236}">
                  <a16:creationId xmlns:a16="http://schemas.microsoft.com/office/drawing/2014/main" id="{680E4156-157E-4F20-A53D-064AB4E771E9}"/>
                </a:ext>
              </a:extLst>
            </p:cNvPr>
            <p:cNvSpPr txBox="1"/>
            <p:nvPr/>
          </p:nvSpPr>
          <p:spPr>
            <a:xfrm>
              <a:off x="1349737" y="127000"/>
              <a:ext cx="1079500" cy="7429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sz="2000" b="1" i="1" kern="1200">
                  <a:solidFill>
                    <a:srgbClr val="533205"/>
                  </a:solidFill>
                  <a:effectLst/>
                  <a:latin typeface="Times New Roman" panose="02020603050405020304" pitchFamily="18" charset="0"/>
                  <a:ea typeface="Arial" panose="020B0604020202020204" pitchFamily="34" charset="0"/>
                </a:rPr>
                <a:t>Ehud </a:t>
              </a:r>
              <a:endParaRPr lang="en-US" sz="3600" b="1">
                <a:solidFill>
                  <a:srgbClr val="533205"/>
                </a:solidFill>
                <a:effectLst/>
                <a:latin typeface="Times New Roman" panose="02020603050405020304" pitchFamily="18" charset="0"/>
                <a:ea typeface="Times New Roman" panose="02020603050405020304" pitchFamily="18" charset="0"/>
              </a:endParaRPr>
            </a:p>
            <a:p>
              <a:pPr marL="0" marR="0" algn="ctr">
                <a:lnSpc>
                  <a:spcPct val="115000"/>
                </a:lnSpc>
                <a:spcBef>
                  <a:spcPts val="0"/>
                </a:spcBef>
                <a:spcAft>
                  <a:spcPts val="0"/>
                </a:spcAft>
              </a:pPr>
              <a:r>
                <a:rPr lang="en-US" sz="2000" b="1" i="1" kern="1200">
                  <a:solidFill>
                    <a:srgbClr val="533205"/>
                  </a:solidFill>
                  <a:effectLst/>
                  <a:latin typeface="Times New Roman" panose="02020603050405020304" pitchFamily="18" charset="0"/>
                  <a:ea typeface="Arial" panose="020B0604020202020204" pitchFamily="34" charset="0"/>
                </a:rPr>
                <a:t>1309-1229 BC</a:t>
              </a:r>
              <a:endParaRPr lang="en-US" sz="3600" b="1">
                <a:solidFill>
                  <a:srgbClr val="533205"/>
                </a:solidFill>
                <a:effectLst/>
                <a:latin typeface="Times New Roman" panose="02020603050405020304" pitchFamily="18" charset="0"/>
                <a:ea typeface="Times New Roman" panose="02020603050405020304" pitchFamily="18" charset="0"/>
              </a:endParaRPr>
            </a:p>
          </p:txBody>
        </p:sp>
        <p:sp>
          <p:nvSpPr>
            <p:cNvPr id="56" name="Text Box 1076">
              <a:extLst>
                <a:ext uri="{FF2B5EF4-FFF2-40B4-BE49-F238E27FC236}">
                  <a16:creationId xmlns:a16="http://schemas.microsoft.com/office/drawing/2014/main" id="{B2D75364-AD21-49DF-839E-42E44497990B}"/>
                </a:ext>
              </a:extLst>
            </p:cNvPr>
            <p:cNvSpPr txBox="1"/>
            <p:nvPr/>
          </p:nvSpPr>
          <p:spPr>
            <a:xfrm>
              <a:off x="1939907" y="599384"/>
              <a:ext cx="1079500" cy="7429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sz="2000" b="1" i="1" kern="1200">
                  <a:solidFill>
                    <a:srgbClr val="533205"/>
                  </a:solidFill>
                  <a:effectLst/>
                  <a:latin typeface="Times New Roman" panose="02020603050405020304" pitchFamily="18" charset="0"/>
                  <a:ea typeface="Arial" panose="020B0604020202020204" pitchFamily="34" charset="0"/>
                </a:rPr>
                <a:t>Deborah </a:t>
              </a:r>
              <a:endParaRPr lang="en-US" sz="3600" b="1">
                <a:solidFill>
                  <a:srgbClr val="533205"/>
                </a:solidFill>
                <a:effectLst/>
                <a:latin typeface="Times New Roman" panose="02020603050405020304" pitchFamily="18" charset="0"/>
                <a:ea typeface="Times New Roman" panose="02020603050405020304" pitchFamily="18" charset="0"/>
              </a:endParaRPr>
            </a:p>
            <a:p>
              <a:pPr marL="0" marR="0" algn="ctr">
                <a:lnSpc>
                  <a:spcPct val="115000"/>
                </a:lnSpc>
                <a:spcBef>
                  <a:spcPts val="0"/>
                </a:spcBef>
                <a:spcAft>
                  <a:spcPts val="0"/>
                </a:spcAft>
              </a:pPr>
              <a:r>
                <a:rPr lang="en-US" sz="2000" b="1" i="1" kern="1200">
                  <a:solidFill>
                    <a:srgbClr val="533205"/>
                  </a:solidFill>
                  <a:effectLst/>
                  <a:latin typeface="Times New Roman" panose="02020603050405020304" pitchFamily="18" charset="0"/>
                  <a:ea typeface="Arial" panose="020B0604020202020204" pitchFamily="34" charset="0"/>
                </a:rPr>
                <a:t>1209-1169</a:t>
              </a:r>
              <a:endParaRPr lang="en-US" sz="3600" b="1">
                <a:solidFill>
                  <a:srgbClr val="533205"/>
                </a:solidFill>
                <a:effectLst/>
                <a:latin typeface="Times New Roman" panose="02020603050405020304" pitchFamily="18" charset="0"/>
                <a:ea typeface="Times New Roman" panose="02020603050405020304" pitchFamily="18" charset="0"/>
              </a:endParaRPr>
            </a:p>
          </p:txBody>
        </p:sp>
        <p:sp>
          <p:nvSpPr>
            <p:cNvPr id="57" name="Text Box 1076">
              <a:extLst>
                <a:ext uri="{FF2B5EF4-FFF2-40B4-BE49-F238E27FC236}">
                  <a16:creationId xmlns:a16="http://schemas.microsoft.com/office/drawing/2014/main" id="{88E95708-A236-4F93-8E8F-E1D716CCA6CA}"/>
                </a:ext>
              </a:extLst>
            </p:cNvPr>
            <p:cNvSpPr txBox="1"/>
            <p:nvPr/>
          </p:nvSpPr>
          <p:spPr>
            <a:xfrm>
              <a:off x="2683708" y="127000"/>
              <a:ext cx="1079500" cy="7429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sz="2000" b="1" i="1" kern="1200">
                  <a:solidFill>
                    <a:srgbClr val="533205"/>
                  </a:solidFill>
                  <a:effectLst/>
                  <a:latin typeface="Times New Roman" panose="02020603050405020304" pitchFamily="18" charset="0"/>
                  <a:ea typeface="Arial" panose="020B0604020202020204" pitchFamily="34" charset="0"/>
                </a:rPr>
                <a:t>Gideon </a:t>
              </a:r>
              <a:endParaRPr lang="en-US" sz="3600" b="1">
                <a:solidFill>
                  <a:srgbClr val="533205"/>
                </a:solidFill>
                <a:effectLst/>
                <a:latin typeface="Times New Roman" panose="02020603050405020304" pitchFamily="18" charset="0"/>
                <a:ea typeface="Times New Roman" panose="02020603050405020304" pitchFamily="18" charset="0"/>
              </a:endParaRPr>
            </a:p>
            <a:p>
              <a:pPr marL="0" marR="0" algn="ctr">
                <a:lnSpc>
                  <a:spcPct val="115000"/>
                </a:lnSpc>
                <a:spcBef>
                  <a:spcPts val="0"/>
                </a:spcBef>
                <a:spcAft>
                  <a:spcPts val="0"/>
                </a:spcAft>
              </a:pPr>
              <a:r>
                <a:rPr lang="en-US" sz="2000" b="1" i="1" kern="1200">
                  <a:solidFill>
                    <a:srgbClr val="533205"/>
                  </a:solidFill>
                  <a:effectLst/>
                  <a:latin typeface="Times New Roman" panose="02020603050405020304" pitchFamily="18" charset="0"/>
                  <a:ea typeface="Arial" panose="020B0604020202020204" pitchFamily="34" charset="0"/>
                </a:rPr>
                <a:t>1162-1122 BC</a:t>
              </a:r>
              <a:endParaRPr lang="en-US" sz="3600" b="1">
                <a:solidFill>
                  <a:srgbClr val="533205"/>
                </a:solidFill>
                <a:effectLst/>
                <a:latin typeface="Times New Roman" panose="02020603050405020304" pitchFamily="18" charset="0"/>
                <a:ea typeface="Times New Roman" panose="02020603050405020304" pitchFamily="18" charset="0"/>
              </a:endParaRPr>
            </a:p>
          </p:txBody>
        </p:sp>
        <p:sp>
          <p:nvSpPr>
            <p:cNvPr id="58" name="Text Box 1076">
              <a:extLst>
                <a:ext uri="{FF2B5EF4-FFF2-40B4-BE49-F238E27FC236}">
                  <a16:creationId xmlns:a16="http://schemas.microsoft.com/office/drawing/2014/main" id="{BFBAB58E-CC0B-42B1-BA64-34F1CD55069E}"/>
                </a:ext>
              </a:extLst>
            </p:cNvPr>
            <p:cNvSpPr txBox="1"/>
            <p:nvPr/>
          </p:nvSpPr>
          <p:spPr>
            <a:xfrm>
              <a:off x="3344098" y="599384"/>
              <a:ext cx="959350" cy="7429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sz="2000" b="1" i="1" kern="1200">
                  <a:solidFill>
                    <a:srgbClr val="533205"/>
                  </a:solidFill>
                  <a:effectLst/>
                  <a:latin typeface="Times New Roman" panose="02020603050405020304" pitchFamily="18" charset="0"/>
                  <a:ea typeface="Arial" panose="020B0604020202020204" pitchFamily="34" charset="0"/>
                </a:rPr>
                <a:t>Samuel born 1105 BC</a:t>
              </a:r>
              <a:endParaRPr lang="en-US" sz="3600" b="1">
                <a:solidFill>
                  <a:srgbClr val="533205"/>
                </a:solidFill>
                <a:effectLst/>
                <a:latin typeface="Times New Roman" panose="02020603050405020304" pitchFamily="18" charset="0"/>
                <a:ea typeface="Times New Roman" panose="02020603050405020304" pitchFamily="18" charset="0"/>
              </a:endParaRPr>
            </a:p>
          </p:txBody>
        </p:sp>
        <p:sp>
          <p:nvSpPr>
            <p:cNvPr id="59" name="Text Box 1076">
              <a:extLst>
                <a:ext uri="{FF2B5EF4-FFF2-40B4-BE49-F238E27FC236}">
                  <a16:creationId xmlns:a16="http://schemas.microsoft.com/office/drawing/2014/main" id="{630B3D96-FFB1-4B17-B824-8598882FE674}"/>
                </a:ext>
              </a:extLst>
            </p:cNvPr>
            <p:cNvSpPr txBox="1"/>
            <p:nvPr/>
          </p:nvSpPr>
          <p:spPr>
            <a:xfrm>
              <a:off x="3828370" y="153786"/>
              <a:ext cx="1079500" cy="7429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sz="2000" b="1" i="1" kern="1200">
                  <a:solidFill>
                    <a:srgbClr val="533205"/>
                  </a:solidFill>
                  <a:effectLst/>
                  <a:latin typeface="Times New Roman" panose="02020603050405020304" pitchFamily="18" charset="0"/>
                  <a:ea typeface="Arial" panose="020B0604020202020204" pitchFamily="34" charset="0"/>
                </a:rPr>
                <a:t>Sampson </a:t>
              </a:r>
              <a:endParaRPr lang="en-US" sz="3600" b="1">
                <a:solidFill>
                  <a:srgbClr val="533205"/>
                </a:solidFill>
                <a:effectLst/>
                <a:latin typeface="Times New Roman" panose="02020603050405020304" pitchFamily="18" charset="0"/>
                <a:ea typeface="Times New Roman" panose="02020603050405020304" pitchFamily="18" charset="0"/>
              </a:endParaRPr>
            </a:p>
            <a:p>
              <a:pPr marL="0" marR="0" algn="ctr">
                <a:lnSpc>
                  <a:spcPct val="115000"/>
                </a:lnSpc>
                <a:spcBef>
                  <a:spcPts val="0"/>
                </a:spcBef>
                <a:spcAft>
                  <a:spcPts val="0"/>
                </a:spcAft>
              </a:pPr>
              <a:r>
                <a:rPr lang="en-US" sz="2000" b="1" i="1" kern="1200">
                  <a:solidFill>
                    <a:srgbClr val="533205"/>
                  </a:solidFill>
                  <a:effectLst/>
                  <a:latin typeface="Times New Roman" panose="02020603050405020304" pitchFamily="18" charset="0"/>
                  <a:ea typeface="Arial" panose="020B0604020202020204" pitchFamily="34" charset="0"/>
                </a:rPr>
                <a:t>1075-1055 BC</a:t>
              </a:r>
              <a:endParaRPr lang="en-US" sz="3600" b="1">
                <a:solidFill>
                  <a:srgbClr val="533205"/>
                </a:solidFill>
                <a:effectLst/>
                <a:latin typeface="Times New Roman" panose="02020603050405020304" pitchFamily="18" charset="0"/>
                <a:ea typeface="Times New Roman" panose="02020603050405020304" pitchFamily="18" charset="0"/>
              </a:endParaRPr>
            </a:p>
          </p:txBody>
        </p:sp>
        <p:cxnSp>
          <p:nvCxnSpPr>
            <p:cNvPr id="60" name="Straight Connector 59">
              <a:extLst>
                <a:ext uri="{FF2B5EF4-FFF2-40B4-BE49-F238E27FC236}">
                  <a16:creationId xmlns:a16="http://schemas.microsoft.com/office/drawing/2014/main" id="{9FEB6893-1142-4DFF-A7ED-1066CB05FB8C}"/>
                </a:ext>
              </a:extLst>
            </p:cNvPr>
            <p:cNvCxnSpPr/>
            <p:nvPr/>
          </p:nvCxnSpPr>
          <p:spPr>
            <a:xfrm flipH="1">
              <a:off x="1172444" y="127000"/>
              <a:ext cx="13600" cy="472384"/>
            </a:xfrm>
            <a:prstGeom prst="line">
              <a:avLst/>
            </a:prstGeom>
            <a:noFill/>
            <a:ln w="6350" cap="flat" cmpd="sng" algn="ctr">
              <a:solidFill>
                <a:sysClr val="windowText" lastClr="000000"/>
              </a:solidFill>
              <a:prstDash val="solid"/>
              <a:miter lim="800000"/>
            </a:ln>
            <a:effectLst/>
          </p:spPr>
        </p:cxnSp>
        <p:cxnSp>
          <p:nvCxnSpPr>
            <p:cNvPr id="61" name="Straight Connector 60">
              <a:extLst>
                <a:ext uri="{FF2B5EF4-FFF2-40B4-BE49-F238E27FC236}">
                  <a16:creationId xmlns:a16="http://schemas.microsoft.com/office/drawing/2014/main" id="{C6733C79-58D0-40EC-95B7-D578D6A312AB}"/>
                </a:ext>
              </a:extLst>
            </p:cNvPr>
            <p:cNvCxnSpPr>
              <a:cxnSpLocks/>
            </p:cNvCxnSpPr>
            <p:nvPr/>
          </p:nvCxnSpPr>
          <p:spPr>
            <a:xfrm flipH="1">
              <a:off x="2475709" y="52877"/>
              <a:ext cx="13600" cy="548640"/>
            </a:xfrm>
            <a:prstGeom prst="line">
              <a:avLst/>
            </a:prstGeom>
            <a:noFill/>
            <a:ln w="6350" cap="flat" cmpd="sng" algn="ctr">
              <a:solidFill>
                <a:sysClr val="windowText" lastClr="000000"/>
              </a:solidFill>
              <a:prstDash val="solid"/>
              <a:miter lim="800000"/>
            </a:ln>
            <a:effectLst/>
          </p:spPr>
        </p:cxnSp>
        <p:cxnSp>
          <p:nvCxnSpPr>
            <p:cNvPr id="62" name="Straight Connector 61">
              <a:extLst>
                <a:ext uri="{FF2B5EF4-FFF2-40B4-BE49-F238E27FC236}">
                  <a16:creationId xmlns:a16="http://schemas.microsoft.com/office/drawing/2014/main" id="{7B470ADE-669F-49D0-AE8D-BC3508764841}"/>
                </a:ext>
              </a:extLst>
            </p:cNvPr>
            <p:cNvCxnSpPr/>
            <p:nvPr/>
          </p:nvCxnSpPr>
          <p:spPr>
            <a:xfrm flipH="1">
              <a:off x="3763208" y="119784"/>
              <a:ext cx="13600" cy="472384"/>
            </a:xfrm>
            <a:prstGeom prst="line">
              <a:avLst/>
            </a:prstGeom>
            <a:noFill/>
            <a:ln w="6350" cap="flat" cmpd="sng" algn="ctr">
              <a:solidFill>
                <a:sysClr val="windowText" lastClr="000000"/>
              </a:solidFill>
              <a:prstDash val="solid"/>
              <a:miter lim="800000"/>
            </a:ln>
            <a:effectLst/>
          </p:spPr>
        </p:cxnSp>
        <p:cxnSp>
          <p:nvCxnSpPr>
            <p:cNvPr id="63" name="Straight Connector 62">
              <a:extLst>
                <a:ext uri="{FF2B5EF4-FFF2-40B4-BE49-F238E27FC236}">
                  <a16:creationId xmlns:a16="http://schemas.microsoft.com/office/drawing/2014/main" id="{E4C7FD11-F99D-497F-9D6A-49F3FE397099}"/>
                </a:ext>
              </a:extLst>
            </p:cNvPr>
            <p:cNvCxnSpPr/>
            <p:nvPr/>
          </p:nvCxnSpPr>
          <p:spPr>
            <a:xfrm flipH="1">
              <a:off x="5050209" y="127000"/>
              <a:ext cx="13600" cy="472384"/>
            </a:xfrm>
            <a:prstGeom prst="line">
              <a:avLst/>
            </a:prstGeom>
            <a:noFill/>
            <a:ln w="6350" cap="flat" cmpd="sng" algn="ctr">
              <a:solidFill>
                <a:sysClr val="windowText" lastClr="000000"/>
              </a:solidFill>
              <a:prstDash val="solid"/>
              <a:miter lim="800000"/>
            </a:ln>
            <a:effectLst/>
          </p:spPr>
        </p:cxnSp>
      </p:grpSp>
    </p:spTree>
    <p:extLst>
      <p:ext uri="{BB962C8B-B14F-4D97-AF65-F5344CB8AC3E}">
        <p14:creationId xmlns:p14="http://schemas.microsoft.com/office/powerpoint/2010/main" val="4610783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5A0366B4-27FB-4D46-9078-5322409B3001}"/>
              </a:ext>
            </a:extLst>
          </p:cNvPr>
          <p:cNvGrpSpPr/>
          <p:nvPr/>
        </p:nvGrpSpPr>
        <p:grpSpPr>
          <a:xfrm>
            <a:off x="1143000" y="1905000"/>
            <a:ext cx="9982200" cy="2819400"/>
            <a:chOff x="685800" y="2667000"/>
            <a:chExt cx="9982200" cy="2819400"/>
          </a:xfrm>
        </p:grpSpPr>
        <p:grpSp>
          <p:nvGrpSpPr>
            <p:cNvPr id="10" name="Group 9">
              <a:extLst>
                <a:ext uri="{FF2B5EF4-FFF2-40B4-BE49-F238E27FC236}">
                  <a16:creationId xmlns:a16="http://schemas.microsoft.com/office/drawing/2014/main" id="{31681A12-62D9-4C90-93A5-59F23EB05107}"/>
                </a:ext>
              </a:extLst>
            </p:cNvPr>
            <p:cNvGrpSpPr/>
            <p:nvPr/>
          </p:nvGrpSpPr>
          <p:grpSpPr>
            <a:xfrm>
              <a:off x="685800" y="2667000"/>
              <a:ext cx="9982200" cy="990600"/>
              <a:chOff x="685800" y="2667000"/>
              <a:chExt cx="9982200" cy="990600"/>
            </a:xfrm>
          </p:grpSpPr>
          <p:cxnSp>
            <p:nvCxnSpPr>
              <p:cNvPr id="3" name="Straight Connector 2">
                <a:extLst>
                  <a:ext uri="{FF2B5EF4-FFF2-40B4-BE49-F238E27FC236}">
                    <a16:creationId xmlns:a16="http://schemas.microsoft.com/office/drawing/2014/main" id="{A74327A2-1669-43B3-B543-FF558FB9A598}"/>
                  </a:ext>
                </a:extLst>
              </p:cNvPr>
              <p:cNvCxnSpPr/>
              <p:nvPr/>
            </p:nvCxnSpPr>
            <p:spPr>
              <a:xfrm>
                <a:off x="1524000" y="3124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BC65F943-63D8-45E2-BE78-CFBA99D8C5C7}"/>
                  </a:ext>
                </a:extLst>
              </p:cNvPr>
              <p:cNvSpPr/>
              <p:nvPr/>
            </p:nvSpPr>
            <p:spPr>
              <a:xfrm>
                <a:off x="685800" y="2667000"/>
                <a:ext cx="1752600" cy="9906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mj-lt"/>
                  </a:rPr>
                  <a:t>Antediluvian Period</a:t>
                </a:r>
              </a:p>
            </p:txBody>
          </p:sp>
          <p:sp>
            <p:nvSpPr>
              <p:cNvPr id="6" name="Rectangle 5">
                <a:extLst>
                  <a:ext uri="{FF2B5EF4-FFF2-40B4-BE49-F238E27FC236}">
                    <a16:creationId xmlns:a16="http://schemas.microsoft.com/office/drawing/2014/main" id="{1DBA1AD6-13CA-4350-823B-CBCDB03DC25B}"/>
                  </a:ext>
                </a:extLst>
              </p:cNvPr>
              <p:cNvSpPr/>
              <p:nvPr/>
            </p:nvSpPr>
            <p:spPr>
              <a:xfrm>
                <a:off x="2743200" y="2667000"/>
                <a:ext cx="1752600" cy="9906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mj-lt"/>
                  </a:rPr>
                  <a:t>Post-Flood Period</a:t>
                </a:r>
              </a:p>
            </p:txBody>
          </p:sp>
          <p:sp>
            <p:nvSpPr>
              <p:cNvPr id="7" name="Rectangle 6">
                <a:extLst>
                  <a:ext uri="{FF2B5EF4-FFF2-40B4-BE49-F238E27FC236}">
                    <a16:creationId xmlns:a16="http://schemas.microsoft.com/office/drawing/2014/main" id="{80DADD26-3597-4E33-B465-881CD1CEC37A}"/>
                  </a:ext>
                </a:extLst>
              </p:cNvPr>
              <p:cNvSpPr/>
              <p:nvPr/>
            </p:nvSpPr>
            <p:spPr>
              <a:xfrm>
                <a:off x="4800600" y="2667000"/>
                <a:ext cx="1752600" cy="9906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mj-lt"/>
                  </a:rPr>
                  <a:t>Period of the Patriarchs</a:t>
                </a:r>
              </a:p>
            </p:txBody>
          </p:sp>
          <p:sp>
            <p:nvSpPr>
              <p:cNvPr id="8" name="Rectangle 7">
                <a:extLst>
                  <a:ext uri="{FF2B5EF4-FFF2-40B4-BE49-F238E27FC236}">
                    <a16:creationId xmlns:a16="http://schemas.microsoft.com/office/drawing/2014/main" id="{B6AD6E1E-EF88-43CF-B26C-A9DC2171B80E}"/>
                  </a:ext>
                </a:extLst>
              </p:cNvPr>
              <p:cNvSpPr/>
              <p:nvPr/>
            </p:nvSpPr>
            <p:spPr>
              <a:xfrm>
                <a:off x="6858000" y="2667000"/>
                <a:ext cx="1752600" cy="9906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mj-lt"/>
                  </a:rPr>
                  <a:t>Wilderness Period</a:t>
                </a:r>
              </a:p>
            </p:txBody>
          </p:sp>
          <p:sp>
            <p:nvSpPr>
              <p:cNvPr id="9" name="Rectangle 8">
                <a:extLst>
                  <a:ext uri="{FF2B5EF4-FFF2-40B4-BE49-F238E27FC236}">
                    <a16:creationId xmlns:a16="http://schemas.microsoft.com/office/drawing/2014/main" id="{A7D0C768-3E6C-4604-A81F-13345ADDF680}"/>
                  </a:ext>
                </a:extLst>
              </p:cNvPr>
              <p:cNvSpPr/>
              <p:nvPr/>
            </p:nvSpPr>
            <p:spPr>
              <a:xfrm>
                <a:off x="8915400" y="2667000"/>
                <a:ext cx="1752600" cy="9906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mj-lt"/>
                  </a:rPr>
                  <a:t>Conquest of the Promised Land  </a:t>
                </a:r>
              </a:p>
            </p:txBody>
          </p:sp>
        </p:grpSp>
        <p:grpSp>
          <p:nvGrpSpPr>
            <p:cNvPr id="11" name="Group 10">
              <a:extLst>
                <a:ext uri="{FF2B5EF4-FFF2-40B4-BE49-F238E27FC236}">
                  <a16:creationId xmlns:a16="http://schemas.microsoft.com/office/drawing/2014/main" id="{1369375A-7514-487D-B30D-90B0C4F5FCD6}"/>
                </a:ext>
              </a:extLst>
            </p:cNvPr>
            <p:cNvGrpSpPr/>
            <p:nvPr/>
          </p:nvGrpSpPr>
          <p:grpSpPr>
            <a:xfrm>
              <a:off x="685800" y="4495800"/>
              <a:ext cx="9982200" cy="990600"/>
              <a:chOff x="685800" y="2667000"/>
              <a:chExt cx="9982200" cy="990600"/>
            </a:xfrm>
          </p:grpSpPr>
          <p:cxnSp>
            <p:nvCxnSpPr>
              <p:cNvPr id="12" name="Straight Connector 11">
                <a:extLst>
                  <a:ext uri="{FF2B5EF4-FFF2-40B4-BE49-F238E27FC236}">
                    <a16:creationId xmlns:a16="http://schemas.microsoft.com/office/drawing/2014/main" id="{AAD4CE7D-9596-4300-908B-ED75825B495F}"/>
                  </a:ext>
                </a:extLst>
              </p:cNvPr>
              <p:cNvCxnSpPr/>
              <p:nvPr/>
            </p:nvCxnSpPr>
            <p:spPr>
              <a:xfrm>
                <a:off x="1524000" y="3124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59791C04-B097-4437-97BA-89A1CA07A1CA}"/>
                  </a:ext>
                </a:extLst>
              </p:cNvPr>
              <p:cNvSpPr/>
              <p:nvPr/>
            </p:nvSpPr>
            <p:spPr>
              <a:xfrm>
                <a:off x="685800" y="2667000"/>
                <a:ext cx="1752600" cy="9906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mj-lt"/>
                  </a:rPr>
                  <a:t>Period of Judges</a:t>
                </a:r>
              </a:p>
            </p:txBody>
          </p:sp>
          <p:sp>
            <p:nvSpPr>
              <p:cNvPr id="14" name="Rectangle 13">
                <a:extLst>
                  <a:ext uri="{FF2B5EF4-FFF2-40B4-BE49-F238E27FC236}">
                    <a16:creationId xmlns:a16="http://schemas.microsoft.com/office/drawing/2014/main" id="{0B678B65-1B29-47DD-B943-1471E786EDD1}"/>
                  </a:ext>
                </a:extLst>
              </p:cNvPr>
              <p:cNvSpPr/>
              <p:nvPr/>
            </p:nvSpPr>
            <p:spPr>
              <a:xfrm>
                <a:off x="2743200" y="2667000"/>
                <a:ext cx="1752600" cy="9906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mj-lt"/>
                  </a:rPr>
                  <a:t>United Monarchy Period</a:t>
                </a:r>
              </a:p>
            </p:txBody>
          </p:sp>
          <p:sp>
            <p:nvSpPr>
              <p:cNvPr id="15" name="Rectangle 14">
                <a:extLst>
                  <a:ext uri="{FF2B5EF4-FFF2-40B4-BE49-F238E27FC236}">
                    <a16:creationId xmlns:a16="http://schemas.microsoft.com/office/drawing/2014/main" id="{E999DC42-5FC6-4BBF-9379-49354FD96ECE}"/>
                  </a:ext>
                </a:extLst>
              </p:cNvPr>
              <p:cNvSpPr/>
              <p:nvPr/>
            </p:nvSpPr>
            <p:spPr>
              <a:xfrm>
                <a:off x="4800600" y="2667000"/>
                <a:ext cx="1752600" cy="9906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mj-lt"/>
                  </a:rPr>
                  <a:t>Divided Kingdom Period</a:t>
                </a:r>
              </a:p>
            </p:txBody>
          </p:sp>
          <p:sp>
            <p:nvSpPr>
              <p:cNvPr id="16" name="Rectangle 15">
                <a:extLst>
                  <a:ext uri="{FF2B5EF4-FFF2-40B4-BE49-F238E27FC236}">
                    <a16:creationId xmlns:a16="http://schemas.microsoft.com/office/drawing/2014/main" id="{06D6B232-FD3E-4AF4-A010-78C97703E21B}"/>
                  </a:ext>
                </a:extLst>
              </p:cNvPr>
              <p:cNvSpPr/>
              <p:nvPr/>
            </p:nvSpPr>
            <p:spPr>
              <a:xfrm>
                <a:off x="6858000" y="2667000"/>
                <a:ext cx="1752600" cy="9906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mj-lt"/>
                  </a:rPr>
                  <a:t>Exile Period</a:t>
                </a:r>
              </a:p>
            </p:txBody>
          </p:sp>
          <p:sp>
            <p:nvSpPr>
              <p:cNvPr id="17" name="Rectangle 16">
                <a:extLst>
                  <a:ext uri="{FF2B5EF4-FFF2-40B4-BE49-F238E27FC236}">
                    <a16:creationId xmlns:a16="http://schemas.microsoft.com/office/drawing/2014/main" id="{0F697C19-3D07-43E5-A862-6A96C40A5DDD}"/>
                  </a:ext>
                </a:extLst>
              </p:cNvPr>
              <p:cNvSpPr/>
              <p:nvPr/>
            </p:nvSpPr>
            <p:spPr>
              <a:xfrm>
                <a:off x="8915400" y="2667000"/>
                <a:ext cx="1752600" cy="9906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mj-lt"/>
                  </a:rPr>
                  <a:t>The Restoration</a:t>
                </a:r>
              </a:p>
            </p:txBody>
          </p:sp>
        </p:grpSp>
        <p:cxnSp>
          <p:nvCxnSpPr>
            <p:cNvPr id="19" name="Connector: Elbow 18">
              <a:extLst>
                <a:ext uri="{FF2B5EF4-FFF2-40B4-BE49-F238E27FC236}">
                  <a16:creationId xmlns:a16="http://schemas.microsoft.com/office/drawing/2014/main" id="{64FC70CC-C3BF-408A-8459-2269E2F86F4E}"/>
                </a:ext>
              </a:extLst>
            </p:cNvPr>
            <p:cNvCxnSpPr>
              <a:cxnSpLocks/>
              <a:stCxn id="9" idx="2"/>
              <a:endCxn id="13" idx="0"/>
            </p:cNvCxnSpPr>
            <p:nvPr/>
          </p:nvCxnSpPr>
          <p:spPr>
            <a:xfrm rot="5400000">
              <a:off x="5257800" y="-38100"/>
              <a:ext cx="838200" cy="8229600"/>
            </a:xfrm>
            <a:prstGeom prst="bentConnector3">
              <a:avLst>
                <a:gd name="adj1" fmla="val 50000"/>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Oval 17">
            <a:extLst>
              <a:ext uri="{FF2B5EF4-FFF2-40B4-BE49-F238E27FC236}">
                <a16:creationId xmlns:a16="http://schemas.microsoft.com/office/drawing/2014/main" id="{356D1199-B394-4255-B593-D78499169EA9}"/>
              </a:ext>
            </a:extLst>
          </p:cNvPr>
          <p:cNvSpPr/>
          <p:nvPr/>
        </p:nvSpPr>
        <p:spPr>
          <a:xfrm>
            <a:off x="9220200" y="3505200"/>
            <a:ext cx="533400" cy="457200"/>
          </a:xfrm>
          <a:prstGeom prst="ellipse">
            <a:avLst/>
          </a:prstGeom>
          <a:solidFill>
            <a:srgbClr val="FFFF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10</a:t>
            </a:r>
          </a:p>
        </p:txBody>
      </p:sp>
      <p:sp>
        <p:nvSpPr>
          <p:cNvPr id="20" name="Oval 19">
            <a:extLst>
              <a:ext uri="{FF2B5EF4-FFF2-40B4-BE49-F238E27FC236}">
                <a16:creationId xmlns:a16="http://schemas.microsoft.com/office/drawing/2014/main" id="{33585137-89CA-41B4-BA4C-738CFDF1749D}"/>
              </a:ext>
            </a:extLst>
          </p:cNvPr>
          <p:cNvSpPr/>
          <p:nvPr/>
        </p:nvSpPr>
        <p:spPr>
          <a:xfrm>
            <a:off x="990600" y="1524000"/>
            <a:ext cx="533400" cy="457200"/>
          </a:xfrm>
          <a:prstGeom prst="ellipse">
            <a:avLst/>
          </a:prstGeom>
          <a:solidFill>
            <a:srgbClr val="FFFF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1</a:t>
            </a:r>
          </a:p>
        </p:txBody>
      </p:sp>
      <p:sp>
        <p:nvSpPr>
          <p:cNvPr id="21" name="Oval 20">
            <a:extLst>
              <a:ext uri="{FF2B5EF4-FFF2-40B4-BE49-F238E27FC236}">
                <a16:creationId xmlns:a16="http://schemas.microsoft.com/office/drawing/2014/main" id="{5CD6FAF3-968D-4B34-BE1A-4FCEC461A24C}"/>
              </a:ext>
            </a:extLst>
          </p:cNvPr>
          <p:cNvSpPr/>
          <p:nvPr/>
        </p:nvSpPr>
        <p:spPr>
          <a:xfrm>
            <a:off x="2971800" y="1524000"/>
            <a:ext cx="533400" cy="457200"/>
          </a:xfrm>
          <a:prstGeom prst="ellipse">
            <a:avLst/>
          </a:prstGeom>
          <a:solidFill>
            <a:srgbClr val="FFFF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2</a:t>
            </a:r>
          </a:p>
        </p:txBody>
      </p:sp>
      <p:sp>
        <p:nvSpPr>
          <p:cNvPr id="23" name="Oval 22">
            <a:extLst>
              <a:ext uri="{FF2B5EF4-FFF2-40B4-BE49-F238E27FC236}">
                <a16:creationId xmlns:a16="http://schemas.microsoft.com/office/drawing/2014/main" id="{C9853163-1E81-460E-AC71-FC9F3654B424}"/>
              </a:ext>
            </a:extLst>
          </p:cNvPr>
          <p:cNvSpPr/>
          <p:nvPr/>
        </p:nvSpPr>
        <p:spPr>
          <a:xfrm>
            <a:off x="5029200" y="1524000"/>
            <a:ext cx="533400" cy="457200"/>
          </a:xfrm>
          <a:prstGeom prst="ellipse">
            <a:avLst/>
          </a:prstGeom>
          <a:solidFill>
            <a:srgbClr val="FFFF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3</a:t>
            </a:r>
          </a:p>
        </p:txBody>
      </p:sp>
      <p:sp>
        <p:nvSpPr>
          <p:cNvPr id="29" name="Oval 28">
            <a:extLst>
              <a:ext uri="{FF2B5EF4-FFF2-40B4-BE49-F238E27FC236}">
                <a16:creationId xmlns:a16="http://schemas.microsoft.com/office/drawing/2014/main" id="{57060C69-9E35-4823-8665-B5E6982323D9}"/>
              </a:ext>
            </a:extLst>
          </p:cNvPr>
          <p:cNvSpPr/>
          <p:nvPr/>
        </p:nvSpPr>
        <p:spPr>
          <a:xfrm>
            <a:off x="7086600" y="1524000"/>
            <a:ext cx="533400" cy="457200"/>
          </a:xfrm>
          <a:prstGeom prst="ellipse">
            <a:avLst/>
          </a:prstGeom>
          <a:solidFill>
            <a:srgbClr val="FFFF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4</a:t>
            </a:r>
          </a:p>
        </p:txBody>
      </p:sp>
      <p:sp>
        <p:nvSpPr>
          <p:cNvPr id="31" name="Oval 30">
            <a:extLst>
              <a:ext uri="{FF2B5EF4-FFF2-40B4-BE49-F238E27FC236}">
                <a16:creationId xmlns:a16="http://schemas.microsoft.com/office/drawing/2014/main" id="{66A6DB05-0AFC-4BA7-91B0-4AC8C08C2727}"/>
              </a:ext>
            </a:extLst>
          </p:cNvPr>
          <p:cNvSpPr/>
          <p:nvPr/>
        </p:nvSpPr>
        <p:spPr>
          <a:xfrm>
            <a:off x="9144000" y="1524000"/>
            <a:ext cx="533400" cy="457200"/>
          </a:xfrm>
          <a:prstGeom prst="ellipse">
            <a:avLst/>
          </a:prstGeom>
          <a:solidFill>
            <a:srgbClr val="FFFF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5</a:t>
            </a:r>
          </a:p>
        </p:txBody>
      </p:sp>
      <p:sp>
        <p:nvSpPr>
          <p:cNvPr id="33" name="Oval 32">
            <a:extLst>
              <a:ext uri="{FF2B5EF4-FFF2-40B4-BE49-F238E27FC236}">
                <a16:creationId xmlns:a16="http://schemas.microsoft.com/office/drawing/2014/main" id="{E4E36A46-5F0E-49B0-AD41-20D41ACE2B61}"/>
              </a:ext>
            </a:extLst>
          </p:cNvPr>
          <p:cNvSpPr/>
          <p:nvPr/>
        </p:nvSpPr>
        <p:spPr>
          <a:xfrm>
            <a:off x="990600" y="3505200"/>
            <a:ext cx="533400" cy="457200"/>
          </a:xfrm>
          <a:prstGeom prst="ellipse">
            <a:avLst/>
          </a:prstGeom>
          <a:solidFill>
            <a:srgbClr val="FFFF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6</a:t>
            </a:r>
          </a:p>
        </p:txBody>
      </p:sp>
      <p:sp>
        <p:nvSpPr>
          <p:cNvPr id="35" name="Oval 34">
            <a:extLst>
              <a:ext uri="{FF2B5EF4-FFF2-40B4-BE49-F238E27FC236}">
                <a16:creationId xmlns:a16="http://schemas.microsoft.com/office/drawing/2014/main" id="{EBE7CC8E-0284-4063-BB86-E27D8B959F43}"/>
              </a:ext>
            </a:extLst>
          </p:cNvPr>
          <p:cNvSpPr/>
          <p:nvPr/>
        </p:nvSpPr>
        <p:spPr>
          <a:xfrm>
            <a:off x="3048000" y="3505200"/>
            <a:ext cx="533400" cy="457200"/>
          </a:xfrm>
          <a:prstGeom prst="ellipse">
            <a:avLst/>
          </a:prstGeom>
          <a:solidFill>
            <a:srgbClr val="FFFF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7</a:t>
            </a:r>
          </a:p>
        </p:txBody>
      </p:sp>
      <p:sp>
        <p:nvSpPr>
          <p:cNvPr id="37" name="Oval 36">
            <a:extLst>
              <a:ext uri="{FF2B5EF4-FFF2-40B4-BE49-F238E27FC236}">
                <a16:creationId xmlns:a16="http://schemas.microsoft.com/office/drawing/2014/main" id="{282D89D6-E287-4182-B167-F3AC65E16184}"/>
              </a:ext>
            </a:extLst>
          </p:cNvPr>
          <p:cNvSpPr/>
          <p:nvPr/>
        </p:nvSpPr>
        <p:spPr>
          <a:xfrm>
            <a:off x="5105400" y="3505200"/>
            <a:ext cx="533400" cy="457200"/>
          </a:xfrm>
          <a:prstGeom prst="ellipse">
            <a:avLst/>
          </a:prstGeom>
          <a:solidFill>
            <a:srgbClr val="FFFF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8</a:t>
            </a:r>
          </a:p>
        </p:txBody>
      </p:sp>
      <p:sp>
        <p:nvSpPr>
          <p:cNvPr id="39" name="Oval 38">
            <a:extLst>
              <a:ext uri="{FF2B5EF4-FFF2-40B4-BE49-F238E27FC236}">
                <a16:creationId xmlns:a16="http://schemas.microsoft.com/office/drawing/2014/main" id="{92EF60F8-8234-4466-8BA1-51FE84EAB78F}"/>
              </a:ext>
            </a:extLst>
          </p:cNvPr>
          <p:cNvSpPr/>
          <p:nvPr/>
        </p:nvSpPr>
        <p:spPr>
          <a:xfrm>
            <a:off x="7162800" y="3505200"/>
            <a:ext cx="533400" cy="457200"/>
          </a:xfrm>
          <a:prstGeom prst="ellipse">
            <a:avLst/>
          </a:prstGeom>
          <a:solidFill>
            <a:srgbClr val="FFFF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9</a:t>
            </a:r>
          </a:p>
        </p:txBody>
      </p:sp>
      <p:sp>
        <p:nvSpPr>
          <p:cNvPr id="2" name="Footer Placeholder 1">
            <a:extLst>
              <a:ext uri="{FF2B5EF4-FFF2-40B4-BE49-F238E27FC236}">
                <a16:creationId xmlns:a16="http://schemas.microsoft.com/office/drawing/2014/main" id="{FC75ED3F-AA6D-47BC-ADB5-2DC2700B7E02}"/>
              </a:ext>
            </a:extLst>
          </p:cNvPr>
          <p:cNvSpPr>
            <a:spLocks noGrp="1"/>
          </p:cNvSpPr>
          <p:nvPr>
            <p:ph type="ftr" sz="quarter" idx="11"/>
          </p:nvPr>
        </p:nvSpPr>
        <p:spPr/>
        <p:txBody>
          <a:bodyPr/>
          <a:lstStyle/>
          <a:p>
            <a:r>
              <a:rPr lang="en-US"/>
              <a:t>OLD TESTAMENT SURVEY</a:t>
            </a:r>
            <a:endParaRPr lang="en-US" dirty="0"/>
          </a:p>
        </p:txBody>
      </p:sp>
      <p:sp>
        <p:nvSpPr>
          <p:cNvPr id="22" name="Arrow: Down 21">
            <a:extLst>
              <a:ext uri="{FF2B5EF4-FFF2-40B4-BE49-F238E27FC236}">
                <a16:creationId xmlns:a16="http://schemas.microsoft.com/office/drawing/2014/main" id="{BEC8D1A7-35FC-4944-80D4-B65390253762}"/>
              </a:ext>
            </a:extLst>
          </p:cNvPr>
          <p:cNvSpPr/>
          <p:nvPr/>
        </p:nvSpPr>
        <p:spPr>
          <a:xfrm flipV="1">
            <a:off x="1600200" y="4953000"/>
            <a:ext cx="838200" cy="609600"/>
          </a:xfrm>
          <a:prstGeom prst="downArrow">
            <a:avLst/>
          </a:prstGeom>
          <a:solidFill>
            <a:srgbClr val="FF0000"/>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86425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50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ppt_x"/>
                                          </p:val>
                                        </p:tav>
                                        <p:tav tm="100000">
                                          <p:val>
                                            <p:strVal val="#ppt_x"/>
                                          </p:val>
                                        </p:tav>
                                      </p:tavLst>
                                    </p:anim>
                                    <p:anim calcmode="lin" valueType="num">
                                      <p:cBhvr additive="base">
                                        <p:cTn id="8"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ISRAEL FORGETS GOD</a:t>
            </a:r>
          </a:p>
        </p:txBody>
      </p:sp>
      <p:pic>
        <p:nvPicPr>
          <p:cNvPr id="4097" name="Picture 1"/>
          <p:cNvPicPr>
            <a:picLocks noChangeAspect="1" noChangeArrowheads="1"/>
          </p:cNvPicPr>
          <p:nvPr/>
        </p:nvPicPr>
        <p:blipFill>
          <a:blip r:embed="rId3" cstate="print"/>
          <a:srcRect/>
          <a:stretch>
            <a:fillRect/>
          </a:stretch>
        </p:blipFill>
        <p:spPr bwMode="auto">
          <a:xfrm>
            <a:off x="7772400" y="1447800"/>
            <a:ext cx="3703461" cy="4944120"/>
          </a:xfrm>
          <a:prstGeom prst="rect">
            <a:avLst/>
          </a:prstGeom>
          <a:ln>
            <a:noFill/>
          </a:ln>
          <a:effectLst>
            <a:softEdge rad="112500"/>
          </a:effectLst>
        </p:spPr>
      </p:pic>
      <p:sp>
        <p:nvSpPr>
          <p:cNvPr id="10" name="TextBox 9">
            <a:extLst>
              <a:ext uri="{FF2B5EF4-FFF2-40B4-BE49-F238E27FC236}">
                <a16:creationId xmlns:a16="http://schemas.microsoft.com/office/drawing/2014/main" id="{C418FE32-2E1F-427D-B2BC-0A8FF7F47AF8}"/>
              </a:ext>
            </a:extLst>
          </p:cNvPr>
          <p:cNvSpPr txBox="1"/>
          <p:nvPr/>
        </p:nvSpPr>
        <p:spPr>
          <a:xfrm>
            <a:off x="1066800" y="1905000"/>
            <a:ext cx="6248400" cy="3539430"/>
          </a:xfrm>
          <a:prstGeom prst="rect">
            <a:avLst/>
          </a:prstGeom>
          <a:noFill/>
        </p:spPr>
        <p:txBody>
          <a:bodyPr wrap="square" rtlCol="0">
            <a:spAutoFit/>
          </a:bodyPr>
          <a:lstStyle/>
          <a:p>
            <a:pPr algn="ctr"/>
            <a:r>
              <a:rPr lang="en-US" sz="3200" i="1"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“After that whole generation had been gathered to their ancestors, another generation grew up </a:t>
            </a:r>
            <a:r>
              <a:rPr lang="en-US" sz="3200" i="1" u="sng"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who knew neither the LORD nor what he had done for Israel.” </a:t>
            </a:r>
            <a:endParaRPr lang="en-US" sz="3200" i="1"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p>
            <a:pPr algn="ctr"/>
            <a:endParaRPr lang="en-US" sz="3200" dirty="0"/>
          </a:p>
        </p:txBody>
      </p:sp>
    </p:spTree>
    <p:extLst>
      <p:ext uri="{BB962C8B-B14F-4D97-AF65-F5344CB8AC3E}">
        <p14:creationId xmlns:p14="http://schemas.microsoft.com/office/powerpoint/2010/main" val="1968103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09296-05CA-463F-97FD-36F63E01DCDE}"/>
              </a:ext>
            </a:extLst>
          </p:cNvPr>
          <p:cNvSpPr>
            <a:spLocks noGrp="1"/>
          </p:cNvSpPr>
          <p:nvPr>
            <p:ph type="title"/>
          </p:nvPr>
        </p:nvSpPr>
        <p:spPr/>
        <p:txBody>
          <a:bodyPr/>
          <a:lstStyle/>
          <a:p>
            <a:r>
              <a:rPr lang="en-US" sz="5400" dirty="0">
                <a:solidFill>
                  <a:schemeClr val="bg1"/>
                </a:solidFill>
                <a:effectLst>
                  <a:outerShdw blurRad="38100" dist="38100" dir="2700000" algn="tl">
                    <a:srgbClr val="000000">
                      <a:alpha val="43137"/>
                    </a:srgbClr>
                  </a:outerShdw>
                </a:effectLst>
              </a:rPr>
              <a:t>QUESTION</a:t>
            </a:r>
            <a:endParaRPr lang="en-US" dirty="0">
              <a:solidFill>
                <a:schemeClr val="bg1"/>
              </a:solidFill>
              <a:effectLst>
                <a:outerShdw blurRad="38100" dist="38100" dir="2700000" algn="tl">
                  <a:srgbClr val="000000">
                    <a:alpha val="43137"/>
                  </a:srgbClr>
                </a:outerShdw>
              </a:effectLst>
            </a:endParaRPr>
          </a:p>
        </p:txBody>
      </p:sp>
      <p:sp>
        <p:nvSpPr>
          <p:cNvPr id="3" name="Footer Placeholder 2">
            <a:extLst>
              <a:ext uri="{FF2B5EF4-FFF2-40B4-BE49-F238E27FC236}">
                <a16:creationId xmlns:a16="http://schemas.microsoft.com/office/drawing/2014/main" id="{0836C6F5-4A00-4D3F-A4F1-1539B09D7B3E}"/>
              </a:ext>
            </a:extLst>
          </p:cNvPr>
          <p:cNvSpPr>
            <a:spLocks noGrp="1"/>
          </p:cNvSpPr>
          <p:nvPr>
            <p:ph type="ftr" sz="quarter" idx="11"/>
          </p:nvPr>
        </p:nvSpPr>
        <p:spPr/>
        <p:txBody>
          <a:bodyPr/>
          <a:lstStyle/>
          <a:p>
            <a:r>
              <a:rPr lang="en-US"/>
              <a:t>OLD TESTAMENT SURVEY</a:t>
            </a:r>
            <a:endParaRPr lang="en-US" dirty="0"/>
          </a:p>
        </p:txBody>
      </p:sp>
      <p:sp>
        <p:nvSpPr>
          <p:cNvPr id="4" name="TextBox 3">
            <a:extLst>
              <a:ext uri="{FF2B5EF4-FFF2-40B4-BE49-F238E27FC236}">
                <a16:creationId xmlns:a16="http://schemas.microsoft.com/office/drawing/2014/main" id="{2BF90649-E126-4F17-8E8F-40611F674588}"/>
              </a:ext>
            </a:extLst>
          </p:cNvPr>
          <p:cNvSpPr txBox="1"/>
          <p:nvPr/>
        </p:nvSpPr>
        <p:spPr>
          <a:xfrm>
            <a:off x="1295400" y="2362200"/>
            <a:ext cx="9144000" cy="1323439"/>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rPr>
              <a:t>Where do children today learn about the living God?</a:t>
            </a:r>
          </a:p>
        </p:txBody>
      </p:sp>
    </p:spTree>
    <p:extLst>
      <p:ext uri="{BB962C8B-B14F-4D97-AF65-F5344CB8AC3E}">
        <p14:creationId xmlns:p14="http://schemas.microsoft.com/office/powerpoint/2010/main" val="2229791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50B969-47F9-44F4-8F91-6E94009FA9AF}"/>
              </a:ext>
            </a:extLst>
          </p:cNvPr>
          <p:cNvSpPr>
            <a:spLocks noGrp="1"/>
          </p:cNvSpPr>
          <p:nvPr>
            <p:ph type="title"/>
          </p:nvPr>
        </p:nvSpPr>
        <p:spPr>
          <a:xfrm>
            <a:off x="1219200" y="2133600"/>
            <a:ext cx="9677400" cy="1280160"/>
          </a:xfrm>
        </p:spPr>
        <p:txBody>
          <a:bodyPr>
            <a:normAutofit fontScale="90000"/>
          </a:bodyPr>
          <a:lstStyle/>
          <a:p>
            <a:r>
              <a:rPr lang="en-US" dirty="0"/>
              <a:t>ISRAEL’s SIX CYCLES OF APOSTACY</a:t>
            </a:r>
          </a:p>
        </p:txBody>
      </p:sp>
      <p:sp>
        <p:nvSpPr>
          <p:cNvPr id="4" name="Footer Placeholder 3">
            <a:extLst>
              <a:ext uri="{FF2B5EF4-FFF2-40B4-BE49-F238E27FC236}">
                <a16:creationId xmlns:a16="http://schemas.microsoft.com/office/drawing/2014/main" id="{75811271-C77A-40E4-B548-9D223AB8A3AA}"/>
              </a:ext>
            </a:extLst>
          </p:cNvPr>
          <p:cNvSpPr>
            <a:spLocks noGrp="1"/>
          </p:cNvSpPr>
          <p:nvPr>
            <p:ph type="ftr" sz="quarter" idx="11"/>
          </p:nvPr>
        </p:nvSpPr>
        <p:spPr/>
        <p:txBody>
          <a:bodyPr/>
          <a:lstStyle/>
          <a:p>
            <a:r>
              <a:rPr lang="en-US"/>
              <a:t>OLD TESTAMENT SURVEY</a:t>
            </a:r>
            <a:endParaRPr lang="en-US" dirty="0"/>
          </a:p>
        </p:txBody>
      </p:sp>
      <p:pic>
        <p:nvPicPr>
          <p:cNvPr id="3" name="Picture 2">
            <a:extLst>
              <a:ext uri="{FF2B5EF4-FFF2-40B4-BE49-F238E27FC236}">
                <a16:creationId xmlns:a16="http://schemas.microsoft.com/office/drawing/2014/main" id="{FED2DB3A-568B-4B88-9692-926DED89010E}"/>
              </a:ext>
            </a:extLst>
          </p:cNvPr>
          <p:cNvPicPr>
            <a:picLocks noChangeAspect="1"/>
          </p:cNvPicPr>
          <p:nvPr/>
        </p:nvPicPr>
        <p:blipFill>
          <a:blip r:embed="rId3"/>
          <a:stretch>
            <a:fillRect/>
          </a:stretch>
        </p:blipFill>
        <p:spPr>
          <a:xfrm>
            <a:off x="1674496" y="3886200"/>
            <a:ext cx="8766808" cy="603556"/>
          </a:xfrm>
          <a:prstGeom prst="rect">
            <a:avLst/>
          </a:prstGeom>
        </p:spPr>
      </p:pic>
    </p:spTree>
    <p:extLst>
      <p:ext uri="{BB962C8B-B14F-4D97-AF65-F5344CB8AC3E}">
        <p14:creationId xmlns:p14="http://schemas.microsoft.com/office/powerpoint/2010/main" val="4020828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89F9285A-FD94-45F9-992C-0A91EAE0CF39}"/>
              </a:ext>
            </a:extLst>
          </p:cNvPr>
          <p:cNvGraphicFramePr/>
          <p:nvPr>
            <p:extLst>
              <p:ext uri="{D42A27DB-BD31-4B8C-83A1-F6EECF244321}">
                <p14:modId xmlns:p14="http://schemas.microsoft.com/office/powerpoint/2010/main" val="3748657425"/>
              </p:ext>
            </p:extLst>
          </p:nvPr>
        </p:nvGraphicFramePr>
        <p:xfrm>
          <a:off x="1371600" y="228600"/>
          <a:ext cx="9062719" cy="601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86F08D64-0A24-4E7C-A909-19E62CBE796A}"/>
              </a:ext>
            </a:extLst>
          </p:cNvPr>
          <p:cNvSpPr txBox="1"/>
          <p:nvPr/>
        </p:nvSpPr>
        <p:spPr>
          <a:xfrm>
            <a:off x="4356847" y="3012141"/>
            <a:ext cx="2969111" cy="1077218"/>
          </a:xfrm>
          <a:prstGeom prst="rect">
            <a:avLst/>
          </a:prstGeom>
          <a:noFill/>
        </p:spPr>
        <p:txBody>
          <a:bodyPr wrap="square" rtlCol="0">
            <a:spAutoFit/>
          </a:bodyPr>
          <a:lstStyle/>
          <a:p>
            <a:pPr algn="ctr"/>
            <a:r>
              <a:rPr lang="en-US" sz="3200" dirty="0"/>
              <a:t>Israel’s cycle of apostasy</a:t>
            </a:r>
          </a:p>
        </p:txBody>
      </p:sp>
    </p:spTree>
    <p:extLst>
      <p:ext uri="{BB962C8B-B14F-4D97-AF65-F5344CB8AC3E}">
        <p14:creationId xmlns:p14="http://schemas.microsoft.com/office/powerpoint/2010/main" val="1136586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5BF8E-0897-4BBB-9D3A-1A9C682F53D4}"/>
              </a:ext>
            </a:extLst>
          </p:cNvPr>
          <p:cNvSpPr>
            <a:spLocks noGrp="1"/>
          </p:cNvSpPr>
          <p:nvPr>
            <p:ph type="title"/>
          </p:nvPr>
        </p:nvSpPr>
        <p:spPr>
          <a:xfrm>
            <a:off x="1219200" y="685800"/>
            <a:ext cx="9677400" cy="1280160"/>
          </a:xfrm>
        </p:spPr>
        <p:txBody>
          <a:bodyPr/>
          <a:lstStyle/>
          <a:p>
            <a:r>
              <a:rPr lang="en-US" dirty="0"/>
              <a:t>ISRAEL’s JUDGES</a:t>
            </a:r>
          </a:p>
        </p:txBody>
      </p:sp>
      <p:sp>
        <p:nvSpPr>
          <p:cNvPr id="3" name="Footer Placeholder 2">
            <a:extLst>
              <a:ext uri="{FF2B5EF4-FFF2-40B4-BE49-F238E27FC236}">
                <a16:creationId xmlns:a16="http://schemas.microsoft.com/office/drawing/2014/main" id="{66B4513B-C10C-4CE0-A074-58B4542844EF}"/>
              </a:ext>
            </a:extLst>
          </p:cNvPr>
          <p:cNvSpPr>
            <a:spLocks noGrp="1"/>
          </p:cNvSpPr>
          <p:nvPr>
            <p:ph type="ftr" sz="quarter" idx="11"/>
          </p:nvPr>
        </p:nvSpPr>
        <p:spPr/>
        <p:txBody>
          <a:bodyPr/>
          <a:lstStyle/>
          <a:p>
            <a:r>
              <a:rPr lang="en-US"/>
              <a:t>OLD TESTAMENT SURVEY</a:t>
            </a:r>
            <a:endParaRPr lang="en-US" dirty="0"/>
          </a:p>
        </p:txBody>
      </p:sp>
      <p:pic>
        <p:nvPicPr>
          <p:cNvPr id="5" name="Picture 2" descr="Image result for Period of the Judges">
            <a:extLst>
              <a:ext uri="{FF2B5EF4-FFF2-40B4-BE49-F238E27FC236}">
                <a16:creationId xmlns:a16="http://schemas.microsoft.com/office/drawing/2014/main" id="{F5C81390-C6CD-4825-9D7C-2079B2E51E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28" t="8269" r="-1728" b="4451"/>
          <a:stretch/>
        </p:blipFill>
        <p:spPr bwMode="auto">
          <a:xfrm>
            <a:off x="2584777" y="1828800"/>
            <a:ext cx="6946246"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5201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95FFBE-8C3D-4192-A39D-EA263769E330}"/>
              </a:ext>
            </a:extLst>
          </p:cNvPr>
          <p:cNvSpPr txBox="1"/>
          <p:nvPr/>
        </p:nvSpPr>
        <p:spPr>
          <a:xfrm>
            <a:off x="757083" y="477486"/>
            <a:ext cx="9694607" cy="1446550"/>
          </a:xfrm>
          <a:prstGeom prst="rect">
            <a:avLst/>
          </a:prstGeom>
          <a:noFill/>
        </p:spPr>
        <p:txBody>
          <a:bodyPr wrap="square" rtlCol="0">
            <a:spAutoFit/>
          </a:bodyPr>
          <a:lstStyle/>
          <a:p>
            <a:r>
              <a:rPr lang="en-US" sz="4400" dirty="0">
                <a:latin typeface="+mj-lt"/>
              </a:rPr>
              <a:t>Seven Great Reasons to Study the Old Testament</a:t>
            </a:r>
          </a:p>
        </p:txBody>
      </p:sp>
      <p:sp>
        <p:nvSpPr>
          <p:cNvPr id="3" name="Oval 2">
            <a:extLst>
              <a:ext uri="{FF2B5EF4-FFF2-40B4-BE49-F238E27FC236}">
                <a16:creationId xmlns:a16="http://schemas.microsoft.com/office/drawing/2014/main" id="{320CB6B7-DF9A-41A4-AB25-598BAB3747F8}"/>
              </a:ext>
            </a:extLst>
          </p:cNvPr>
          <p:cNvSpPr/>
          <p:nvPr/>
        </p:nvSpPr>
        <p:spPr>
          <a:xfrm>
            <a:off x="1258529" y="2595716"/>
            <a:ext cx="2438400" cy="2526890"/>
          </a:xfrm>
          <a:prstGeom prst="ellipse">
            <a:avLst/>
          </a:prstGeom>
          <a:solidFill>
            <a:srgbClr val="006600"/>
          </a:solidFill>
          <a:effectLst>
            <a:outerShdw blurRad="76200" dir="13500000" sy="23000" kx="1200000" algn="br"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400" dirty="0">
                <a:effectLst>
                  <a:outerShdw blurRad="38100" dist="38100" dir="2700000" algn="tl">
                    <a:srgbClr val="000000">
                      <a:alpha val="43137"/>
                    </a:srgbClr>
                  </a:outerShdw>
                </a:effectLst>
              </a:rPr>
              <a:t>2</a:t>
            </a:r>
          </a:p>
        </p:txBody>
      </p:sp>
      <p:sp>
        <p:nvSpPr>
          <p:cNvPr id="4" name="TextBox 3">
            <a:extLst>
              <a:ext uri="{FF2B5EF4-FFF2-40B4-BE49-F238E27FC236}">
                <a16:creationId xmlns:a16="http://schemas.microsoft.com/office/drawing/2014/main" id="{9F7027E0-9046-4BDC-9270-86F5D5D17D3D}"/>
              </a:ext>
            </a:extLst>
          </p:cNvPr>
          <p:cNvSpPr txBox="1"/>
          <p:nvPr/>
        </p:nvSpPr>
        <p:spPr>
          <a:xfrm>
            <a:off x="4038600" y="2819400"/>
            <a:ext cx="6370655" cy="2862322"/>
          </a:xfrm>
          <a:prstGeom prst="rect">
            <a:avLst/>
          </a:prstGeom>
          <a:noFill/>
        </p:spPr>
        <p:txBody>
          <a:bodyPr wrap="square" rtlCol="0">
            <a:spAutoFit/>
          </a:bodyPr>
          <a:lstStyle/>
          <a:p>
            <a:r>
              <a:rPr lang="en-US" sz="4400" dirty="0">
                <a:effectLst>
                  <a:glow>
                    <a:srgbClr val="000000"/>
                  </a:glow>
                  <a:outerShdw sx="0" sy="0">
                    <a:srgbClr val="000000"/>
                  </a:outerShdw>
                  <a:reflection stA="0" endPos="0" fadeDir="0" sx="0" sy="0"/>
                </a:effectLst>
                <a:latin typeface="+mj-lt"/>
              </a:rPr>
              <a:t>The Old Testament presents </a:t>
            </a:r>
            <a:r>
              <a:rPr lang="en-US" sz="4400" u="sng" dirty="0">
                <a:effectLst>
                  <a:glow>
                    <a:srgbClr val="000000"/>
                  </a:glow>
                  <a:outerShdw sx="0" sy="0">
                    <a:srgbClr val="000000"/>
                  </a:outerShdw>
                  <a:reflection stA="0" endPos="0" fadeDir="0" sx="0" sy="0"/>
                </a:effectLst>
                <a:latin typeface="+mj-lt"/>
              </a:rPr>
              <a:t>great truths </a:t>
            </a:r>
            <a:r>
              <a:rPr lang="en-US" sz="4400" dirty="0">
                <a:effectLst>
                  <a:glow>
                    <a:srgbClr val="000000"/>
                  </a:glow>
                  <a:outerShdw sx="0" sy="0">
                    <a:srgbClr val="000000"/>
                  </a:outerShdw>
                  <a:reflection stA="0" endPos="0" fadeDir="0" sx="0" sy="0"/>
                </a:effectLst>
                <a:latin typeface="+mj-lt"/>
              </a:rPr>
              <a:t>about humanity.</a:t>
            </a:r>
          </a:p>
          <a:p>
            <a:endParaRPr lang="en-US" sz="4800" dirty="0">
              <a:solidFill>
                <a:srgbClr val="533205"/>
              </a:solidFill>
            </a:endParaRPr>
          </a:p>
        </p:txBody>
      </p:sp>
      <p:sp>
        <p:nvSpPr>
          <p:cNvPr id="5" name="Footer Placeholder 4">
            <a:extLst>
              <a:ext uri="{FF2B5EF4-FFF2-40B4-BE49-F238E27FC236}">
                <a16:creationId xmlns:a16="http://schemas.microsoft.com/office/drawing/2014/main" id="{BB1D5373-6F71-4D1D-80E5-B98618DD8A2C}"/>
              </a:ext>
            </a:extLst>
          </p:cNvPr>
          <p:cNvSpPr>
            <a:spLocks noGrp="1"/>
          </p:cNvSpPr>
          <p:nvPr>
            <p:ph type="ftr" sz="quarter" idx="11"/>
          </p:nvPr>
        </p:nvSpPr>
        <p:spPr/>
        <p:txBody>
          <a:bodyPr/>
          <a:lstStyle/>
          <a:p>
            <a:r>
              <a:rPr lang="en-US"/>
              <a:t>OLD TESTAMENT SURVEY</a:t>
            </a:r>
            <a:endParaRPr lang="en-US" dirty="0"/>
          </a:p>
        </p:txBody>
      </p:sp>
    </p:spTree>
    <p:extLst>
      <p:ext uri="{BB962C8B-B14F-4D97-AF65-F5344CB8AC3E}">
        <p14:creationId xmlns:p14="http://schemas.microsoft.com/office/powerpoint/2010/main" val="2103563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500"/>
                                        <p:tgtEl>
                                          <p:spTgt spid="3"/>
                                        </p:tgtEl>
                                      </p:cBhvr>
                                    </p:animEffect>
                                  </p:childTnLst>
                                </p:cTn>
                              </p:par>
                            </p:childTnLst>
                          </p:cTn>
                        </p:par>
                        <p:par>
                          <p:cTn id="8" fill="hold">
                            <p:stCondLst>
                              <p:cond delay="1500"/>
                            </p:stCondLst>
                            <p:childTnLst>
                              <p:par>
                                <p:cTn id="9" presetID="10" presetClass="entr" presetSubtype="0" fill="hold" grpId="0"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http://scm-l3.technorati.com/10/04/30/12345/rambo.jpg"/>
          <p:cNvPicPr>
            <a:picLocks noChangeAspect="1" noChangeArrowheads="1"/>
          </p:cNvPicPr>
          <p:nvPr/>
        </p:nvPicPr>
        <p:blipFill rotWithShape="1">
          <a:blip r:embed="rId3">
            <a:extLst>
              <a:ext uri="{28A0092B-C50C-407E-A947-70E740481C1C}">
                <a14:useLocalDpi xmlns:a14="http://schemas.microsoft.com/office/drawing/2010/main" val="0"/>
              </a:ext>
            </a:extLst>
          </a:blip>
          <a:srcRect l="15988" t="10444" r="20547"/>
          <a:stretch/>
        </p:blipFill>
        <p:spPr bwMode="auto">
          <a:xfrm>
            <a:off x="6182515" y="273880"/>
            <a:ext cx="5160129" cy="582212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4100" name="Picture 4" descr="http://abovethelaw.com/wp-content/uploads/2013/05/judge-judy-bench.jpg"/>
          <p:cNvPicPr>
            <a:picLocks noChangeAspect="1" noChangeArrowheads="1"/>
          </p:cNvPicPr>
          <p:nvPr/>
        </p:nvPicPr>
        <p:blipFill rotWithShape="1">
          <a:blip r:embed="rId4">
            <a:extLst>
              <a:ext uri="{28A0092B-C50C-407E-A947-70E740481C1C}">
                <a14:useLocalDpi xmlns:a14="http://schemas.microsoft.com/office/drawing/2010/main" val="0"/>
              </a:ext>
            </a:extLst>
          </a:blip>
          <a:srcRect l="11727" r="24594" b="12987"/>
          <a:stretch/>
        </p:blipFill>
        <p:spPr bwMode="auto">
          <a:xfrm>
            <a:off x="804871" y="273880"/>
            <a:ext cx="4755076" cy="4882432"/>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000" y="5410200"/>
            <a:ext cx="3860800" cy="995209"/>
          </a:xfrm>
          <a:prstGeom prst="rect">
            <a:avLst/>
          </a:prstGeom>
          <a:noFill/>
        </p:spPr>
        <p:txBody>
          <a:bodyPr wrap="square" rtlCol="0">
            <a:spAutoFit/>
          </a:bodyPr>
          <a:lstStyle/>
          <a:p>
            <a:r>
              <a:rPr lang="en-US" sz="5867" dirty="0"/>
              <a:t>JUDGE?</a:t>
            </a:r>
          </a:p>
        </p:txBody>
      </p:sp>
    </p:spTree>
    <p:extLst>
      <p:ext uri="{BB962C8B-B14F-4D97-AF65-F5344CB8AC3E}">
        <p14:creationId xmlns:p14="http://schemas.microsoft.com/office/powerpoint/2010/main" val="2367059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44C84-59F9-4A4B-AA2E-93F3C831C1F6}"/>
              </a:ext>
            </a:extLst>
          </p:cNvPr>
          <p:cNvSpPr>
            <a:spLocks noGrp="1"/>
          </p:cNvSpPr>
          <p:nvPr>
            <p:ph type="title"/>
          </p:nvPr>
        </p:nvSpPr>
        <p:spPr/>
        <p:txBody>
          <a:bodyPr/>
          <a:lstStyle/>
          <a:p>
            <a:r>
              <a:rPr lang="en-US" dirty="0"/>
              <a:t>Israel’s Judges</a:t>
            </a:r>
          </a:p>
        </p:txBody>
      </p:sp>
      <p:sp>
        <p:nvSpPr>
          <p:cNvPr id="3" name="Content Placeholder 2">
            <a:extLst>
              <a:ext uri="{FF2B5EF4-FFF2-40B4-BE49-F238E27FC236}">
                <a16:creationId xmlns:a16="http://schemas.microsoft.com/office/drawing/2014/main" id="{F3A07366-2F10-4A0C-A107-7C26D9C50F42}"/>
              </a:ext>
            </a:extLst>
          </p:cNvPr>
          <p:cNvSpPr>
            <a:spLocks noGrp="1"/>
          </p:cNvSpPr>
          <p:nvPr>
            <p:ph idx="1"/>
          </p:nvPr>
        </p:nvSpPr>
        <p:spPr>
          <a:xfrm>
            <a:off x="838200" y="1752600"/>
            <a:ext cx="10287000" cy="4175760"/>
          </a:xfrm>
        </p:spPr>
        <p:txBody>
          <a:bodyPr>
            <a:normAutofit fontScale="92500" lnSpcReduction="10000"/>
          </a:bodyPr>
          <a:lstStyle/>
          <a:p>
            <a:pPr lvl="0"/>
            <a:r>
              <a:rPr lang="en-US" dirty="0"/>
              <a:t>Cycle 1: Othniel  </a:t>
            </a:r>
          </a:p>
          <a:p>
            <a:pPr lvl="0"/>
            <a:r>
              <a:rPr lang="en-US" dirty="0"/>
              <a:t>Cycle 2: Ehud and Shamgar  </a:t>
            </a:r>
          </a:p>
          <a:p>
            <a:pPr lvl="0"/>
            <a:r>
              <a:rPr lang="en-US" dirty="0"/>
              <a:t>Cycle 3: Deborah and Barak  </a:t>
            </a:r>
          </a:p>
          <a:p>
            <a:pPr lvl="0"/>
            <a:r>
              <a:rPr lang="en-US" dirty="0"/>
              <a:t>Cycle 4: Mostly Gideon but including Tola, &amp; Jair  </a:t>
            </a:r>
          </a:p>
          <a:p>
            <a:pPr lvl="0"/>
            <a:r>
              <a:rPr lang="en-US" dirty="0"/>
              <a:t>Cycle 5: Jephthah, Ibzan, Elon, and Abdon  </a:t>
            </a:r>
          </a:p>
          <a:p>
            <a:r>
              <a:rPr lang="en-US" dirty="0"/>
              <a:t>Cycle 6: Samson  </a:t>
            </a:r>
          </a:p>
          <a:p>
            <a:endParaRPr lang="en-US" dirty="0"/>
          </a:p>
        </p:txBody>
      </p:sp>
    </p:spTree>
    <p:extLst>
      <p:ext uri="{BB962C8B-B14F-4D97-AF65-F5344CB8AC3E}">
        <p14:creationId xmlns:p14="http://schemas.microsoft.com/office/powerpoint/2010/main" val="2442069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09296-05CA-463F-97FD-36F63E01DCDE}"/>
              </a:ext>
            </a:extLst>
          </p:cNvPr>
          <p:cNvSpPr>
            <a:spLocks noGrp="1"/>
          </p:cNvSpPr>
          <p:nvPr>
            <p:ph type="title"/>
          </p:nvPr>
        </p:nvSpPr>
        <p:spPr/>
        <p:txBody>
          <a:bodyPr/>
          <a:lstStyle/>
          <a:p>
            <a:r>
              <a:rPr lang="en-US" sz="5400" dirty="0">
                <a:solidFill>
                  <a:schemeClr val="bg1"/>
                </a:solidFill>
                <a:effectLst>
                  <a:outerShdw blurRad="38100" dist="38100" dir="2700000" algn="tl">
                    <a:srgbClr val="000000">
                      <a:alpha val="43137"/>
                    </a:srgbClr>
                  </a:outerShdw>
                </a:effectLst>
              </a:rPr>
              <a:t>QUESTION</a:t>
            </a:r>
            <a:endParaRPr lang="en-US" dirty="0">
              <a:solidFill>
                <a:schemeClr val="bg1"/>
              </a:solidFill>
              <a:effectLst>
                <a:outerShdw blurRad="38100" dist="38100" dir="2700000" algn="tl">
                  <a:srgbClr val="000000">
                    <a:alpha val="43137"/>
                  </a:srgbClr>
                </a:outerShdw>
              </a:effectLst>
            </a:endParaRPr>
          </a:p>
        </p:txBody>
      </p:sp>
      <p:sp>
        <p:nvSpPr>
          <p:cNvPr id="3" name="Footer Placeholder 2">
            <a:extLst>
              <a:ext uri="{FF2B5EF4-FFF2-40B4-BE49-F238E27FC236}">
                <a16:creationId xmlns:a16="http://schemas.microsoft.com/office/drawing/2014/main" id="{0836C6F5-4A00-4D3F-A4F1-1539B09D7B3E}"/>
              </a:ext>
            </a:extLst>
          </p:cNvPr>
          <p:cNvSpPr>
            <a:spLocks noGrp="1"/>
          </p:cNvSpPr>
          <p:nvPr>
            <p:ph type="ftr" sz="quarter" idx="11"/>
          </p:nvPr>
        </p:nvSpPr>
        <p:spPr/>
        <p:txBody>
          <a:bodyPr/>
          <a:lstStyle/>
          <a:p>
            <a:r>
              <a:rPr lang="en-US"/>
              <a:t>OLD TESTAMENT SURVEY</a:t>
            </a:r>
            <a:endParaRPr lang="en-US" dirty="0"/>
          </a:p>
        </p:txBody>
      </p:sp>
      <p:sp>
        <p:nvSpPr>
          <p:cNvPr id="4" name="TextBox 3">
            <a:extLst>
              <a:ext uri="{FF2B5EF4-FFF2-40B4-BE49-F238E27FC236}">
                <a16:creationId xmlns:a16="http://schemas.microsoft.com/office/drawing/2014/main" id="{2BF90649-E126-4F17-8E8F-40611F674588}"/>
              </a:ext>
            </a:extLst>
          </p:cNvPr>
          <p:cNvSpPr txBox="1"/>
          <p:nvPr/>
        </p:nvSpPr>
        <p:spPr>
          <a:xfrm>
            <a:off x="1295400" y="2362200"/>
            <a:ext cx="9144000" cy="1938992"/>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rPr>
              <a:t>God restored Israel every time they repented… so is it OK for us sin knowing that God always forgives?</a:t>
            </a:r>
          </a:p>
        </p:txBody>
      </p:sp>
    </p:spTree>
    <p:extLst>
      <p:ext uri="{BB962C8B-B14F-4D97-AF65-F5344CB8AC3E}">
        <p14:creationId xmlns:p14="http://schemas.microsoft.com/office/powerpoint/2010/main" val="556532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22D68-257E-4DC1-AF10-98C809949342}"/>
              </a:ext>
            </a:extLst>
          </p:cNvPr>
          <p:cNvSpPr>
            <a:spLocks noGrp="1"/>
          </p:cNvSpPr>
          <p:nvPr>
            <p:ph type="title"/>
          </p:nvPr>
        </p:nvSpPr>
        <p:spPr/>
        <p:txBody>
          <a:bodyPr/>
          <a:lstStyle/>
          <a:p>
            <a:r>
              <a:rPr lang="en-US" dirty="0"/>
              <a:t>THE STORY OF RUTH</a:t>
            </a:r>
          </a:p>
        </p:txBody>
      </p:sp>
      <p:sp>
        <p:nvSpPr>
          <p:cNvPr id="3" name="Footer Placeholder 2">
            <a:extLst>
              <a:ext uri="{FF2B5EF4-FFF2-40B4-BE49-F238E27FC236}">
                <a16:creationId xmlns:a16="http://schemas.microsoft.com/office/drawing/2014/main" id="{3019A562-96FB-45DC-8E1F-EC639A22DC4F}"/>
              </a:ext>
            </a:extLst>
          </p:cNvPr>
          <p:cNvSpPr>
            <a:spLocks noGrp="1"/>
          </p:cNvSpPr>
          <p:nvPr>
            <p:ph type="ftr" sz="quarter" idx="11"/>
          </p:nvPr>
        </p:nvSpPr>
        <p:spPr/>
        <p:txBody>
          <a:bodyPr/>
          <a:lstStyle/>
          <a:p>
            <a:r>
              <a:rPr lang="en-US"/>
              <a:t>OLD TESTAMENT SURVEY</a:t>
            </a:r>
            <a:endParaRPr lang="en-US" dirty="0"/>
          </a:p>
        </p:txBody>
      </p:sp>
      <p:pic>
        <p:nvPicPr>
          <p:cNvPr id="5" name="Picture 4">
            <a:extLst>
              <a:ext uri="{FF2B5EF4-FFF2-40B4-BE49-F238E27FC236}">
                <a16:creationId xmlns:a16="http://schemas.microsoft.com/office/drawing/2014/main" id="{F8BEAFF0-383B-4EC7-A95D-B6D512B714A2}"/>
              </a:ext>
            </a:extLst>
          </p:cNvPr>
          <p:cNvPicPr>
            <a:picLocks noChangeAspect="1"/>
          </p:cNvPicPr>
          <p:nvPr/>
        </p:nvPicPr>
        <p:blipFill>
          <a:blip r:embed="rId3"/>
          <a:stretch>
            <a:fillRect/>
          </a:stretch>
        </p:blipFill>
        <p:spPr>
          <a:xfrm>
            <a:off x="1712596" y="3127222"/>
            <a:ext cx="8766808" cy="603556"/>
          </a:xfrm>
          <a:prstGeom prst="rect">
            <a:avLst/>
          </a:prstGeom>
        </p:spPr>
      </p:pic>
    </p:spTree>
    <p:extLst>
      <p:ext uri="{BB962C8B-B14F-4D97-AF65-F5344CB8AC3E}">
        <p14:creationId xmlns:p14="http://schemas.microsoft.com/office/powerpoint/2010/main" val="12138200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8D21A-79D8-4923-A620-506B5FC9FD51}"/>
              </a:ext>
            </a:extLst>
          </p:cNvPr>
          <p:cNvSpPr>
            <a:spLocks noGrp="1"/>
          </p:cNvSpPr>
          <p:nvPr>
            <p:ph type="title"/>
          </p:nvPr>
        </p:nvSpPr>
        <p:spPr/>
        <p:txBody>
          <a:bodyPr/>
          <a:lstStyle/>
          <a:p>
            <a:r>
              <a:rPr lang="en-US" dirty="0"/>
              <a:t>THE STORY OF RUTH</a:t>
            </a:r>
          </a:p>
        </p:txBody>
      </p:sp>
      <p:pic>
        <p:nvPicPr>
          <p:cNvPr id="3" name="Picture 2" descr="Image result for ruth naomi">
            <a:extLst>
              <a:ext uri="{FF2B5EF4-FFF2-40B4-BE49-F238E27FC236}">
                <a16:creationId xmlns:a16="http://schemas.microsoft.com/office/drawing/2014/main" id="{8099F73A-F762-4071-8E9A-8902CF18BE6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524000"/>
            <a:ext cx="6718524" cy="4281544"/>
          </a:xfrm>
          <a:prstGeom prst="rect">
            <a:avLst/>
          </a:prstGeom>
          <a:noFill/>
          <a:ln>
            <a:solidFill>
              <a:schemeClr val="bg1">
                <a:lumMod val="75000"/>
              </a:schemeClr>
            </a:solidFill>
          </a:ln>
        </p:spPr>
      </p:pic>
      <p:sp>
        <p:nvSpPr>
          <p:cNvPr id="4" name="TextBox 3">
            <a:extLst>
              <a:ext uri="{FF2B5EF4-FFF2-40B4-BE49-F238E27FC236}">
                <a16:creationId xmlns:a16="http://schemas.microsoft.com/office/drawing/2014/main" id="{5DF4F727-0299-4BA5-BF32-B69126AFC67D}"/>
              </a:ext>
            </a:extLst>
          </p:cNvPr>
          <p:cNvSpPr txBox="1"/>
          <p:nvPr/>
        </p:nvSpPr>
        <p:spPr>
          <a:xfrm>
            <a:off x="7899699" y="2819400"/>
            <a:ext cx="4292301" cy="2862322"/>
          </a:xfrm>
          <a:prstGeom prst="rect">
            <a:avLst/>
          </a:prstGeom>
          <a:noFill/>
        </p:spPr>
        <p:txBody>
          <a:bodyPr wrap="square" rtlCol="0">
            <a:spAutoFit/>
          </a:bodyPr>
          <a:lstStyle/>
          <a:p>
            <a:r>
              <a:rPr lang="en-US" sz="3600" dirty="0"/>
              <a:t>Ruth teaches us about God’s </a:t>
            </a:r>
            <a:r>
              <a:rPr lang="en-US" sz="3600" b="1" dirty="0"/>
              <a:t>LOYAL LOVE</a:t>
            </a:r>
            <a:r>
              <a:rPr lang="en-US" sz="3600" dirty="0"/>
              <a:t>!</a:t>
            </a:r>
          </a:p>
          <a:p>
            <a:endParaRPr lang="en-US" sz="3600" dirty="0"/>
          </a:p>
          <a:p>
            <a:r>
              <a:rPr lang="en-US" sz="3600" dirty="0"/>
              <a:t>H. </a:t>
            </a:r>
            <a:r>
              <a:rPr lang="en-US" sz="3600" i="1" dirty="0" err="1"/>
              <a:t>hesed</a:t>
            </a:r>
            <a:endParaRPr lang="en-US" sz="3600" i="1" dirty="0"/>
          </a:p>
        </p:txBody>
      </p:sp>
    </p:spTree>
    <p:extLst>
      <p:ext uri="{BB962C8B-B14F-4D97-AF65-F5344CB8AC3E}">
        <p14:creationId xmlns:p14="http://schemas.microsoft.com/office/powerpoint/2010/main" val="40055770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Diagram 17"/>
          <p:cNvGraphicFramePr/>
          <p:nvPr>
            <p:extLst>
              <p:ext uri="{D42A27DB-BD31-4B8C-83A1-F6EECF244321}">
                <p14:modId xmlns:p14="http://schemas.microsoft.com/office/powerpoint/2010/main" val="188719462"/>
              </p:ext>
            </p:extLst>
          </p:nvPr>
        </p:nvGraphicFramePr>
        <p:xfrm>
          <a:off x="1066800" y="304800"/>
          <a:ext cx="3969572" cy="5873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Image result for ruth naomi">
            <a:extLst>
              <a:ext uri="{FF2B5EF4-FFF2-40B4-BE49-F238E27FC236}">
                <a16:creationId xmlns:a16="http://schemas.microsoft.com/office/drawing/2014/main" id="{ABC982FA-3412-478F-BE3D-6F230770A58D}"/>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57800" y="304800"/>
            <a:ext cx="4267200" cy="2743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8412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dea by aicha rochdi on Smiley Faces | Smiley, Emoticon, Funny faces">
            <a:extLst>
              <a:ext uri="{FF2B5EF4-FFF2-40B4-BE49-F238E27FC236}">
                <a16:creationId xmlns:a16="http://schemas.microsoft.com/office/drawing/2014/main" id="{DD0AE847-B51C-41AC-995B-9B58F4EED5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739" y="1622083"/>
            <a:ext cx="4659603" cy="39133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a:extLst>
              <a:ext uri="{FF2B5EF4-FFF2-40B4-BE49-F238E27FC236}">
                <a16:creationId xmlns:a16="http://schemas.microsoft.com/office/drawing/2014/main" id="{7D84F37A-9216-4CEB-9D6F-E36C9E476AFA}"/>
              </a:ext>
            </a:extLst>
          </p:cNvPr>
          <p:cNvSpPr/>
          <p:nvPr/>
        </p:nvSpPr>
        <p:spPr>
          <a:xfrm>
            <a:off x="5689601" y="2717800"/>
            <a:ext cx="4812583" cy="1516907"/>
          </a:xfrm>
          <a:prstGeom prst="rect">
            <a:avLst/>
          </a:prstGeom>
          <a:noFill/>
        </p:spPr>
        <p:txBody>
          <a:bodyPr wrap="none" lIns="91416" tIns="45708" rIns="91416" bIns="45708" numCol="1">
            <a:prstTxWarp prst="textInflateTop">
              <a:avLst/>
            </a:prstTxWarp>
            <a:spAutoFit/>
            <a:scene3d>
              <a:camera prst="orthographicFront"/>
              <a:lightRig rig="soft" dir="t">
                <a:rot lat="0" lon="0" rev="15600000"/>
              </a:lightRig>
            </a:scene3d>
            <a:sp3d extrusionH="57150" prstMaterial="softEdge">
              <a:bevelT w="25400" h="38100"/>
            </a:sp3d>
          </a:bodyPr>
          <a:lstStyle/>
          <a:p>
            <a:pPr algn="ctr" defTabSz="457051"/>
            <a:r>
              <a:rPr lang="en-US" sz="7998" b="1" dirty="0">
                <a:ln/>
                <a:solidFill>
                  <a:schemeClr val="accent5">
                    <a:lumMod val="75000"/>
                  </a:schemeClr>
                </a:solidFill>
                <a:latin typeface="Gill Sans MT" panose="020B0502020104020203"/>
              </a:rPr>
              <a:t>GOT IT?</a:t>
            </a:r>
          </a:p>
        </p:txBody>
      </p:sp>
    </p:spTree>
    <p:extLst>
      <p:ext uri="{BB962C8B-B14F-4D97-AF65-F5344CB8AC3E}">
        <p14:creationId xmlns:p14="http://schemas.microsoft.com/office/powerpoint/2010/main" val="315100953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28246" y="1293569"/>
            <a:ext cx="6330462" cy="1081087"/>
          </a:xfrm>
        </p:spPr>
        <p:txBody>
          <a:bodyPr>
            <a:normAutofit/>
          </a:bodyPr>
          <a:lstStyle/>
          <a:p>
            <a:pPr algn="ctr"/>
            <a:r>
              <a:rPr lang="en-US" sz="7200" i="1" dirty="0">
                <a:effectLst>
                  <a:outerShdw blurRad="38100" dist="38100" dir="2700000" algn="tl">
                    <a:srgbClr val="000000">
                      <a:alpha val="43137"/>
                    </a:srgbClr>
                  </a:outerShdw>
                </a:effectLst>
                <a:latin typeface="Baskerville Old Face" panose="02020602080505020303" pitchFamily="18" charset="0"/>
              </a:rPr>
              <a:t>Next Week</a:t>
            </a:r>
          </a:p>
        </p:txBody>
      </p:sp>
      <p:sp>
        <p:nvSpPr>
          <p:cNvPr id="7" name="TextBox 6"/>
          <p:cNvSpPr txBox="1"/>
          <p:nvPr/>
        </p:nvSpPr>
        <p:spPr>
          <a:xfrm>
            <a:off x="-111415" y="2228780"/>
            <a:ext cx="5283200" cy="2800960"/>
          </a:xfrm>
          <a:prstGeom prst="rect">
            <a:avLst/>
          </a:prstGeom>
          <a:noFill/>
        </p:spPr>
        <p:txBody>
          <a:bodyPr wrap="square" rtlCol="0">
            <a:spAutoFit/>
          </a:bodyPr>
          <a:lstStyle/>
          <a:p>
            <a:pPr algn="r"/>
            <a:r>
              <a:rPr lang="en-US" sz="5867" i="1" dirty="0">
                <a:effectLst>
                  <a:outerShdw blurRad="38100" dist="38100" dir="2700000" algn="tl">
                    <a:srgbClr val="000000">
                      <a:alpha val="43137"/>
                    </a:srgbClr>
                  </a:outerShdw>
                </a:effectLst>
                <a:latin typeface="Aegyptus" panose="020405020508060A0203" pitchFamily="18" charset="0"/>
                <a:ea typeface="Aegyptus" panose="020405020508060A0203" pitchFamily="18" charset="0"/>
              </a:rPr>
              <a:t>We want to be like the other guys!!!</a:t>
            </a:r>
          </a:p>
        </p:txBody>
      </p:sp>
      <p:pic>
        <p:nvPicPr>
          <p:cNvPr id="1026" name="Picture 2" descr="http://www.forkparty.com/wp-content/uploads/2011/05/Not-Like-The-Others-Meerkat.jpg"/>
          <p:cNvPicPr>
            <a:picLocks noChangeAspect="1" noChangeArrowheads="1"/>
          </p:cNvPicPr>
          <p:nvPr/>
        </p:nvPicPr>
        <p:blipFill rotWithShape="1">
          <a:blip r:embed="rId3">
            <a:extLst>
              <a:ext uri="{28A0092B-C50C-407E-A947-70E740481C1C}">
                <a14:useLocalDpi xmlns:a14="http://schemas.microsoft.com/office/drawing/2010/main" val="0"/>
              </a:ext>
            </a:extLst>
          </a:blip>
          <a:srcRect l="24000" t="26667" r="7200" b="2857"/>
          <a:stretch/>
        </p:blipFill>
        <p:spPr bwMode="auto">
          <a:xfrm>
            <a:off x="5787201" y="673447"/>
            <a:ext cx="6404799" cy="55111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50541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icrosoft To Shut Down Sunrise Mobile Calendar After Integration Into  Outlook Completes | TechCrunch">
            <a:extLst>
              <a:ext uri="{FF2B5EF4-FFF2-40B4-BE49-F238E27FC236}">
                <a16:creationId xmlns:a16="http://schemas.microsoft.com/office/drawing/2014/main" id="{0620BBC9-2BDB-4F62-9BD1-A595AEAA43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31" y="0"/>
            <a:ext cx="12179069" cy="653576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0B8B0C6-B679-4265-ADC7-BA2EF0ED6C0B}"/>
              </a:ext>
            </a:extLst>
          </p:cNvPr>
          <p:cNvSpPr txBox="1"/>
          <p:nvPr/>
        </p:nvSpPr>
        <p:spPr>
          <a:xfrm>
            <a:off x="1524000" y="4343400"/>
            <a:ext cx="9550400" cy="913007"/>
          </a:xfrm>
          <a:prstGeom prst="rect">
            <a:avLst/>
          </a:prstGeom>
          <a:solidFill>
            <a:schemeClr val="bg1"/>
          </a:solidFill>
          <a:ln>
            <a:solidFill>
              <a:schemeClr val="tx1"/>
            </a:solidFill>
          </a:ln>
          <a:effectLst>
            <a:glow rad="139700">
              <a:schemeClr val="accent2">
                <a:satMod val="175000"/>
                <a:alpha val="40000"/>
              </a:schemeClr>
            </a:glow>
          </a:effectLst>
        </p:spPr>
        <p:txBody>
          <a:bodyPr wrap="square" rtlCol="0">
            <a:spAutoFit/>
          </a:bodyPr>
          <a:lstStyle/>
          <a:p>
            <a:pPr algn="ctr"/>
            <a:r>
              <a:rPr lang="en-US" sz="5333" b="1" dirty="0">
                <a:effectLst>
                  <a:outerShdw blurRad="38100" dist="38100" dir="2700000" algn="tl">
                    <a:srgbClr val="000000">
                      <a:alpha val="43137"/>
                    </a:srgbClr>
                  </a:outerShdw>
                </a:effectLst>
                <a:latin typeface="Bahnschrift SemiBold" panose="020B0502040204020203" pitchFamily="34" charset="0"/>
              </a:rPr>
              <a:t>PRAYER &amp; PRAISE TIME</a:t>
            </a:r>
          </a:p>
        </p:txBody>
      </p:sp>
    </p:spTree>
    <p:extLst>
      <p:ext uri="{BB962C8B-B14F-4D97-AF65-F5344CB8AC3E}">
        <p14:creationId xmlns:p14="http://schemas.microsoft.com/office/powerpoint/2010/main" val="334295919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143000" y="2057400"/>
            <a:ext cx="3657600" cy="3416320"/>
          </a:xfrm>
          <a:prstGeom prst="rect">
            <a:avLst/>
          </a:prstGeom>
          <a:noFill/>
        </p:spPr>
        <p:txBody>
          <a:bodyPr wrap="square" rtlCol="0">
            <a:spAutoFit/>
          </a:bodyPr>
          <a:lstStyle/>
          <a:p>
            <a:pPr algn="r"/>
            <a:r>
              <a:rPr lang="en-US" sz="5400" dirty="0">
                <a:latin typeface="Aegyptus" panose="020405020508060A0203" pitchFamily="18" charset="0"/>
                <a:ea typeface="Aegyptus" panose="020405020508060A0203" pitchFamily="18" charset="0"/>
              </a:rPr>
              <a:t>We want to be like the other guys!!!</a:t>
            </a:r>
          </a:p>
        </p:txBody>
      </p:sp>
      <p:pic>
        <p:nvPicPr>
          <p:cNvPr id="1026" name="Picture 2" descr="http://www.forkparty.com/wp-content/uploads/2011/05/Not-Like-The-Others-Meerkat.jpg"/>
          <p:cNvPicPr>
            <a:picLocks noChangeAspect="1" noChangeArrowheads="1"/>
          </p:cNvPicPr>
          <p:nvPr/>
        </p:nvPicPr>
        <p:blipFill rotWithShape="1">
          <a:blip r:embed="rId3">
            <a:extLst>
              <a:ext uri="{28A0092B-C50C-407E-A947-70E740481C1C}">
                <a14:useLocalDpi xmlns:a14="http://schemas.microsoft.com/office/drawing/2010/main" val="0"/>
              </a:ext>
            </a:extLst>
          </a:blip>
          <a:srcRect l="24000" t="26667" r="7200" b="2857"/>
          <a:stretch/>
        </p:blipFill>
        <p:spPr bwMode="auto">
          <a:xfrm>
            <a:off x="5004547" y="0"/>
            <a:ext cx="7187454" cy="63245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66073BB-A8AF-4C0C-8ABE-4198B7608773}"/>
              </a:ext>
            </a:extLst>
          </p:cNvPr>
          <p:cNvSpPr>
            <a:spLocks noGrp="1"/>
          </p:cNvSpPr>
          <p:nvPr>
            <p:ph type="title"/>
          </p:nvPr>
        </p:nvSpPr>
        <p:spPr/>
        <p:txBody>
          <a:bodyPr/>
          <a:lstStyle/>
          <a:p>
            <a:r>
              <a:rPr lang="en-US" dirty="0"/>
              <a:t>TONIGHT</a:t>
            </a:r>
          </a:p>
        </p:txBody>
      </p:sp>
    </p:spTree>
    <p:extLst>
      <p:ext uri="{BB962C8B-B14F-4D97-AF65-F5344CB8AC3E}">
        <p14:creationId xmlns:p14="http://schemas.microsoft.com/office/powerpoint/2010/main" val="3585119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95FFBE-8C3D-4192-A39D-EA263769E330}"/>
              </a:ext>
            </a:extLst>
          </p:cNvPr>
          <p:cNvSpPr txBox="1"/>
          <p:nvPr/>
        </p:nvSpPr>
        <p:spPr>
          <a:xfrm>
            <a:off x="757083" y="477486"/>
            <a:ext cx="9694607" cy="1446550"/>
          </a:xfrm>
          <a:prstGeom prst="rect">
            <a:avLst/>
          </a:prstGeom>
          <a:noFill/>
        </p:spPr>
        <p:txBody>
          <a:bodyPr wrap="square" rtlCol="0">
            <a:spAutoFit/>
          </a:bodyPr>
          <a:lstStyle/>
          <a:p>
            <a:r>
              <a:rPr lang="en-US" sz="4400" dirty="0">
                <a:latin typeface="+mj-lt"/>
              </a:rPr>
              <a:t>Seven Great Reasons to Study the Old Testament</a:t>
            </a:r>
          </a:p>
        </p:txBody>
      </p:sp>
      <p:sp>
        <p:nvSpPr>
          <p:cNvPr id="3" name="Oval 2">
            <a:extLst>
              <a:ext uri="{FF2B5EF4-FFF2-40B4-BE49-F238E27FC236}">
                <a16:creationId xmlns:a16="http://schemas.microsoft.com/office/drawing/2014/main" id="{320CB6B7-DF9A-41A4-AB25-598BAB3747F8}"/>
              </a:ext>
            </a:extLst>
          </p:cNvPr>
          <p:cNvSpPr/>
          <p:nvPr/>
        </p:nvSpPr>
        <p:spPr>
          <a:xfrm>
            <a:off x="1258529" y="2595716"/>
            <a:ext cx="2438400" cy="2526890"/>
          </a:xfrm>
          <a:prstGeom prst="ellipse">
            <a:avLst/>
          </a:prstGeom>
          <a:solidFill>
            <a:srgbClr val="006600"/>
          </a:solidFill>
          <a:effectLst>
            <a:outerShdw blurRad="76200" dir="13500000" sy="23000" kx="1200000" algn="br"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400" dirty="0">
                <a:effectLst>
                  <a:outerShdw blurRad="38100" dist="38100" dir="2700000" algn="tl">
                    <a:srgbClr val="000000">
                      <a:alpha val="43137"/>
                    </a:srgbClr>
                  </a:outerShdw>
                </a:effectLst>
              </a:rPr>
              <a:t>3</a:t>
            </a:r>
          </a:p>
        </p:txBody>
      </p:sp>
      <p:sp>
        <p:nvSpPr>
          <p:cNvPr id="4" name="TextBox 3">
            <a:extLst>
              <a:ext uri="{FF2B5EF4-FFF2-40B4-BE49-F238E27FC236}">
                <a16:creationId xmlns:a16="http://schemas.microsoft.com/office/drawing/2014/main" id="{9F7027E0-9046-4BDC-9270-86F5D5D17D3D}"/>
              </a:ext>
            </a:extLst>
          </p:cNvPr>
          <p:cNvSpPr txBox="1"/>
          <p:nvPr/>
        </p:nvSpPr>
        <p:spPr>
          <a:xfrm>
            <a:off x="4002377" y="2330245"/>
            <a:ext cx="7117907" cy="3477875"/>
          </a:xfrm>
          <a:prstGeom prst="rect">
            <a:avLst/>
          </a:prstGeom>
          <a:noFill/>
        </p:spPr>
        <p:txBody>
          <a:bodyPr wrap="square" rtlCol="0">
            <a:spAutoFit/>
          </a:bodyPr>
          <a:lstStyle>
            <a:defPPr>
              <a:defRPr lang="en-US"/>
            </a:defPPr>
            <a:lvl1pPr>
              <a:defRPr sz="4800" b="1">
                <a:solidFill>
                  <a:srgbClr val="533205"/>
                </a:solidFill>
                <a:effectLst>
                  <a:glow>
                    <a:srgbClr val="000000"/>
                  </a:glow>
                  <a:outerShdw sx="0" sy="0">
                    <a:srgbClr val="000000"/>
                  </a:outerShdw>
                  <a:reflection stA="0" endPos="0" fadeDir="0" sx="0" sy="0"/>
                </a:effectLst>
              </a:defRPr>
            </a:lvl1pPr>
          </a:lstStyle>
          <a:p>
            <a:r>
              <a:rPr lang="en-US" sz="4400" b="0" dirty="0">
                <a:solidFill>
                  <a:schemeClr val="tx1"/>
                </a:solidFill>
                <a:latin typeface="+mj-lt"/>
              </a:rPr>
              <a:t>The Old Testament provides the </a:t>
            </a:r>
            <a:r>
              <a:rPr lang="en-US" sz="4400" b="0" u="sng" dirty="0">
                <a:solidFill>
                  <a:schemeClr val="tx1"/>
                </a:solidFill>
                <a:latin typeface="+mj-lt"/>
              </a:rPr>
              <a:t>historical setting </a:t>
            </a:r>
            <a:r>
              <a:rPr lang="en-US" sz="4400" b="0" dirty="0">
                <a:solidFill>
                  <a:schemeClr val="tx1"/>
                </a:solidFill>
                <a:latin typeface="+mj-lt"/>
              </a:rPr>
              <a:t>out of which Christianity and the New Testament emerged.</a:t>
            </a:r>
          </a:p>
          <a:p>
            <a:endParaRPr lang="en-US" sz="4400" b="0" dirty="0">
              <a:solidFill>
                <a:schemeClr val="tx1"/>
              </a:solidFill>
              <a:latin typeface="+mj-lt"/>
            </a:endParaRPr>
          </a:p>
        </p:txBody>
      </p:sp>
      <p:sp>
        <p:nvSpPr>
          <p:cNvPr id="5" name="Footer Placeholder 4">
            <a:extLst>
              <a:ext uri="{FF2B5EF4-FFF2-40B4-BE49-F238E27FC236}">
                <a16:creationId xmlns:a16="http://schemas.microsoft.com/office/drawing/2014/main" id="{FF64C8F4-F532-4E07-90AE-06CC0ED53AF6}"/>
              </a:ext>
            </a:extLst>
          </p:cNvPr>
          <p:cNvSpPr>
            <a:spLocks noGrp="1"/>
          </p:cNvSpPr>
          <p:nvPr>
            <p:ph type="ftr" sz="quarter" idx="11"/>
          </p:nvPr>
        </p:nvSpPr>
        <p:spPr/>
        <p:txBody>
          <a:bodyPr/>
          <a:lstStyle/>
          <a:p>
            <a:r>
              <a:rPr lang="en-US"/>
              <a:t>OLD TESTAMENT SURVEY</a:t>
            </a:r>
            <a:endParaRPr lang="en-US" dirty="0"/>
          </a:p>
        </p:txBody>
      </p:sp>
    </p:spTree>
    <p:extLst>
      <p:ext uri="{BB962C8B-B14F-4D97-AF65-F5344CB8AC3E}">
        <p14:creationId xmlns:p14="http://schemas.microsoft.com/office/powerpoint/2010/main" val="1667593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500"/>
                                        <p:tgtEl>
                                          <p:spTgt spid="3"/>
                                        </p:tgtEl>
                                      </p:cBhvr>
                                    </p:animEffect>
                                  </p:childTnLst>
                                </p:cTn>
                              </p:par>
                            </p:childTnLst>
                          </p:cTn>
                        </p:par>
                        <p:par>
                          <p:cTn id="8" fill="hold">
                            <p:stCondLst>
                              <p:cond delay="1500"/>
                            </p:stCondLst>
                            <p:childTnLst>
                              <p:par>
                                <p:cTn id="9" presetID="10" presetClass="entr" presetSubtype="0" fill="hold" grpId="0"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0A9C24-C370-4BC0-A408-D232522E90A0}"/>
              </a:ext>
            </a:extLst>
          </p:cNvPr>
          <p:cNvSpPr>
            <a:spLocks noGrp="1"/>
          </p:cNvSpPr>
          <p:nvPr>
            <p:ph type="title"/>
          </p:nvPr>
        </p:nvSpPr>
        <p:spPr/>
        <p:txBody>
          <a:bodyPr/>
          <a:lstStyle/>
          <a:p>
            <a:r>
              <a:rPr lang="en-US" dirty="0">
                <a:solidFill>
                  <a:schemeClr val="bg1"/>
                </a:solidFill>
              </a:rPr>
              <a:t>Question</a:t>
            </a:r>
          </a:p>
        </p:txBody>
      </p:sp>
      <p:sp>
        <p:nvSpPr>
          <p:cNvPr id="2" name="Footer Placeholder 1">
            <a:extLst>
              <a:ext uri="{FF2B5EF4-FFF2-40B4-BE49-F238E27FC236}">
                <a16:creationId xmlns:a16="http://schemas.microsoft.com/office/drawing/2014/main" id="{E8924612-F4B7-42EE-931B-5B73C831D279}"/>
              </a:ext>
            </a:extLst>
          </p:cNvPr>
          <p:cNvSpPr>
            <a:spLocks noGrp="1"/>
          </p:cNvSpPr>
          <p:nvPr>
            <p:ph type="ftr" sz="quarter" idx="11"/>
          </p:nvPr>
        </p:nvSpPr>
        <p:spPr/>
        <p:txBody>
          <a:bodyPr/>
          <a:lstStyle/>
          <a:p>
            <a:r>
              <a:rPr lang="en-US"/>
              <a:t>OLD TESTAMENT SURVEY</a:t>
            </a:r>
            <a:endParaRPr lang="en-US" dirty="0"/>
          </a:p>
        </p:txBody>
      </p:sp>
      <p:sp>
        <p:nvSpPr>
          <p:cNvPr id="5" name="TextBox 4">
            <a:extLst>
              <a:ext uri="{FF2B5EF4-FFF2-40B4-BE49-F238E27FC236}">
                <a16:creationId xmlns:a16="http://schemas.microsoft.com/office/drawing/2014/main" id="{8667D3D9-4A66-4E06-A4AA-7D7F21056028}"/>
              </a:ext>
            </a:extLst>
          </p:cNvPr>
          <p:cNvSpPr txBox="1"/>
          <p:nvPr/>
        </p:nvSpPr>
        <p:spPr>
          <a:xfrm>
            <a:off x="1143000" y="2590800"/>
            <a:ext cx="9982200" cy="1077218"/>
          </a:xfrm>
          <a:prstGeom prst="rect">
            <a:avLst/>
          </a:prstGeom>
          <a:noFill/>
        </p:spPr>
        <p:txBody>
          <a:bodyPr wrap="square" rtlCol="0">
            <a:spAutoFit/>
          </a:bodyPr>
          <a:lstStyle/>
          <a:p>
            <a:r>
              <a:rPr lang="en-US" sz="3200" dirty="0">
                <a:solidFill>
                  <a:schemeClr val="bg1"/>
                </a:solidFill>
              </a:rPr>
              <a:t>What is it about us that wants to be like other people even when it may not be good for us?</a:t>
            </a:r>
          </a:p>
        </p:txBody>
      </p:sp>
    </p:spTree>
    <p:extLst>
      <p:ext uri="{BB962C8B-B14F-4D97-AF65-F5344CB8AC3E}">
        <p14:creationId xmlns:p14="http://schemas.microsoft.com/office/powerpoint/2010/main" val="2721171615"/>
      </p:ext>
    </p:extLst>
  </p:cSld>
  <p:clrMapOvr>
    <a:masterClrMapping/>
  </p:clrMapOvr>
  <p:transition spd="slow">
    <p:randomBar dir="vert"/>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28600" y="4114800"/>
            <a:ext cx="11423904" cy="1350646"/>
          </a:xfrm>
        </p:spPr>
        <p:txBody>
          <a:bodyPr>
            <a:noAutofit/>
          </a:bodyPr>
          <a:lstStyle/>
          <a:p>
            <a:pPr algn="ctr"/>
            <a:r>
              <a:rPr lang="en-US" b="1" dirty="0">
                <a:effectLst>
                  <a:outerShdw blurRad="38100" dist="38100" dir="2700000" algn="tl">
                    <a:srgbClr val="000000">
                      <a:alpha val="43137"/>
                    </a:srgbClr>
                  </a:outerShdw>
                </a:effectLst>
              </a:rPr>
              <a:t>United Monarchy Period &amp; Divided Kingdom Periods</a:t>
            </a:r>
          </a:p>
        </p:txBody>
      </p:sp>
      <p:sp>
        <p:nvSpPr>
          <p:cNvPr id="3" name="Subtitle 2"/>
          <p:cNvSpPr>
            <a:spLocks noGrp="1"/>
          </p:cNvSpPr>
          <p:nvPr>
            <p:ph type="subTitle" idx="4294967295"/>
          </p:nvPr>
        </p:nvSpPr>
        <p:spPr>
          <a:xfrm>
            <a:off x="1868615" y="5486400"/>
            <a:ext cx="8143875" cy="1117600"/>
          </a:xfrm>
        </p:spPr>
        <p:txBody>
          <a:bodyPr>
            <a:normAutofit/>
          </a:bodyPr>
          <a:lstStyle/>
          <a:p>
            <a:pPr marL="0" indent="0" algn="ctr">
              <a:buNone/>
            </a:pPr>
            <a:r>
              <a:rPr lang="en-US" sz="3600" i="1" dirty="0"/>
              <a:t>Part 6</a:t>
            </a:r>
          </a:p>
        </p:txBody>
      </p:sp>
      <p:grpSp>
        <p:nvGrpSpPr>
          <p:cNvPr id="5" name="Group 4">
            <a:extLst>
              <a:ext uri="{FF2B5EF4-FFF2-40B4-BE49-F238E27FC236}">
                <a16:creationId xmlns:a16="http://schemas.microsoft.com/office/drawing/2014/main" id="{A84EAF09-163E-4917-B5D0-EB5B6BCDABEE}"/>
              </a:ext>
            </a:extLst>
          </p:cNvPr>
          <p:cNvGrpSpPr/>
          <p:nvPr/>
        </p:nvGrpSpPr>
        <p:grpSpPr>
          <a:xfrm>
            <a:off x="987552" y="609600"/>
            <a:ext cx="9906000" cy="3395980"/>
            <a:chOff x="0" y="0"/>
            <a:chExt cx="4981575" cy="1628775"/>
          </a:xfrm>
        </p:grpSpPr>
        <p:pic>
          <p:nvPicPr>
            <p:cNvPr id="6" name="Picture 5" descr="Image result for Solomon">
              <a:extLst>
                <a:ext uri="{FF2B5EF4-FFF2-40B4-BE49-F238E27FC236}">
                  <a16:creationId xmlns:a16="http://schemas.microsoft.com/office/drawing/2014/main" id="{0A50261B-C009-4653-AA55-89F5D8247561}"/>
                </a:ext>
              </a:extLst>
            </p:cNvPr>
            <p:cNvPicPr/>
            <p:nvPr/>
          </p:nvPicPr>
          <p:blipFill rotWithShape="1">
            <a:blip r:embed="rId3" cstate="print">
              <a:extLst>
                <a:ext uri="{28A0092B-C50C-407E-A947-70E740481C1C}">
                  <a14:useLocalDpi xmlns:a14="http://schemas.microsoft.com/office/drawing/2010/main" val="0"/>
                </a:ext>
              </a:extLst>
            </a:blip>
            <a:srcRect r="23421"/>
            <a:stretch/>
          </p:blipFill>
          <p:spPr bwMode="auto">
            <a:xfrm flipH="1">
              <a:off x="3400425" y="0"/>
              <a:ext cx="1581150" cy="1619250"/>
            </a:xfrm>
            <a:prstGeom prst="rect">
              <a:avLst/>
            </a:prstGeom>
            <a:noFill/>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637A2AE8-E0F1-4CB6-A474-685CD50B8BA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95425" y="19050"/>
              <a:ext cx="1829435" cy="1609725"/>
            </a:xfrm>
            <a:prstGeom prst="rect">
              <a:avLst/>
            </a:prstGeom>
            <a:noFill/>
          </p:spPr>
        </p:pic>
        <p:pic>
          <p:nvPicPr>
            <p:cNvPr id="8" name="Picture 7">
              <a:extLst>
                <a:ext uri="{FF2B5EF4-FFF2-40B4-BE49-F238E27FC236}">
                  <a16:creationId xmlns:a16="http://schemas.microsoft.com/office/drawing/2014/main" id="{182237A3-B38C-454D-ABB8-9CE590B3023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1428750" cy="1604645"/>
            </a:xfrm>
            <a:prstGeom prst="rect">
              <a:avLst/>
            </a:prstGeom>
            <a:noFill/>
          </p:spPr>
        </p:pic>
      </p:grpSp>
    </p:spTree>
    <p:extLst>
      <p:ext uri="{BB962C8B-B14F-4D97-AF65-F5344CB8AC3E}">
        <p14:creationId xmlns:p14="http://schemas.microsoft.com/office/powerpoint/2010/main" val="6840899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1676400" y="1371600"/>
            <a:ext cx="8379726" cy="2954655"/>
          </a:xfrm>
          <a:prstGeom prst="rect">
            <a:avLst/>
          </a:prstGeom>
          <a:noFill/>
        </p:spPr>
        <p:txBody>
          <a:bodyPr wrap="square" rtlCol="0">
            <a:spAutoFit/>
          </a:bodyPr>
          <a:lstStyle/>
          <a:p>
            <a:pPr algn="ctr">
              <a:spcAft>
                <a:spcPts val="1200"/>
              </a:spcAft>
            </a:pPr>
            <a:r>
              <a:rPr lang="en-US" sz="4400" dirty="0">
                <a:solidFill>
                  <a:schemeClr val="bg1"/>
                </a:solidFill>
              </a:rPr>
              <a:t>monarchy:</a:t>
            </a:r>
          </a:p>
          <a:p>
            <a:pPr algn="ctr"/>
            <a:endParaRPr lang="en-US" sz="4400" dirty="0">
              <a:solidFill>
                <a:schemeClr val="bg1"/>
              </a:solidFill>
            </a:endParaRPr>
          </a:p>
          <a:p>
            <a:pPr algn="ctr"/>
            <a:r>
              <a:rPr lang="en-US" sz="4400" dirty="0">
                <a:solidFill>
                  <a:schemeClr val="bg1"/>
                </a:solidFill>
              </a:rPr>
              <a:t>a form of government with a monarch at the head</a:t>
            </a:r>
          </a:p>
        </p:txBody>
      </p:sp>
    </p:spTree>
    <p:extLst>
      <p:ext uri="{BB962C8B-B14F-4D97-AF65-F5344CB8AC3E}">
        <p14:creationId xmlns:p14="http://schemas.microsoft.com/office/powerpoint/2010/main" val="1068931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Quick Look at the Period</a:t>
            </a:r>
            <a:endParaRPr lang="en-US" dirty="0"/>
          </a:p>
        </p:txBody>
      </p:sp>
      <p:grpSp>
        <p:nvGrpSpPr>
          <p:cNvPr id="10" name="Group 9">
            <a:extLst>
              <a:ext uri="{FF2B5EF4-FFF2-40B4-BE49-F238E27FC236}">
                <a16:creationId xmlns:a16="http://schemas.microsoft.com/office/drawing/2014/main" id="{1E90AF78-E057-4E01-8E88-2ABC3AB67C85}"/>
              </a:ext>
            </a:extLst>
          </p:cNvPr>
          <p:cNvGrpSpPr/>
          <p:nvPr/>
        </p:nvGrpSpPr>
        <p:grpSpPr>
          <a:xfrm>
            <a:off x="762000" y="1905000"/>
            <a:ext cx="10362438" cy="1407160"/>
            <a:chOff x="963930" y="3316224"/>
            <a:chExt cx="10362438" cy="1190879"/>
          </a:xfrm>
        </p:grpSpPr>
        <p:sp>
          <p:nvSpPr>
            <p:cNvPr id="26" name="Text Box 1076">
              <a:extLst>
                <a:ext uri="{FF2B5EF4-FFF2-40B4-BE49-F238E27FC236}">
                  <a16:creationId xmlns:a16="http://schemas.microsoft.com/office/drawing/2014/main" id="{E1A33FB3-EEFB-483A-B6A5-94CFA7CB657A}"/>
                </a:ext>
              </a:extLst>
            </p:cNvPr>
            <p:cNvSpPr txBox="1"/>
            <p:nvPr/>
          </p:nvSpPr>
          <p:spPr>
            <a:xfrm>
              <a:off x="3337400" y="3814953"/>
              <a:ext cx="1554480" cy="6921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sz="2400" b="1" i="1" kern="1200" dirty="0">
                  <a:effectLst/>
                  <a:ea typeface="Arial" panose="020B0604020202020204" pitchFamily="34" charset="0"/>
                </a:rPr>
                <a:t>Saul anointed king</a:t>
              </a:r>
            </a:p>
            <a:p>
              <a:pPr marL="0" marR="0" algn="ctr">
                <a:lnSpc>
                  <a:spcPct val="115000"/>
                </a:lnSpc>
                <a:spcBef>
                  <a:spcPts val="0"/>
                </a:spcBef>
                <a:spcAft>
                  <a:spcPts val="0"/>
                </a:spcAft>
              </a:pPr>
              <a:r>
                <a:rPr lang="en-US" sz="2400" b="1" i="1" kern="1200" dirty="0">
                  <a:effectLst/>
                  <a:ea typeface="Arial" panose="020B0604020202020204" pitchFamily="34" charset="0"/>
                </a:rPr>
                <a:t>1050 BC</a:t>
              </a:r>
              <a:endParaRPr lang="en-US" sz="4000" b="1" dirty="0">
                <a:effectLst/>
                <a:ea typeface="Times New Roman" panose="02020603050405020304" pitchFamily="18" charset="0"/>
              </a:endParaRPr>
            </a:p>
            <a:p>
              <a:pPr marL="0" marR="0" algn="ctr">
                <a:lnSpc>
                  <a:spcPct val="115000"/>
                </a:lnSpc>
                <a:spcBef>
                  <a:spcPts val="0"/>
                </a:spcBef>
                <a:spcAft>
                  <a:spcPts val="0"/>
                </a:spcAft>
              </a:pPr>
              <a:r>
                <a:rPr lang="en-US" sz="4000" b="1" dirty="0">
                  <a:effectLst/>
                  <a:ea typeface="Times New Roman" panose="02020603050405020304" pitchFamily="18" charset="0"/>
                </a:rPr>
                <a:t> </a:t>
              </a:r>
            </a:p>
          </p:txBody>
        </p:sp>
        <p:sp>
          <p:nvSpPr>
            <p:cNvPr id="36" name="Text Box 1076">
              <a:extLst>
                <a:ext uri="{FF2B5EF4-FFF2-40B4-BE49-F238E27FC236}">
                  <a16:creationId xmlns:a16="http://schemas.microsoft.com/office/drawing/2014/main" id="{D664D90F-7A4C-4486-8594-420ACF1A1011}"/>
                </a:ext>
              </a:extLst>
            </p:cNvPr>
            <p:cNvSpPr txBox="1"/>
            <p:nvPr/>
          </p:nvSpPr>
          <p:spPr>
            <a:xfrm>
              <a:off x="5417500" y="3814953"/>
              <a:ext cx="1642429" cy="6921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sz="2400" b="1" i="1" kern="1200" dirty="0">
                  <a:effectLst/>
                  <a:ea typeface="Arial" panose="020B0604020202020204" pitchFamily="34" charset="0"/>
                </a:rPr>
                <a:t>David becomes king over all Israel </a:t>
              </a:r>
            </a:p>
            <a:p>
              <a:pPr marL="0" marR="0" algn="ctr">
                <a:lnSpc>
                  <a:spcPct val="115000"/>
                </a:lnSpc>
                <a:spcBef>
                  <a:spcPts val="0"/>
                </a:spcBef>
                <a:spcAft>
                  <a:spcPts val="0"/>
                </a:spcAft>
              </a:pPr>
              <a:r>
                <a:rPr lang="en-US" sz="2400" b="1" i="1" kern="1200" dirty="0">
                  <a:effectLst/>
                  <a:ea typeface="Arial" panose="020B0604020202020204" pitchFamily="34" charset="0"/>
                </a:rPr>
                <a:t>1003 BC</a:t>
              </a:r>
              <a:endParaRPr lang="en-US" sz="4000" b="1" dirty="0">
                <a:effectLst/>
                <a:ea typeface="Times New Roman" panose="02020603050405020304" pitchFamily="18" charset="0"/>
              </a:endParaRPr>
            </a:p>
            <a:p>
              <a:pPr marL="0" marR="0" algn="ctr">
                <a:lnSpc>
                  <a:spcPct val="115000"/>
                </a:lnSpc>
                <a:spcBef>
                  <a:spcPts val="0"/>
                </a:spcBef>
                <a:spcAft>
                  <a:spcPts val="0"/>
                </a:spcAft>
              </a:pPr>
              <a:r>
                <a:rPr lang="en-US" sz="4000" b="1" dirty="0">
                  <a:effectLst/>
                  <a:ea typeface="Times New Roman" panose="02020603050405020304" pitchFamily="18" charset="0"/>
                </a:rPr>
                <a:t> </a:t>
              </a:r>
            </a:p>
          </p:txBody>
        </p:sp>
        <p:sp>
          <p:nvSpPr>
            <p:cNvPr id="48" name="Text Box 1076">
              <a:extLst>
                <a:ext uri="{FF2B5EF4-FFF2-40B4-BE49-F238E27FC236}">
                  <a16:creationId xmlns:a16="http://schemas.microsoft.com/office/drawing/2014/main" id="{13D51011-6CB1-4FDA-BAC3-53875AA2855C}"/>
                </a:ext>
              </a:extLst>
            </p:cNvPr>
            <p:cNvSpPr txBox="1"/>
            <p:nvPr/>
          </p:nvSpPr>
          <p:spPr>
            <a:xfrm>
              <a:off x="1257299" y="3814953"/>
              <a:ext cx="1554480" cy="6921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sz="2400" b="1" i="1" kern="1200" dirty="0">
                  <a:effectLst/>
                  <a:ea typeface="Arial" panose="020B0604020202020204" pitchFamily="34" charset="0"/>
                </a:rPr>
                <a:t>Samuel born 1105 BC</a:t>
              </a:r>
              <a:endParaRPr lang="en-US" sz="4000" b="1" dirty="0">
                <a:effectLst/>
                <a:ea typeface="Times New Roman" panose="02020603050405020304" pitchFamily="18" charset="0"/>
              </a:endParaRPr>
            </a:p>
            <a:p>
              <a:pPr marL="0" marR="0" algn="ctr">
                <a:lnSpc>
                  <a:spcPct val="115000"/>
                </a:lnSpc>
                <a:spcBef>
                  <a:spcPts val="0"/>
                </a:spcBef>
                <a:spcAft>
                  <a:spcPts val="0"/>
                </a:spcAft>
              </a:pPr>
              <a:r>
                <a:rPr lang="en-US" sz="4000" b="1" dirty="0">
                  <a:effectLst/>
                  <a:ea typeface="Times New Roman" panose="02020603050405020304" pitchFamily="18" charset="0"/>
                </a:rPr>
                <a:t> </a:t>
              </a:r>
            </a:p>
          </p:txBody>
        </p:sp>
        <p:sp>
          <p:nvSpPr>
            <p:cNvPr id="51" name="Text Box 1076">
              <a:extLst>
                <a:ext uri="{FF2B5EF4-FFF2-40B4-BE49-F238E27FC236}">
                  <a16:creationId xmlns:a16="http://schemas.microsoft.com/office/drawing/2014/main" id="{EAC48062-595E-479A-A25E-0F3CB421B189}"/>
                </a:ext>
              </a:extLst>
            </p:cNvPr>
            <p:cNvSpPr txBox="1"/>
            <p:nvPr/>
          </p:nvSpPr>
          <p:spPr>
            <a:xfrm>
              <a:off x="7497602" y="3814953"/>
              <a:ext cx="1695928" cy="6921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sz="2400" b="1" i="1" kern="1200" dirty="0">
                  <a:effectLst/>
                  <a:ea typeface="Arial" panose="020B0604020202020204" pitchFamily="34" charset="0"/>
                </a:rPr>
                <a:t>Solomon becomes king </a:t>
              </a:r>
            </a:p>
            <a:p>
              <a:pPr marL="0" marR="0" algn="ctr">
                <a:lnSpc>
                  <a:spcPct val="115000"/>
                </a:lnSpc>
                <a:spcBef>
                  <a:spcPts val="0"/>
                </a:spcBef>
                <a:spcAft>
                  <a:spcPts val="0"/>
                </a:spcAft>
              </a:pPr>
              <a:r>
                <a:rPr lang="en-US" sz="2400" b="1" i="1" kern="1200" dirty="0">
                  <a:effectLst/>
                  <a:ea typeface="Arial" panose="020B0604020202020204" pitchFamily="34" charset="0"/>
                </a:rPr>
                <a:t>970 BC</a:t>
              </a:r>
              <a:endParaRPr lang="en-US" sz="4000" b="1" dirty="0">
                <a:effectLst/>
                <a:ea typeface="Times New Roman" panose="02020603050405020304" pitchFamily="18" charset="0"/>
              </a:endParaRPr>
            </a:p>
            <a:p>
              <a:pPr marL="0" marR="0" algn="ctr">
                <a:lnSpc>
                  <a:spcPct val="115000"/>
                </a:lnSpc>
                <a:spcBef>
                  <a:spcPts val="0"/>
                </a:spcBef>
                <a:spcAft>
                  <a:spcPts val="0"/>
                </a:spcAft>
              </a:pPr>
              <a:r>
                <a:rPr lang="en-US" sz="4000" b="1" dirty="0">
                  <a:effectLst/>
                  <a:ea typeface="Times New Roman" panose="02020603050405020304" pitchFamily="18" charset="0"/>
                </a:rPr>
                <a:t> </a:t>
              </a:r>
            </a:p>
          </p:txBody>
        </p:sp>
        <p:cxnSp>
          <p:nvCxnSpPr>
            <p:cNvPr id="23" name="Straight Connector 22">
              <a:extLst>
                <a:ext uri="{FF2B5EF4-FFF2-40B4-BE49-F238E27FC236}">
                  <a16:creationId xmlns:a16="http://schemas.microsoft.com/office/drawing/2014/main" id="{B9A5E211-16EB-4965-92C2-BB813778E722}"/>
                </a:ext>
              </a:extLst>
            </p:cNvPr>
            <p:cNvCxnSpPr>
              <a:cxnSpLocks/>
            </p:cNvCxnSpPr>
            <p:nvPr/>
          </p:nvCxnSpPr>
          <p:spPr>
            <a:xfrm flipV="1">
              <a:off x="963930" y="3486151"/>
              <a:ext cx="10362438" cy="58076"/>
            </a:xfrm>
            <a:prstGeom prst="line">
              <a:avLst/>
            </a:prstGeom>
            <a:noFill/>
            <a:ln w="57150" cap="flat" cmpd="sng" algn="ctr">
              <a:solidFill>
                <a:sysClr val="windowText" lastClr="000000"/>
              </a:solidFill>
              <a:prstDash val="solid"/>
              <a:miter lim="800000"/>
              <a:headEnd type="none" w="med" len="med"/>
              <a:tailEnd type="triangle" w="med" len="med"/>
            </a:ln>
            <a:effectLst/>
          </p:spPr>
        </p:cxnSp>
        <p:sp>
          <p:nvSpPr>
            <p:cNvPr id="25" name="Oval 24">
              <a:extLst>
                <a:ext uri="{FF2B5EF4-FFF2-40B4-BE49-F238E27FC236}">
                  <a16:creationId xmlns:a16="http://schemas.microsoft.com/office/drawing/2014/main" id="{FB9DA2FE-5AA4-4D0D-9F43-985A4E1171EA}"/>
                </a:ext>
              </a:extLst>
            </p:cNvPr>
            <p:cNvSpPr/>
            <p:nvPr/>
          </p:nvSpPr>
          <p:spPr>
            <a:xfrm>
              <a:off x="3870898" y="3316224"/>
              <a:ext cx="457200" cy="400907"/>
            </a:xfrm>
            <a:prstGeom prst="ellipse">
              <a:avLst/>
            </a:prstGeom>
            <a:solidFill>
              <a:schemeClr val="accent2"/>
            </a:solidFill>
            <a:ln w="12700" cap="flat" cmpd="sng" algn="ctr">
              <a:solidFill>
                <a:sysClr val="windowText" lastClr="000000"/>
              </a:solidFill>
              <a:prstDash val="solid"/>
              <a:miter lim="800000"/>
            </a:ln>
            <a:effectLst/>
            <a:scene3d>
              <a:camera prst="orthographicFront"/>
              <a:lightRig rig="threePt" dir="t"/>
            </a:scene3d>
            <a:sp3d>
              <a:bevelT w="165100" prst="coolSlant"/>
            </a:sp3d>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5" name="Oval 34">
              <a:extLst>
                <a:ext uri="{FF2B5EF4-FFF2-40B4-BE49-F238E27FC236}">
                  <a16:creationId xmlns:a16="http://schemas.microsoft.com/office/drawing/2014/main" id="{77E80AAB-C510-4DC2-9F07-7F2A0DB727FB}"/>
                </a:ext>
              </a:extLst>
            </p:cNvPr>
            <p:cNvSpPr/>
            <p:nvPr/>
          </p:nvSpPr>
          <p:spPr>
            <a:xfrm>
              <a:off x="5939551" y="3316224"/>
              <a:ext cx="457200" cy="400907"/>
            </a:xfrm>
            <a:prstGeom prst="ellipse">
              <a:avLst/>
            </a:prstGeom>
            <a:solidFill>
              <a:schemeClr val="accent2"/>
            </a:solidFill>
            <a:ln w="12700" cap="flat" cmpd="sng" algn="ctr">
              <a:solidFill>
                <a:sysClr val="windowText" lastClr="000000"/>
              </a:solidFill>
              <a:prstDash val="solid"/>
              <a:miter lim="800000"/>
            </a:ln>
            <a:effectLst/>
            <a:scene3d>
              <a:camera prst="orthographicFront"/>
              <a:lightRig rig="threePt" dir="t"/>
            </a:scene3d>
            <a:sp3d>
              <a:bevelT w="165100" prst="coolSlant"/>
            </a:sp3d>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7" name="Oval 46">
              <a:extLst>
                <a:ext uri="{FF2B5EF4-FFF2-40B4-BE49-F238E27FC236}">
                  <a16:creationId xmlns:a16="http://schemas.microsoft.com/office/drawing/2014/main" id="{C4739523-FB14-4763-AADC-ADFA1ADF4B8E}"/>
                </a:ext>
              </a:extLst>
            </p:cNvPr>
            <p:cNvSpPr/>
            <p:nvPr/>
          </p:nvSpPr>
          <p:spPr>
            <a:xfrm>
              <a:off x="1802245" y="3316224"/>
              <a:ext cx="457200" cy="400907"/>
            </a:xfrm>
            <a:prstGeom prst="ellipse">
              <a:avLst/>
            </a:prstGeom>
            <a:solidFill>
              <a:schemeClr val="accent2"/>
            </a:solidFill>
            <a:ln w="12700" cap="flat" cmpd="sng" algn="ctr">
              <a:solidFill>
                <a:sysClr val="windowText" lastClr="000000"/>
              </a:solidFill>
              <a:prstDash val="solid"/>
              <a:miter lim="800000"/>
            </a:ln>
            <a:effectLst/>
            <a:scene3d>
              <a:camera prst="orthographicFront"/>
              <a:lightRig rig="threePt" dir="t"/>
            </a:scene3d>
            <a:sp3d>
              <a:bevelT w="165100" prst="coolSlant"/>
            </a:sp3d>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0" name="Oval 49">
              <a:extLst>
                <a:ext uri="{FF2B5EF4-FFF2-40B4-BE49-F238E27FC236}">
                  <a16:creationId xmlns:a16="http://schemas.microsoft.com/office/drawing/2014/main" id="{62E947C5-76E0-4EEC-BF7A-898E3FC3B333}"/>
                </a:ext>
              </a:extLst>
            </p:cNvPr>
            <p:cNvSpPr/>
            <p:nvPr/>
          </p:nvSpPr>
          <p:spPr>
            <a:xfrm>
              <a:off x="8008204" y="3316224"/>
              <a:ext cx="457200" cy="400907"/>
            </a:xfrm>
            <a:prstGeom prst="ellipse">
              <a:avLst/>
            </a:prstGeom>
            <a:solidFill>
              <a:schemeClr val="accent2"/>
            </a:solidFill>
            <a:ln w="12700" cap="flat" cmpd="sng" algn="ctr">
              <a:solidFill>
                <a:sysClr val="windowText" lastClr="000000"/>
              </a:solidFill>
              <a:prstDash val="solid"/>
              <a:miter lim="800000"/>
            </a:ln>
            <a:effectLst/>
            <a:scene3d>
              <a:camera prst="orthographicFront"/>
              <a:lightRig rig="threePt" dir="t"/>
            </a:scene3d>
            <a:sp3d>
              <a:bevelT w="165100" prst="coolSlant"/>
            </a:sp3d>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3" name="Oval 52">
              <a:extLst>
                <a:ext uri="{FF2B5EF4-FFF2-40B4-BE49-F238E27FC236}">
                  <a16:creationId xmlns:a16="http://schemas.microsoft.com/office/drawing/2014/main" id="{F176007E-B175-448D-B986-7E92E3250228}"/>
                </a:ext>
              </a:extLst>
            </p:cNvPr>
            <p:cNvSpPr/>
            <p:nvPr/>
          </p:nvSpPr>
          <p:spPr>
            <a:xfrm>
              <a:off x="10076857" y="3316224"/>
              <a:ext cx="457200" cy="400907"/>
            </a:xfrm>
            <a:prstGeom prst="ellipse">
              <a:avLst/>
            </a:prstGeom>
            <a:solidFill>
              <a:schemeClr val="accent2"/>
            </a:solidFill>
            <a:ln w="12700" cap="flat" cmpd="sng" algn="ctr">
              <a:solidFill>
                <a:sysClr val="windowText" lastClr="000000"/>
              </a:solidFill>
              <a:prstDash val="solid"/>
              <a:miter lim="800000"/>
            </a:ln>
            <a:effectLst/>
            <a:scene3d>
              <a:camera prst="orthographicFront"/>
              <a:lightRig rig="threePt" dir="t"/>
            </a:scene3d>
            <a:sp3d>
              <a:bevelT w="165100" prst="coolSlant"/>
            </a:sp3d>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4" name="Text Box 1076">
              <a:extLst>
                <a:ext uri="{FF2B5EF4-FFF2-40B4-BE49-F238E27FC236}">
                  <a16:creationId xmlns:a16="http://schemas.microsoft.com/office/drawing/2014/main" id="{D54232FF-459C-4E28-8BC8-8360E1F6C959}"/>
                </a:ext>
              </a:extLst>
            </p:cNvPr>
            <p:cNvSpPr txBox="1"/>
            <p:nvPr/>
          </p:nvSpPr>
          <p:spPr>
            <a:xfrm>
              <a:off x="9577704" y="3814953"/>
              <a:ext cx="1554480" cy="6921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sz="2400" b="1" i="1" kern="1200" dirty="0">
                  <a:effectLst/>
                  <a:ea typeface="Arial" panose="020B0604020202020204" pitchFamily="34" charset="0"/>
                </a:rPr>
                <a:t>The kingdom divides </a:t>
              </a:r>
            </a:p>
            <a:p>
              <a:pPr marL="0" marR="0" algn="ctr">
                <a:lnSpc>
                  <a:spcPct val="115000"/>
                </a:lnSpc>
                <a:spcBef>
                  <a:spcPts val="0"/>
                </a:spcBef>
                <a:spcAft>
                  <a:spcPts val="0"/>
                </a:spcAft>
              </a:pPr>
              <a:r>
                <a:rPr lang="en-US" sz="2400" b="1" i="1" kern="1200" dirty="0">
                  <a:effectLst/>
                  <a:ea typeface="Arial" panose="020B0604020202020204" pitchFamily="34" charset="0"/>
                </a:rPr>
                <a:t>930 BC</a:t>
              </a:r>
              <a:endParaRPr lang="en-US" sz="4000" b="1" dirty="0">
                <a:effectLst/>
                <a:ea typeface="Times New Roman" panose="02020603050405020304" pitchFamily="18" charset="0"/>
              </a:endParaRPr>
            </a:p>
            <a:p>
              <a:pPr marL="0" marR="0" algn="ctr">
                <a:lnSpc>
                  <a:spcPct val="115000"/>
                </a:lnSpc>
                <a:spcBef>
                  <a:spcPts val="0"/>
                </a:spcBef>
                <a:spcAft>
                  <a:spcPts val="0"/>
                </a:spcAft>
              </a:pPr>
              <a:r>
                <a:rPr lang="en-US" sz="4000" b="1" dirty="0">
                  <a:effectLst/>
                  <a:ea typeface="Times New Roman" panose="02020603050405020304" pitchFamily="18" charset="0"/>
                </a:rPr>
                <a:t> </a:t>
              </a:r>
            </a:p>
          </p:txBody>
        </p:sp>
      </p:grpSp>
      <p:sp>
        <p:nvSpPr>
          <p:cNvPr id="3" name="Rectangle 17">
            <a:extLst>
              <a:ext uri="{FF2B5EF4-FFF2-40B4-BE49-F238E27FC236}">
                <a16:creationId xmlns:a16="http://schemas.microsoft.com/office/drawing/2014/main" id="{86837BF8-32C2-4143-B989-51007F91DC91}"/>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5" name="Rectangle 23">
            <a:extLst>
              <a:ext uri="{FF2B5EF4-FFF2-40B4-BE49-F238E27FC236}">
                <a16:creationId xmlns:a16="http://schemas.microsoft.com/office/drawing/2014/main" id="{58F9BE9F-DACC-4FDD-93CB-A5CC0D78FA77}"/>
              </a:ext>
            </a:extLst>
          </p:cNvPr>
          <p:cNvSpPr>
            <a:spLocks noChangeArrowheads="1"/>
          </p:cNvSpPr>
          <p:nvPr/>
        </p:nvSpPr>
        <p:spPr bwMode="auto">
          <a:xfrm>
            <a:off x="0" y="278982"/>
            <a:ext cx="121920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br>
              <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91956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7A9184-0BD3-4D36-AD1E-C98902EA013D}"/>
              </a:ext>
            </a:extLst>
          </p:cNvPr>
          <p:cNvSpPr>
            <a:spLocks noGrp="1"/>
          </p:cNvSpPr>
          <p:nvPr>
            <p:ph type="ctrTitle"/>
          </p:nvPr>
        </p:nvSpPr>
        <p:spPr/>
        <p:txBody>
          <a:bodyPr/>
          <a:lstStyle/>
          <a:p>
            <a:r>
              <a:rPr lang="en-US" dirty="0"/>
              <a:t>UNITED MONARCHY PERIOD</a:t>
            </a:r>
          </a:p>
        </p:txBody>
      </p:sp>
      <p:sp>
        <p:nvSpPr>
          <p:cNvPr id="5" name="Subtitle 4">
            <a:extLst>
              <a:ext uri="{FF2B5EF4-FFF2-40B4-BE49-F238E27FC236}">
                <a16:creationId xmlns:a16="http://schemas.microsoft.com/office/drawing/2014/main" id="{ECFACDE2-D649-4086-A478-C9DA5D5A7609}"/>
              </a:ext>
            </a:extLst>
          </p:cNvPr>
          <p:cNvSpPr>
            <a:spLocks noGrp="1"/>
          </p:cNvSpPr>
          <p:nvPr>
            <p:ph type="subTitle" idx="1"/>
          </p:nvPr>
        </p:nvSpPr>
        <p:spPr/>
        <p:txBody>
          <a:bodyPr/>
          <a:lstStyle/>
          <a:p>
            <a:endParaRPr lang="en-US"/>
          </a:p>
        </p:txBody>
      </p:sp>
      <p:sp>
        <p:nvSpPr>
          <p:cNvPr id="3" name="Footer Placeholder 2">
            <a:extLst>
              <a:ext uri="{FF2B5EF4-FFF2-40B4-BE49-F238E27FC236}">
                <a16:creationId xmlns:a16="http://schemas.microsoft.com/office/drawing/2014/main" id="{BA2DDFED-C42D-4E00-A8C8-686D12EA2CD7}"/>
              </a:ext>
            </a:extLst>
          </p:cNvPr>
          <p:cNvSpPr>
            <a:spLocks noGrp="1"/>
          </p:cNvSpPr>
          <p:nvPr>
            <p:ph type="ftr" sz="quarter" idx="11"/>
          </p:nvPr>
        </p:nvSpPr>
        <p:spPr/>
        <p:txBody>
          <a:bodyPr/>
          <a:lstStyle/>
          <a:p>
            <a:r>
              <a:rPr lang="en-US"/>
              <a:t>OLD TESTAMENT SURVEY</a:t>
            </a:r>
            <a:endParaRPr lang="en-US" dirty="0"/>
          </a:p>
        </p:txBody>
      </p:sp>
    </p:spTree>
    <p:extLst>
      <p:ext uri="{BB962C8B-B14F-4D97-AF65-F5344CB8AC3E}">
        <p14:creationId xmlns:p14="http://schemas.microsoft.com/office/powerpoint/2010/main" val="15822462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647030" y="1667024"/>
            <a:ext cx="1828800" cy="711200"/>
          </a:xfrm>
          <a:prstGeom prst="rect">
            <a:avLst/>
          </a:prstGeom>
          <a:solidFill>
            <a:srgbClr val="4F2F05"/>
          </a:solidFill>
          <a:ln w="12700" cap="flat" cmpd="sng" algn="ctr">
            <a:solidFill>
              <a:srgbClr val="533205"/>
            </a:solidFill>
            <a:prstDash val="solid"/>
            <a:round/>
            <a:headEnd type="none" w="med" len="med"/>
            <a:tailEnd type="none" w="med" len="med"/>
          </a:ln>
          <a:effectLst>
            <a:outerShdw blurRad="50800" dist="50800" dir="5400000" algn="ctr" rotWithShape="0">
              <a:schemeClr val="bg2">
                <a:lumMod val="50000"/>
              </a:schemeClr>
            </a:outerShdw>
          </a:effectLst>
          <a:scene3d>
            <a:camera prst="orthographicFront"/>
            <a:lightRig rig="threePt" dir="t"/>
          </a:scene3d>
          <a:sp3d>
            <a:bevelT/>
          </a:sp3d>
        </p:spPr>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2667" dirty="0">
                <a:solidFill>
                  <a:schemeClr val="bg1"/>
                </a:solidFill>
                <a:latin typeface="Arial" charset="0"/>
              </a:rPr>
              <a:t>Judges</a:t>
            </a:r>
          </a:p>
        </p:txBody>
      </p:sp>
      <p:sp>
        <p:nvSpPr>
          <p:cNvPr id="5" name="Rectangle 4"/>
          <p:cNvSpPr/>
          <p:nvPr/>
        </p:nvSpPr>
        <p:spPr bwMode="auto">
          <a:xfrm>
            <a:off x="4895516" y="1676400"/>
            <a:ext cx="1828800" cy="711200"/>
          </a:xfrm>
          <a:prstGeom prst="rect">
            <a:avLst/>
          </a:prstGeom>
          <a:solidFill>
            <a:srgbClr val="FFFF00"/>
          </a:solidFill>
          <a:ln w="12700" cap="flat" cmpd="sng" algn="ctr">
            <a:solidFill>
              <a:srgbClr val="533205"/>
            </a:solidFill>
            <a:prstDash val="solid"/>
            <a:round/>
            <a:headEnd type="none" w="med" len="med"/>
            <a:tailEnd type="none" w="med" len="med"/>
          </a:ln>
          <a:effectLst>
            <a:outerShdw blurRad="127000" dist="101600" dir="3600000" algn="ctr" rotWithShape="0">
              <a:srgbClr val="4F2F05"/>
            </a:outerShdw>
          </a:effectLst>
          <a:scene3d>
            <a:camera prst="orthographicFront"/>
            <a:lightRig rig="threePt" dir="t"/>
          </a:scene3d>
          <a:sp3d>
            <a:bevelT/>
          </a:sp3d>
        </p:spPr>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2800" b="1" dirty="0">
                <a:solidFill>
                  <a:srgbClr val="533205"/>
                </a:solidFill>
                <a:latin typeface="Arial" charset="0"/>
              </a:rPr>
              <a:t>Saul</a:t>
            </a:r>
          </a:p>
        </p:txBody>
      </p:sp>
      <p:sp>
        <p:nvSpPr>
          <p:cNvPr id="6" name="Rectangle 5"/>
          <p:cNvSpPr/>
          <p:nvPr/>
        </p:nvSpPr>
        <p:spPr bwMode="auto">
          <a:xfrm>
            <a:off x="7172159" y="1676400"/>
            <a:ext cx="1828800" cy="711200"/>
          </a:xfrm>
          <a:prstGeom prst="rect">
            <a:avLst/>
          </a:prstGeom>
          <a:solidFill>
            <a:srgbClr val="FFFF00"/>
          </a:solidFill>
          <a:ln w="12700" cap="flat" cmpd="sng" algn="ctr">
            <a:solidFill>
              <a:srgbClr val="533205"/>
            </a:solidFill>
            <a:prstDash val="solid"/>
            <a:round/>
            <a:headEnd type="none" w="med" len="med"/>
            <a:tailEnd type="none" w="med" len="med"/>
          </a:ln>
          <a:effectLst>
            <a:outerShdw blurRad="127000" dist="101600" dir="3600000" algn="ctr" rotWithShape="0">
              <a:srgbClr val="4F2F05"/>
            </a:outerShdw>
          </a:effectLst>
          <a:scene3d>
            <a:camera prst="orthographicFront"/>
            <a:lightRig rig="threePt" dir="t"/>
          </a:scene3d>
          <a:sp3d>
            <a:bevelT/>
          </a:sp3d>
        </p:spPr>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2800" b="1" dirty="0">
                <a:solidFill>
                  <a:srgbClr val="533205"/>
                </a:solidFill>
                <a:latin typeface="Arial" charset="0"/>
              </a:rPr>
              <a:t>David</a:t>
            </a:r>
          </a:p>
        </p:txBody>
      </p:sp>
      <p:sp>
        <p:nvSpPr>
          <p:cNvPr id="7" name="Rectangle 6"/>
          <p:cNvSpPr/>
          <p:nvPr/>
        </p:nvSpPr>
        <p:spPr bwMode="auto">
          <a:xfrm>
            <a:off x="9448800" y="1676400"/>
            <a:ext cx="1828800" cy="711200"/>
          </a:xfrm>
          <a:prstGeom prst="rect">
            <a:avLst/>
          </a:prstGeom>
          <a:solidFill>
            <a:srgbClr val="FFFF00"/>
          </a:solidFill>
          <a:ln w="12700" cap="flat" cmpd="sng" algn="ctr">
            <a:solidFill>
              <a:srgbClr val="533205"/>
            </a:solidFill>
            <a:prstDash val="solid"/>
            <a:round/>
            <a:headEnd type="none" w="med" len="med"/>
            <a:tailEnd type="none" w="med" len="med"/>
          </a:ln>
          <a:effectLst>
            <a:outerShdw blurRad="127000" dist="101600" dir="3600000" algn="ctr" rotWithShape="0">
              <a:srgbClr val="4F2F05"/>
            </a:outerShdw>
          </a:effectLst>
          <a:scene3d>
            <a:camera prst="orthographicFront"/>
            <a:lightRig rig="threePt" dir="t"/>
          </a:scene3d>
          <a:sp3d>
            <a:bevelT/>
          </a:sp3d>
        </p:spPr>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2800" b="1" dirty="0">
                <a:solidFill>
                  <a:srgbClr val="533205"/>
                </a:solidFill>
                <a:latin typeface="Arial" charset="0"/>
              </a:rPr>
              <a:t>Solomon</a:t>
            </a:r>
          </a:p>
        </p:txBody>
      </p:sp>
      <p:sp>
        <p:nvSpPr>
          <p:cNvPr id="8" name="Rectangle 7"/>
          <p:cNvSpPr/>
          <p:nvPr/>
        </p:nvSpPr>
        <p:spPr bwMode="auto">
          <a:xfrm>
            <a:off x="2923673" y="1676400"/>
            <a:ext cx="1524000" cy="711200"/>
          </a:xfrm>
          <a:prstGeom prst="rect">
            <a:avLst/>
          </a:prstGeom>
          <a:solidFill>
            <a:srgbClr val="FFC000"/>
          </a:solidFill>
          <a:ln w="12700" cap="flat" cmpd="sng" algn="ctr">
            <a:solidFill>
              <a:srgbClr val="533205"/>
            </a:solidFill>
            <a:prstDash val="solid"/>
            <a:round/>
            <a:headEnd type="none" w="med" len="med"/>
            <a:tailEnd type="none" w="med" len="med"/>
          </a:ln>
          <a:effectLst>
            <a:outerShdw blurRad="50800" dist="50800" dir="5400000" algn="ctr" rotWithShape="0">
              <a:schemeClr val="bg2">
                <a:lumMod val="50000"/>
              </a:schemeClr>
            </a:outerShdw>
          </a:effectLst>
          <a:scene3d>
            <a:camera prst="orthographicFront"/>
            <a:lightRig rig="threePt" dir="t"/>
          </a:scene3d>
          <a:sp3d>
            <a:bevelT/>
          </a:sp3d>
        </p:spPr>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2667" dirty="0">
                <a:solidFill>
                  <a:srgbClr val="533205"/>
                </a:solidFill>
                <a:latin typeface="Arial" charset="0"/>
              </a:rPr>
              <a:t>Samuel</a:t>
            </a:r>
          </a:p>
        </p:txBody>
      </p:sp>
      <p:sp>
        <p:nvSpPr>
          <p:cNvPr id="11" name="TextBox 10"/>
          <p:cNvSpPr txBox="1"/>
          <p:nvPr/>
        </p:nvSpPr>
        <p:spPr>
          <a:xfrm>
            <a:off x="2475830" y="1221344"/>
            <a:ext cx="1828800" cy="461665"/>
          </a:xfrm>
          <a:prstGeom prst="rect">
            <a:avLst/>
          </a:prstGeom>
          <a:noFill/>
        </p:spPr>
        <p:txBody>
          <a:bodyPr wrap="square" rtlCol="0">
            <a:spAutoFit/>
          </a:bodyPr>
          <a:lstStyle/>
          <a:p>
            <a:pPr algn="ctr"/>
            <a:r>
              <a:rPr lang="en-US" sz="2400" i="1" dirty="0">
                <a:solidFill>
                  <a:srgbClr val="533205"/>
                </a:solidFill>
              </a:rPr>
              <a:t>Transition</a:t>
            </a:r>
          </a:p>
        </p:txBody>
      </p:sp>
      <p:sp>
        <p:nvSpPr>
          <p:cNvPr id="13" name="TextBox 12"/>
          <p:cNvSpPr txBox="1"/>
          <p:nvPr/>
        </p:nvSpPr>
        <p:spPr>
          <a:xfrm>
            <a:off x="647030" y="1221344"/>
            <a:ext cx="1828800" cy="461665"/>
          </a:xfrm>
          <a:prstGeom prst="rect">
            <a:avLst/>
          </a:prstGeom>
          <a:noFill/>
        </p:spPr>
        <p:txBody>
          <a:bodyPr wrap="square" rtlCol="0">
            <a:spAutoFit/>
          </a:bodyPr>
          <a:lstStyle/>
          <a:p>
            <a:pPr algn="ctr"/>
            <a:r>
              <a:rPr lang="en-US" sz="2400" b="1" dirty="0">
                <a:solidFill>
                  <a:srgbClr val="533205"/>
                </a:solidFill>
              </a:rPr>
              <a:t>Theocracy</a:t>
            </a:r>
          </a:p>
        </p:txBody>
      </p:sp>
      <p:sp>
        <p:nvSpPr>
          <p:cNvPr id="18" name="TextBox 17"/>
          <p:cNvSpPr txBox="1"/>
          <p:nvPr/>
        </p:nvSpPr>
        <p:spPr>
          <a:xfrm>
            <a:off x="6019800" y="470514"/>
            <a:ext cx="3748347" cy="584775"/>
          </a:xfrm>
          <a:prstGeom prst="rect">
            <a:avLst/>
          </a:prstGeom>
          <a:noFill/>
        </p:spPr>
        <p:txBody>
          <a:bodyPr wrap="square" rtlCol="0">
            <a:spAutoFit/>
          </a:bodyPr>
          <a:lstStyle/>
          <a:p>
            <a:pPr algn="ctr"/>
            <a:r>
              <a:rPr lang="en-US" sz="3200" b="1" dirty="0">
                <a:solidFill>
                  <a:srgbClr val="533205"/>
                </a:solidFill>
              </a:rPr>
              <a:t>United Monarchy</a:t>
            </a:r>
          </a:p>
        </p:txBody>
      </p:sp>
      <p:sp>
        <p:nvSpPr>
          <p:cNvPr id="27" name="Rectangle 26"/>
          <p:cNvSpPr/>
          <p:nvPr/>
        </p:nvSpPr>
        <p:spPr>
          <a:xfrm>
            <a:off x="2895600" y="2819400"/>
            <a:ext cx="6096000" cy="914399"/>
          </a:xfrm>
          <a:prstGeom prst="rect">
            <a:avLst/>
          </a:prstGeom>
          <a:solidFill>
            <a:srgbClr val="0033CC"/>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1 &amp; 2 Samuel </a:t>
            </a:r>
          </a:p>
          <a:p>
            <a:pPr algn="ctr"/>
            <a:r>
              <a:rPr lang="en-US" b="1" dirty="0">
                <a:effectLst>
                  <a:outerShdw blurRad="38100" dist="38100" dir="2700000" algn="tl">
                    <a:srgbClr val="000000">
                      <a:alpha val="43137"/>
                    </a:srgbClr>
                  </a:outerShdw>
                </a:effectLst>
              </a:rPr>
              <a:t>(Samuel?)</a:t>
            </a:r>
          </a:p>
        </p:txBody>
      </p:sp>
      <p:sp>
        <p:nvSpPr>
          <p:cNvPr id="28" name="Rectangle 27"/>
          <p:cNvSpPr/>
          <p:nvPr/>
        </p:nvSpPr>
        <p:spPr>
          <a:xfrm>
            <a:off x="4800600" y="3886201"/>
            <a:ext cx="6248400" cy="914399"/>
          </a:xfrm>
          <a:prstGeom prst="rect">
            <a:avLst/>
          </a:prstGeom>
          <a:solidFill>
            <a:srgbClr val="0033CC"/>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1 &amp; 2 Chronicles</a:t>
            </a:r>
          </a:p>
          <a:p>
            <a:pPr algn="ctr"/>
            <a:r>
              <a:rPr lang="en-US" b="1" dirty="0">
                <a:effectLst>
                  <a:outerShdw blurRad="38100" dist="38100" dir="2700000" algn="tl">
                    <a:srgbClr val="000000">
                      <a:alpha val="43137"/>
                    </a:srgbClr>
                  </a:outerShdw>
                </a:effectLst>
              </a:rPr>
              <a:t>(Ezra)</a:t>
            </a:r>
          </a:p>
        </p:txBody>
      </p:sp>
      <p:sp>
        <p:nvSpPr>
          <p:cNvPr id="29" name="Rectangle 28"/>
          <p:cNvSpPr/>
          <p:nvPr/>
        </p:nvSpPr>
        <p:spPr>
          <a:xfrm>
            <a:off x="7239000" y="4953002"/>
            <a:ext cx="4572000" cy="914399"/>
          </a:xfrm>
          <a:prstGeom prst="rect">
            <a:avLst/>
          </a:prstGeom>
          <a:solidFill>
            <a:srgbClr val="0033CC"/>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1 &amp; 2 Kings </a:t>
            </a:r>
          </a:p>
          <a:p>
            <a:pPr algn="ctr"/>
            <a:r>
              <a:rPr lang="en-US" b="1" dirty="0">
                <a:effectLst>
                  <a:outerShdw blurRad="38100" dist="38100" dir="2700000" algn="tl">
                    <a:srgbClr val="000000">
                      <a:alpha val="43137"/>
                    </a:srgbClr>
                  </a:outerShdw>
                </a:effectLst>
              </a:rPr>
              <a:t>(Jeremiah?)</a:t>
            </a:r>
            <a:endParaRPr lang="en-US" sz="2400" b="1" dirty="0">
              <a:effectLst>
                <a:outerShdw blurRad="38100" dist="38100" dir="2700000" algn="tl">
                  <a:srgbClr val="000000">
                    <a:alpha val="43137"/>
                  </a:srgbClr>
                </a:outerShdw>
              </a:effectLst>
            </a:endParaRPr>
          </a:p>
        </p:txBody>
      </p:sp>
      <p:sp>
        <p:nvSpPr>
          <p:cNvPr id="12" name="Right Brace 11"/>
          <p:cNvSpPr/>
          <p:nvPr/>
        </p:nvSpPr>
        <p:spPr>
          <a:xfrm rot="16200000">
            <a:off x="7806531" y="-1786731"/>
            <a:ext cx="457200" cy="6316662"/>
          </a:xfrm>
          <a:prstGeom prst="rightBrace">
            <a:avLst>
              <a:gd name="adj1" fmla="val 8333"/>
              <a:gd name="adj2" fmla="val 49429"/>
            </a:avLst>
          </a:prstGeom>
          <a:ln w="28575">
            <a:solidFill>
              <a:srgbClr val="5332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Arrow: Curved Down 1">
            <a:extLst>
              <a:ext uri="{FF2B5EF4-FFF2-40B4-BE49-F238E27FC236}">
                <a16:creationId xmlns:a16="http://schemas.microsoft.com/office/drawing/2014/main" id="{69E3ABFD-D07D-4992-B52A-6F79A33E3F38}"/>
              </a:ext>
            </a:extLst>
          </p:cNvPr>
          <p:cNvSpPr/>
          <p:nvPr/>
        </p:nvSpPr>
        <p:spPr>
          <a:xfrm>
            <a:off x="2286000" y="304800"/>
            <a:ext cx="2971800" cy="8382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Arrow: Right 9">
            <a:extLst>
              <a:ext uri="{FF2B5EF4-FFF2-40B4-BE49-F238E27FC236}">
                <a16:creationId xmlns:a16="http://schemas.microsoft.com/office/drawing/2014/main" id="{F648A6E9-9A09-4000-B136-F1B3B2323E38}"/>
              </a:ext>
            </a:extLst>
          </p:cNvPr>
          <p:cNvSpPr/>
          <p:nvPr/>
        </p:nvSpPr>
        <p:spPr>
          <a:xfrm>
            <a:off x="2514600" y="1828800"/>
            <a:ext cx="381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6160F885-FFEB-4FAB-A74B-8351E8DF8843}"/>
              </a:ext>
            </a:extLst>
          </p:cNvPr>
          <p:cNvSpPr/>
          <p:nvPr/>
        </p:nvSpPr>
        <p:spPr>
          <a:xfrm>
            <a:off x="4495800" y="1828800"/>
            <a:ext cx="381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B5C68FBD-6664-4B40-AE42-A3CBCC113804}"/>
              </a:ext>
            </a:extLst>
          </p:cNvPr>
          <p:cNvSpPr/>
          <p:nvPr/>
        </p:nvSpPr>
        <p:spPr>
          <a:xfrm>
            <a:off x="6781800" y="1828800"/>
            <a:ext cx="381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35A8726A-C765-4BF2-B573-0C3A5B1D486C}"/>
              </a:ext>
            </a:extLst>
          </p:cNvPr>
          <p:cNvSpPr/>
          <p:nvPr/>
        </p:nvSpPr>
        <p:spPr>
          <a:xfrm>
            <a:off x="9067800" y="1828800"/>
            <a:ext cx="381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1214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muel, Israel's Last Judge and First Prophet – NLT | New Living Translation">
            <a:extLst>
              <a:ext uri="{FF2B5EF4-FFF2-40B4-BE49-F238E27FC236}">
                <a16:creationId xmlns:a16="http://schemas.microsoft.com/office/drawing/2014/main" id="{8CB8ED6F-34D5-4BB7-BC64-5DFD4992440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400800"/>
          </a:xfrm>
          <a:prstGeom prst="rect">
            <a:avLst/>
          </a:prstGeom>
          <a:noFill/>
          <a:ln>
            <a:noFill/>
          </a:ln>
        </p:spPr>
      </p:pic>
      <p:sp>
        <p:nvSpPr>
          <p:cNvPr id="2" name="TextBox 1">
            <a:extLst>
              <a:ext uri="{FF2B5EF4-FFF2-40B4-BE49-F238E27FC236}">
                <a16:creationId xmlns:a16="http://schemas.microsoft.com/office/drawing/2014/main" id="{AEBA3F98-F4A4-468E-AE31-814A8F959ACC}"/>
              </a:ext>
            </a:extLst>
          </p:cNvPr>
          <p:cNvSpPr txBox="1"/>
          <p:nvPr/>
        </p:nvSpPr>
        <p:spPr>
          <a:xfrm>
            <a:off x="4648200" y="4648200"/>
            <a:ext cx="3557847" cy="1107996"/>
          </a:xfrm>
          <a:prstGeom prst="rect">
            <a:avLst/>
          </a:prstGeom>
          <a:noFill/>
        </p:spPr>
        <p:txBody>
          <a:bodyPr wrap="square" rtlCol="0">
            <a:spAutoFit/>
          </a:bodyPr>
          <a:lstStyle/>
          <a:p>
            <a:r>
              <a:rPr lang="en-US" sz="6600" b="1" dirty="0">
                <a:solidFill>
                  <a:schemeClr val="bg1"/>
                </a:solidFill>
                <a:effectLst>
                  <a:outerShdw blurRad="38100" dist="38100" dir="2700000" algn="tl">
                    <a:srgbClr val="000000">
                      <a:alpha val="43137"/>
                    </a:srgbClr>
                  </a:outerShdw>
                </a:effectLst>
              </a:rPr>
              <a:t>SAMUEL</a:t>
            </a:r>
          </a:p>
        </p:txBody>
      </p:sp>
    </p:spTree>
    <p:extLst>
      <p:ext uri="{BB962C8B-B14F-4D97-AF65-F5344CB8AC3E}">
        <p14:creationId xmlns:p14="http://schemas.microsoft.com/office/powerpoint/2010/main" val="3960726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0A9C24-C370-4BC0-A408-D232522E90A0}"/>
              </a:ext>
            </a:extLst>
          </p:cNvPr>
          <p:cNvSpPr>
            <a:spLocks noGrp="1"/>
          </p:cNvSpPr>
          <p:nvPr>
            <p:ph type="title"/>
          </p:nvPr>
        </p:nvSpPr>
        <p:spPr/>
        <p:txBody>
          <a:bodyPr/>
          <a:lstStyle/>
          <a:p>
            <a:r>
              <a:rPr lang="en-US" dirty="0">
                <a:solidFill>
                  <a:schemeClr val="bg1"/>
                </a:solidFill>
              </a:rPr>
              <a:t>Question</a:t>
            </a:r>
          </a:p>
        </p:txBody>
      </p:sp>
      <p:sp>
        <p:nvSpPr>
          <p:cNvPr id="2" name="Footer Placeholder 1">
            <a:extLst>
              <a:ext uri="{FF2B5EF4-FFF2-40B4-BE49-F238E27FC236}">
                <a16:creationId xmlns:a16="http://schemas.microsoft.com/office/drawing/2014/main" id="{E8924612-F4B7-42EE-931B-5B73C831D279}"/>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all" spc="0" normalizeH="0" baseline="0" noProof="0">
                <a:ln>
                  <a:noFill/>
                </a:ln>
                <a:solidFill>
                  <a:srgbClr val="FFFFFF"/>
                </a:solidFill>
                <a:effectLst/>
                <a:uLnTx/>
                <a:uFillTx/>
                <a:latin typeface="Century Gothic" panose="020F0302020204030204"/>
                <a:ea typeface="+mn-ea"/>
                <a:cs typeface="+mn-cs"/>
              </a:rPr>
              <a:t>OLD TESTAMENT SURVEY</a:t>
            </a:r>
            <a:endParaRPr kumimoji="0" lang="en-US" sz="1050" b="0" i="1" u="none" strike="noStrike" kern="1200" cap="all" spc="0" normalizeH="0" baseline="0" noProof="0" dirty="0">
              <a:ln>
                <a:noFill/>
              </a:ln>
              <a:solidFill>
                <a:srgbClr val="FFFFFF"/>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8667D3D9-4A66-4E06-A4AA-7D7F21056028}"/>
              </a:ext>
            </a:extLst>
          </p:cNvPr>
          <p:cNvSpPr txBox="1"/>
          <p:nvPr/>
        </p:nvSpPr>
        <p:spPr>
          <a:xfrm>
            <a:off x="1143000" y="2590800"/>
            <a:ext cx="9982200"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F0302020204030204"/>
                <a:ea typeface="+mn-ea"/>
                <a:cs typeface="+mn-cs"/>
              </a:rPr>
              <a:t>Do you think Hannah may have been too impulsive is giving her child, Samuel, to Eli the priest?</a:t>
            </a:r>
          </a:p>
        </p:txBody>
      </p:sp>
    </p:spTree>
    <p:extLst>
      <p:ext uri="{BB962C8B-B14F-4D97-AF65-F5344CB8AC3E}">
        <p14:creationId xmlns:p14="http://schemas.microsoft.com/office/powerpoint/2010/main" val="3331150551"/>
      </p:ext>
    </p:extLst>
  </p:cSld>
  <p:clrMapOvr>
    <a:masterClrMapping/>
  </p:clrMapOvr>
  <p:transition spd="slow">
    <p:randomBar dir="vert"/>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D5A39AF-1BD2-4B7A-A571-439A7E594941}"/>
              </a:ext>
            </a:extLst>
          </p:cNvPr>
          <p:cNvSpPr txBox="1"/>
          <p:nvPr/>
        </p:nvSpPr>
        <p:spPr>
          <a:xfrm>
            <a:off x="6367550" y="2876204"/>
            <a:ext cx="5303520" cy="2862322"/>
          </a:xfrm>
          <a:prstGeom prst="rect">
            <a:avLst/>
          </a:prstGeom>
          <a:noFill/>
        </p:spPr>
        <p:txBody>
          <a:bodyPr wrap="square" rtlCol="0">
            <a:spAutoFit/>
          </a:bodyPr>
          <a:lstStyle/>
          <a:p>
            <a:pPr algn="ctr"/>
            <a:r>
              <a:rPr lang="en-US" sz="6000" dirty="0">
                <a:solidFill>
                  <a:srgbClr val="533205"/>
                </a:solidFill>
                <a:effectLst>
                  <a:outerShdw blurRad="38100" dist="38100" dir="2700000" algn="tl">
                    <a:srgbClr val="000000">
                      <a:alpha val="43137"/>
                    </a:srgbClr>
                  </a:outerShdw>
                </a:effectLst>
              </a:rPr>
              <a:t>God forewarned Israel</a:t>
            </a:r>
          </a:p>
        </p:txBody>
      </p:sp>
      <p:pic>
        <p:nvPicPr>
          <p:cNvPr id="1026" name="Picture 2" descr="Image result for warning">
            <a:extLst>
              <a:ext uri="{FF2B5EF4-FFF2-40B4-BE49-F238E27FC236}">
                <a16:creationId xmlns:a16="http://schemas.microsoft.com/office/drawing/2014/main" id="{33912ADB-8620-4EC9-A823-0A32B744CE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585" b="5512"/>
          <a:stretch/>
        </p:blipFill>
        <p:spPr bwMode="auto">
          <a:xfrm>
            <a:off x="0" y="0"/>
            <a:ext cx="12192000" cy="6968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017295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vertical)">
                                      <p:cBhvr>
                                        <p:cTn id="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9D4602E-9C8F-49E1-AD6D-93CE64DEEC23}"/>
              </a:ext>
            </a:extLst>
          </p:cNvPr>
          <p:cNvSpPr>
            <a:spLocks noGrp="1"/>
          </p:cNvSpPr>
          <p:nvPr>
            <p:ph type="ftr" sz="quarter" idx="11"/>
          </p:nvPr>
        </p:nvSpPr>
        <p:spPr/>
        <p:txBody>
          <a:bodyPr/>
          <a:lstStyle/>
          <a:p>
            <a:r>
              <a:rPr lang="en-US"/>
              <a:t>OLD TESTAMENT SURVEY</a:t>
            </a:r>
            <a:endParaRPr lang="en-US" dirty="0"/>
          </a:p>
        </p:txBody>
      </p:sp>
      <p:sp>
        <p:nvSpPr>
          <p:cNvPr id="3" name="Title 1">
            <a:extLst>
              <a:ext uri="{FF2B5EF4-FFF2-40B4-BE49-F238E27FC236}">
                <a16:creationId xmlns:a16="http://schemas.microsoft.com/office/drawing/2014/main" id="{343223EF-591C-4714-9DB5-1D35511919C2}"/>
              </a:ext>
            </a:extLst>
          </p:cNvPr>
          <p:cNvSpPr txBox="1">
            <a:spLocks/>
          </p:cNvSpPr>
          <p:nvPr/>
        </p:nvSpPr>
        <p:spPr>
          <a:xfrm>
            <a:off x="5867400" y="3048000"/>
            <a:ext cx="5391239" cy="2642112"/>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800" b="1" kern="1200" spc="-50" baseline="0">
                <a:solidFill>
                  <a:schemeClr val="tx1"/>
                </a:solidFill>
                <a:latin typeface="+mj-lt"/>
                <a:ea typeface="+mj-ea"/>
                <a:cs typeface="+mj-cs"/>
              </a:defRPr>
            </a:lvl1pPr>
          </a:lstStyle>
          <a:p>
            <a:r>
              <a:rPr lang="en-US" sz="8800" dirty="0"/>
              <a:t>King Saul</a:t>
            </a:r>
          </a:p>
          <a:p>
            <a:r>
              <a:rPr lang="en-US" dirty="0"/>
              <a:t>(Israel’s first king)</a:t>
            </a:r>
          </a:p>
        </p:txBody>
      </p:sp>
      <p:pic>
        <p:nvPicPr>
          <p:cNvPr id="4" name="Picture 3" descr="Image result for King Saul">
            <a:extLst>
              <a:ext uri="{FF2B5EF4-FFF2-40B4-BE49-F238E27FC236}">
                <a16:creationId xmlns:a16="http://schemas.microsoft.com/office/drawing/2014/main" id="{98DE8F1F-0F4A-4593-ADE4-DEFAEECFDFCC}"/>
              </a:ext>
            </a:extLst>
          </p:cNvPr>
          <p:cNvPicPr/>
          <p:nvPr/>
        </p:nvPicPr>
        <p:blipFill rotWithShape="1">
          <a:blip r:embed="rId3" cstate="print">
            <a:extLst>
              <a:ext uri="{28A0092B-C50C-407E-A947-70E740481C1C}">
                <a14:useLocalDpi xmlns:a14="http://schemas.microsoft.com/office/drawing/2010/main" val="0"/>
              </a:ext>
            </a:extLst>
          </a:blip>
          <a:srcRect l="19092" r="34239"/>
          <a:stretch/>
        </p:blipFill>
        <p:spPr bwMode="auto">
          <a:xfrm>
            <a:off x="16727" y="-11151"/>
            <a:ext cx="5491942" cy="6324600"/>
          </a:xfrm>
          <a:prstGeom prst="rect">
            <a:avLst/>
          </a:prstGeom>
          <a:noFill/>
          <a:ln>
            <a:solidFill>
              <a:schemeClr val="bg1">
                <a:lumMod val="75000"/>
              </a:schemeClr>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89024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95FFBE-8C3D-4192-A39D-EA263769E330}"/>
              </a:ext>
            </a:extLst>
          </p:cNvPr>
          <p:cNvSpPr txBox="1"/>
          <p:nvPr/>
        </p:nvSpPr>
        <p:spPr>
          <a:xfrm>
            <a:off x="757083" y="477486"/>
            <a:ext cx="9694607" cy="1446550"/>
          </a:xfrm>
          <a:prstGeom prst="rect">
            <a:avLst/>
          </a:prstGeom>
          <a:noFill/>
        </p:spPr>
        <p:txBody>
          <a:bodyPr wrap="square" rtlCol="0">
            <a:spAutoFit/>
          </a:bodyPr>
          <a:lstStyle/>
          <a:p>
            <a:r>
              <a:rPr lang="en-US" sz="4400" dirty="0">
                <a:latin typeface="+mj-lt"/>
              </a:rPr>
              <a:t>Seven Great Reasons to Study the Old Testament</a:t>
            </a:r>
          </a:p>
        </p:txBody>
      </p:sp>
      <p:sp>
        <p:nvSpPr>
          <p:cNvPr id="3" name="Oval 2">
            <a:extLst>
              <a:ext uri="{FF2B5EF4-FFF2-40B4-BE49-F238E27FC236}">
                <a16:creationId xmlns:a16="http://schemas.microsoft.com/office/drawing/2014/main" id="{320CB6B7-DF9A-41A4-AB25-598BAB3747F8}"/>
              </a:ext>
            </a:extLst>
          </p:cNvPr>
          <p:cNvSpPr/>
          <p:nvPr/>
        </p:nvSpPr>
        <p:spPr>
          <a:xfrm>
            <a:off x="1258529" y="2595716"/>
            <a:ext cx="2438400" cy="2526890"/>
          </a:xfrm>
          <a:prstGeom prst="ellipse">
            <a:avLst/>
          </a:prstGeom>
          <a:solidFill>
            <a:srgbClr val="006600"/>
          </a:solidFill>
          <a:effectLst>
            <a:outerShdw blurRad="76200" dir="13500000" sy="23000" kx="1200000" algn="br"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400" dirty="0">
                <a:effectLst>
                  <a:outerShdw blurRad="38100" dist="38100" dir="2700000" algn="tl">
                    <a:srgbClr val="000000">
                      <a:alpha val="43137"/>
                    </a:srgbClr>
                  </a:outerShdw>
                </a:effectLst>
              </a:rPr>
              <a:t>4</a:t>
            </a:r>
          </a:p>
        </p:txBody>
      </p:sp>
      <p:sp>
        <p:nvSpPr>
          <p:cNvPr id="4" name="TextBox 3">
            <a:extLst>
              <a:ext uri="{FF2B5EF4-FFF2-40B4-BE49-F238E27FC236}">
                <a16:creationId xmlns:a16="http://schemas.microsoft.com/office/drawing/2014/main" id="{9F7027E0-9046-4BDC-9270-86F5D5D17D3D}"/>
              </a:ext>
            </a:extLst>
          </p:cNvPr>
          <p:cNvSpPr txBox="1"/>
          <p:nvPr/>
        </p:nvSpPr>
        <p:spPr>
          <a:xfrm>
            <a:off x="3962400" y="2514600"/>
            <a:ext cx="6628752" cy="2800767"/>
          </a:xfrm>
          <a:prstGeom prst="rect">
            <a:avLst/>
          </a:prstGeom>
          <a:noFill/>
        </p:spPr>
        <p:txBody>
          <a:bodyPr wrap="square" rtlCol="0">
            <a:spAutoFit/>
          </a:bodyPr>
          <a:lstStyle>
            <a:defPPr>
              <a:defRPr lang="en-US"/>
            </a:defPPr>
            <a:lvl1pPr>
              <a:defRPr sz="4400" b="1">
                <a:solidFill>
                  <a:srgbClr val="533205"/>
                </a:solidFill>
                <a:effectLst>
                  <a:glow>
                    <a:srgbClr val="000000"/>
                  </a:glow>
                  <a:outerShdw sx="0" sy="0">
                    <a:srgbClr val="000000"/>
                  </a:outerShdw>
                  <a:reflection stA="0" endPos="0" fadeDir="0" sx="0" sy="0"/>
                </a:effectLst>
              </a:defRPr>
            </a:lvl1pPr>
          </a:lstStyle>
          <a:p>
            <a:r>
              <a:rPr lang="en-US" b="0" dirty="0">
                <a:solidFill>
                  <a:schemeClr val="tx1"/>
                </a:solidFill>
                <a:latin typeface="+mj-lt"/>
              </a:rPr>
              <a:t>The Old Testament instructs believers concerning the </a:t>
            </a:r>
            <a:r>
              <a:rPr lang="en-US" b="0" u="sng" dirty="0">
                <a:solidFill>
                  <a:schemeClr val="tx1"/>
                </a:solidFill>
                <a:latin typeface="+mj-lt"/>
              </a:rPr>
              <a:t>person and work of Jesus</a:t>
            </a:r>
            <a:r>
              <a:rPr lang="en-US" b="0" dirty="0">
                <a:solidFill>
                  <a:schemeClr val="tx1"/>
                </a:solidFill>
                <a:latin typeface="+mj-lt"/>
              </a:rPr>
              <a:t>, the promised Messiah.</a:t>
            </a:r>
          </a:p>
        </p:txBody>
      </p:sp>
      <p:sp>
        <p:nvSpPr>
          <p:cNvPr id="5" name="Footer Placeholder 4">
            <a:extLst>
              <a:ext uri="{FF2B5EF4-FFF2-40B4-BE49-F238E27FC236}">
                <a16:creationId xmlns:a16="http://schemas.microsoft.com/office/drawing/2014/main" id="{FE7CE01B-69DA-4450-8061-46A106CDF124}"/>
              </a:ext>
            </a:extLst>
          </p:cNvPr>
          <p:cNvSpPr>
            <a:spLocks noGrp="1"/>
          </p:cNvSpPr>
          <p:nvPr>
            <p:ph type="ftr" sz="quarter" idx="11"/>
          </p:nvPr>
        </p:nvSpPr>
        <p:spPr/>
        <p:txBody>
          <a:bodyPr/>
          <a:lstStyle/>
          <a:p>
            <a:r>
              <a:rPr lang="en-US"/>
              <a:t>OLD TESTAMENT SURVEY</a:t>
            </a:r>
            <a:endParaRPr lang="en-US" dirty="0"/>
          </a:p>
        </p:txBody>
      </p:sp>
    </p:spTree>
    <p:extLst>
      <p:ext uri="{BB962C8B-B14F-4D97-AF65-F5344CB8AC3E}">
        <p14:creationId xmlns:p14="http://schemas.microsoft.com/office/powerpoint/2010/main" val="3639822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500"/>
                                        <p:tgtEl>
                                          <p:spTgt spid="3"/>
                                        </p:tgtEl>
                                      </p:cBhvr>
                                    </p:animEffect>
                                  </p:childTnLst>
                                </p:cTn>
                              </p:par>
                            </p:childTnLst>
                          </p:cTn>
                        </p:par>
                        <p:par>
                          <p:cTn id="8" fill="hold">
                            <p:stCondLst>
                              <p:cond delay="1500"/>
                            </p:stCondLst>
                            <p:childTnLst>
                              <p:par>
                                <p:cTn id="9" presetID="10" presetClass="entr" presetSubtype="0" fill="hold" grpId="0"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248400" y="2819400"/>
            <a:ext cx="5391239" cy="2642112"/>
          </a:xfrm>
        </p:spPr>
        <p:txBody>
          <a:bodyPr>
            <a:noAutofit/>
          </a:bodyPr>
          <a:lstStyle/>
          <a:p>
            <a:r>
              <a:rPr lang="en-US" sz="8000" dirty="0"/>
              <a:t>King Saul’s strengths</a:t>
            </a:r>
          </a:p>
        </p:txBody>
      </p:sp>
      <p:pic>
        <p:nvPicPr>
          <p:cNvPr id="4" name="Picture 3" descr="Image result for King Saul">
            <a:extLst>
              <a:ext uri="{FF2B5EF4-FFF2-40B4-BE49-F238E27FC236}">
                <a16:creationId xmlns:a16="http://schemas.microsoft.com/office/drawing/2014/main" id="{EC08F718-693E-4226-8EC3-487C73F80A37}"/>
              </a:ext>
            </a:extLst>
          </p:cNvPr>
          <p:cNvPicPr/>
          <p:nvPr/>
        </p:nvPicPr>
        <p:blipFill rotWithShape="1">
          <a:blip r:embed="rId3" cstate="print">
            <a:extLst>
              <a:ext uri="{28A0092B-C50C-407E-A947-70E740481C1C}">
                <a14:useLocalDpi xmlns:a14="http://schemas.microsoft.com/office/drawing/2010/main" val="0"/>
              </a:ext>
            </a:extLst>
          </a:blip>
          <a:srcRect l="19092" r="34239"/>
          <a:stretch/>
        </p:blipFill>
        <p:spPr bwMode="auto">
          <a:xfrm>
            <a:off x="0" y="0"/>
            <a:ext cx="5791200" cy="6324600"/>
          </a:xfrm>
          <a:prstGeom prst="rect">
            <a:avLst/>
          </a:prstGeom>
          <a:noFill/>
          <a:ln>
            <a:solidFill>
              <a:schemeClr val="bg1">
                <a:lumMod val="75000"/>
              </a:schemeClr>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098222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result for King Saul">
            <a:extLst>
              <a:ext uri="{FF2B5EF4-FFF2-40B4-BE49-F238E27FC236}">
                <a16:creationId xmlns:a16="http://schemas.microsoft.com/office/drawing/2014/main" id="{5A37D10C-BBAB-43C1-97FB-90A5ACA770AE}"/>
              </a:ext>
            </a:extLst>
          </p:cNvPr>
          <p:cNvPicPr/>
          <p:nvPr/>
        </p:nvPicPr>
        <p:blipFill rotWithShape="1">
          <a:blip r:embed="rId3" cstate="print">
            <a:extLst>
              <a:ext uri="{28A0092B-C50C-407E-A947-70E740481C1C}">
                <a14:useLocalDpi xmlns:a14="http://schemas.microsoft.com/office/drawing/2010/main" val="0"/>
              </a:ext>
            </a:extLst>
          </a:blip>
          <a:srcRect l="19092" r="34239"/>
          <a:stretch/>
        </p:blipFill>
        <p:spPr bwMode="auto">
          <a:xfrm>
            <a:off x="0" y="0"/>
            <a:ext cx="5410200" cy="6324600"/>
          </a:xfrm>
          <a:prstGeom prst="rect">
            <a:avLst/>
          </a:prstGeom>
          <a:noFill/>
          <a:ln>
            <a:solidFill>
              <a:schemeClr val="bg1">
                <a:lumMod val="75000"/>
              </a:schemeClr>
            </a:solidFill>
          </a:ln>
          <a:extLst>
            <a:ext uri="{53640926-AAD7-44D8-BBD7-CCE9431645EC}">
              <a14:shadowObscured xmlns:a14="http://schemas.microsoft.com/office/drawing/2010/main"/>
            </a:ext>
          </a:extLst>
        </p:spPr>
      </p:pic>
      <p:sp>
        <p:nvSpPr>
          <p:cNvPr id="5" name="Title 1">
            <a:extLst>
              <a:ext uri="{FF2B5EF4-FFF2-40B4-BE49-F238E27FC236}">
                <a16:creationId xmlns:a16="http://schemas.microsoft.com/office/drawing/2014/main" id="{95AAF769-37E8-41CC-9AE2-3FC16470BD95}"/>
              </a:ext>
            </a:extLst>
          </p:cNvPr>
          <p:cNvSpPr txBox="1">
            <a:spLocks/>
          </p:cNvSpPr>
          <p:nvPr/>
        </p:nvSpPr>
        <p:spPr>
          <a:xfrm>
            <a:off x="5715000" y="3048000"/>
            <a:ext cx="5557494" cy="26421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85000"/>
              </a:lnSpc>
            </a:pPr>
            <a:r>
              <a:rPr lang="en-US" sz="7200" b="1" spc="-50" dirty="0"/>
              <a:t>King Saul’s weaknesses</a:t>
            </a:r>
          </a:p>
        </p:txBody>
      </p:sp>
    </p:spTree>
    <p:extLst>
      <p:ext uri="{BB962C8B-B14F-4D97-AF65-F5344CB8AC3E}">
        <p14:creationId xmlns:p14="http://schemas.microsoft.com/office/powerpoint/2010/main" val="2945293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E871444-DC8B-5298-CA6E-1FD8A22F6334}"/>
              </a:ext>
            </a:extLst>
          </p:cNvPr>
          <p:cNvSpPr>
            <a:spLocks noGrp="1"/>
          </p:cNvSpPr>
          <p:nvPr>
            <p:ph type="ftr" sz="quarter" idx="11"/>
          </p:nvPr>
        </p:nvSpPr>
        <p:spPr/>
        <p:txBody>
          <a:bodyPr/>
          <a:lstStyle/>
          <a:p>
            <a:r>
              <a:rPr lang="en-US"/>
              <a:t>OLD TESTAMENT SURVEY</a:t>
            </a:r>
            <a:endParaRPr lang="en-US" dirty="0"/>
          </a:p>
        </p:txBody>
      </p:sp>
      <p:sp>
        <p:nvSpPr>
          <p:cNvPr id="4" name="TextBox 3">
            <a:extLst>
              <a:ext uri="{FF2B5EF4-FFF2-40B4-BE49-F238E27FC236}">
                <a16:creationId xmlns:a16="http://schemas.microsoft.com/office/drawing/2014/main" id="{645C9346-FF4B-C950-E3E3-8412F2EBA58A}"/>
              </a:ext>
            </a:extLst>
          </p:cNvPr>
          <p:cNvSpPr txBox="1"/>
          <p:nvPr/>
        </p:nvSpPr>
        <p:spPr>
          <a:xfrm>
            <a:off x="138113" y="951619"/>
            <a:ext cx="3086100" cy="1384995"/>
          </a:xfrm>
          <a:prstGeom prst="rect">
            <a:avLst/>
          </a:prstGeom>
          <a:noFill/>
        </p:spPr>
        <p:txBody>
          <a:bodyPr wrap="square" rtlCol="0">
            <a:spAutoFit/>
          </a:bodyPr>
          <a:lstStyle/>
          <a:p>
            <a:pPr algn="ctr"/>
            <a:r>
              <a:rPr lang="en-US" sz="3200" dirty="0"/>
              <a:t>Chiasms in the Bible</a:t>
            </a:r>
          </a:p>
          <a:p>
            <a:pPr algn="ctr"/>
            <a:r>
              <a:rPr lang="en-US" sz="2000" dirty="0"/>
              <a:t>(Example Genesis 6—9)</a:t>
            </a:r>
          </a:p>
        </p:txBody>
      </p:sp>
      <p:grpSp>
        <p:nvGrpSpPr>
          <p:cNvPr id="22" name="Group 21">
            <a:extLst>
              <a:ext uri="{FF2B5EF4-FFF2-40B4-BE49-F238E27FC236}">
                <a16:creationId xmlns:a16="http://schemas.microsoft.com/office/drawing/2014/main" id="{5FA4B0F8-D4E3-0E8A-74FE-DC68D525678C}"/>
              </a:ext>
            </a:extLst>
          </p:cNvPr>
          <p:cNvGrpSpPr/>
          <p:nvPr/>
        </p:nvGrpSpPr>
        <p:grpSpPr>
          <a:xfrm>
            <a:off x="3095625" y="228600"/>
            <a:ext cx="8511929" cy="6096000"/>
            <a:chOff x="3095625" y="228600"/>
            <a:chExt cx="8511929" cy="6096000"/>
          </a:xfrm>
        </p:grpSpPr>
        <p:pic>
          <p:nvPicPr>
            <p:cNvPr id="3" name="Picture 2">
              <a:extLst>
                <a:ext uri="{FF2B5EF4-FFF2-40B4-BE49-F238E27FC236}">
                  <a16:creationId xmlns:a16="http://schemas.microsoft.com/office/drawing/2014/main" id="{91230114-D01D-6672-8C9A-17A323E9091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3352800" y="228600"/>
              <a:ext cx="8254754" cy="6096000"/>
            </a:xfrm>
            <a:prstGeom prst="rect">
              <a:avLst/>
            </a:prstGeom>
          </p:spPr>
        </p:pic>
        <p:sp>
          <p:nvSpPr>
            <p:cNvPr id="6" name="TextBox 5">
              <a:extLst>
                <a:ext uri="{FF2B5EF4-FFF2-40B4-BE49-F238E27FC236}">
                  <a16:creationId xmlns:a16="http://schemas.microsoft.com/office/drawing/2014/main" id="{E12E6E87-3F5A-A838-E732-EE478209ABF9}"/>
                </a:ext>
              </a:extLst>
            </p:cNvPr>
            <p:cNvSpPr txBox="1"/>
            <p:nvPr/>
          </p:nvSpPr>
          <p:spPr>
            <a:xfrm>
              <a:off x="3143250" y="304800"/>
              <a:ext cx="514350" cy="369332"/>
            </a:xfrm>
            <a:prstGeom prst="rect">
              <a:avLst/>
            </a:prstGeom>
            <a:noFill/>
          </p:spPr>
          <p:txBody>
            <a:bodyPr wrap="square" rtlCol="0">
              <a:spAutoFit/>
            </a:bodyPr>
            <a:lstStyle/>
            <a:p>
              <a:r>
                <a:rPr lang="en-US" b="1" dirty="0"/>
                <a:t>A</a:t>
              </a:r>
            </a:p>
          </p:txBody>
        </p:sp>
        <p:sp>
          <p:nvSpPr>
            <p:cNvPr id="7" name="TextBox 6">
              <a:extLst>
                <a:ext uri="{FF2B5EF4-FFF2-40B4-BE49-F238E27FC236}">
                  <a16:creationId xmlns:a16="http://schemas.microsoft.com/office/drawing/2014/main" id="{0AC01A83-6E40-7381-C267-58400CD15082}"/>
                </a:ext>
              </a:extLst>
            </p:cNvPr>
            <p:cNvSpPr txBox="1"/>
            <p:nvPr/>
          </p:nvSpPr>
          <p:spPr>
            <a:xfrm>
              <a:off x="3095625" y="5802032"/>
              <a:ext cx="514350" cy="369332"/>
            </a:xfrm>
            <a:prstGeom prst="rect">
              <a:avLst/>
            </a:prstGeom>
            <a:noFill/>
          </p:spPr>
          <p:txBody>
            <a:bodyPr wrap="square" rtlCol="0">
              <a:spAutoFit/>
            </a:bodyPr>
            <a:lstStyle/>
            <a:p>
              <a:r>
                <a:rPr lang="en-US" b="1" dirty="0"/>
                <a:t>A’</a:t>
              </a:r>
            </a:p>
          </p:txBody>
        </p:sp>
        <p:sp>
          <p:nvSpPr>
            <p:cNvPr id="8" name="TextBox 7">
              <a:extLst>
                <a:ext uri="{FF2B5EF4-FFF2-40B4-BE49-F238E27FC236}">
                  <a16:creationId xmlns:a16="http://schemas.microsoft.com/office/drawing/2014/main" id="{2CD7E8F1-62EB-AF6F-F46C-4719F98DF642}"/>
                </a:ext>
              </a:extLst>
            </p:cNvPr>
            <p:cNvSpPr txBox="1"/>
            <p:nvPr/>
          </p:nvSpPr>
          <p:spPr>
            <a:xfrm>
              <a:off x="3352800" y="722741"/>
              <a:ext cx="514350" cy="369332"/>
            </a:xfrm>
            <a:prstGeom prst="rect">
              <a:avLst/>
            </a:prstGeom>
            <a:noFill/>
          </p:spPr>
          <p:txBody>
            <a:bodyPr wrap="square" rtlCol="0">
              <a:spAutoFit/>
            </a:bodyPr>
            <a:lstStyle/>
            <a:p>
              <a:r>
                <a:rPr lang="en-US" b="1" dirty="0"/>
                <a:t>B</a:t>
              </a:r>
            </a:p>
          </p:txBody>
        </p:sp>
        <p:sp>
          <p:nvSpPr>
            <p:cNvPr id="9" name="TextBox 8">
              <a:extLst>
                <a:ext uri="{FF2B5EF4-FFF2-40B4-BE49-F238E27FC236}">
                  <a16:creationId xmlns:a16="http://schemas.microsoft.com/office/drawing/2014/main" id="{59B28994-76C2-45F1-A254-A4BD3A6441A7}"/>
                </a:ext>
              </a:extLst>
            </p:cNvPr>
            <p:cNvSpPr txBox="1"/>
            <p:nvPr/>
          </p:nvSpPr>
          <p:spPr>
            <a:xfrm>
              <a:off x="3286125" y="5384091"/>
              <a:ext cx="514350" cy="369332"/>
            </a:xfrm>
            <a:prstGeom prst="rect">
              <a:avLst/>
            </a:prstGeom>
            <a:noFill/>
          </p:spPr>
          <p:txBody>
            <a:bodyPr wrap="square" rtlCol="0">
              <a:spAutoFit/>
            </a:bodyPr>
            <a:lstStyle/>
            <a:p>
              <a:r>
                <a:rPr lang="en-US" b="1" dirty="0"/>
                <a:t>B’</a:t>
              </a:r>
            </a:p>
          </p:txBody>
        </p:sp>
        <p:sp>
          <p:nvSpPr>
            <p:cNvPr id="10" name="TextBox 9">
              <a:extLst>
                <a:ext uri="{FF2B5EF4-FFF2-40B4-BE49-F238E27FC236}">
                  <a16:creationId xmlns:a16="http://schemas.microsoft.com/office/drawing/2014/main" id="{2D84EAC4-1ADC-C70E-0F4B-A679D2367BFC}"/>
                </a:ext>
              </a:extLst>
            </p:cNvPr>
            <p:cNvSpPr txBox="1"/>
            <p:nvPr/>
          </p:nvSpPr>
          <p:spPr>
            <a:xfrm>
              <a:off x="3581400" y="1045459"/>
              <a:ext cx="514350" cy="369332"/>
            </a:xfrm>
            <a:prstGeom prst="rect">
              <a:avLst/>
            </a:prstGeom>
            <a:noFill/>
          </p:spPr>
          <p:txBody>
            <a:bodyPr wrap="square" rtlCol="0">
              <a:spAutoFit/>
            </a:bodyPr>
            <a:lstStyle/>
            <a:p>
              <a:r>
                <a:rPr lang="en-US" b="1" dirty="0"/>
                <a:t>C</a:t>
              </a:r>
            </a:p>
          </p:txBody>
        </p:sp>
        <p:sp>
          <p:nvSpPr>
            <p:cNvPr id="11" name="TextBox 10">
              <a:extLst>
                <a:ext uri="{FF2B5EF4-FFF2-40B4-BE49-F238E27FC236}">
                  <a16:creationId xmlns:a16="http://schemas.microsoft.com/office/drawing/2014/main" id="{90AE32CC-3E09-9442-FF2F-C9DFB144B263}"/>
                </a:ext>
              </a:extLst>
            </p:cNvPr>
            <p:cNvSpPr txBox="1"/>
            <p:nvPr/>
          </p:nvSpPr>
          <p:spPr>
            <a:xfrm>
              <a:off x="3527973" y="5068820"/>
              <a:ext cx="514350" cy="369332"/>
            </a:xfrm>
            <a:prstGeom prst="rect">
              <a:avLst/>
            </a:prstGeom>
            <a:noFill/>
          </p:spPr>
          <p:txBody>
            <a:bodyPr wrap="square" rtlCol="0">
              <a:spAutoFit/>
            </a:bodyPr>
            <a:lstStyle/>
            <a:p>
              <a:r>
                <a:rPr lang="en-US" b="1" dirty="0"/>
                <a:t>C’</a:t>
              </a:r>
            </a:p>
          </p:txBody>
        </p:sp>
        <p:sp>
          <p:nvSpPr>
            <p:cNvPr id="12" name="TextBox 11">
              <a:extLst>
                <a:ext uri="{FF2B5EF4-FFF2-40B4-BE49-F238E27FC236}">
                  <a16:creationId xmlns:a16="http://schemas.microsoft.com/office/drawing/2014/main" id="{7D96451A-B8F2-25E8-B387-3807209B1533}"/>
                </a:ext>
              </a:extLst>
            </p:cNvPr>
            <p:cNvSpPr txBox="1"/>
            <p:nvPr/>
          </p:nvSpPr>
          <p:spPr>
            <a:xfrm>
              <a:off x="3782736" y="1350631"/>
              <a:ext cx="514350" cy="369332"/>
            </a:xfrm>
            <a:prstGeom prst="rect">
              <a:avLst/>
            </a:prstGeom>
            <a:noFill/>
          </p:spPr>
          <p:txBody>
            <a:bodyPr wrap="square" rtlCol="0">
              <a:spAutoFit/>
            </a:bodyPr>
            <a:lstStyle/>
            <a:p>
              <a:r>
                <a:rPr lang="en-US" b="1" dirty="0"/>
                <a:t>D</a:t>
              </a:r>
            </a:p>
          </p:txBody>
        </p:sp>
        <p:sp>
          <p:nvSpPr>
            <p:cNvPr id="13" name="TextBox 12">
              <a:extLst>
                <a:ext uri="{FF2B5EF4-FFF2-40B4-BE49-F238E27FC236}">
                  <a16:creationId xmlns:a16="http://schemas.microsoft.com/office/drawing/2014/main" id="{724FB1C4-1227-2A7D-71FB-9A395F145BAD}"/>
                </a:ext>
              </a:extLst>
            </p:cNvPr>
            <p:cNvSpPr txBox="1"/>
            <p:nvPr/>
          </p:nvSpPr>
          <p:spPr>
            <a:xfrm>
              <a:off x="3984072" y="1692933"/>
              <a:ext cx="514350" cy="369332"/>
            </a:xfrm>
            <a:prstGeom prst="rect">
              <a:avLst/>
            </a:prstGeom>
            <a:noFill/>
          </p:spPr>
          <p:txBody>
            <a:bodyPr wrap="square" rtlCol="0">
              <a:spAutoFit/>
            </a:bodyPr>
            <a:lstStyle/>
            <a:p>
              <a:r>
                <a:rPr lang="en-US" b="1" dirty="0"/>
                <a:t>E</a:t>
              </a:r>
            </a:p>
          </p:txBody>
        </p:sp>
        <p:sp>
          <p:nvSpPr>
            <p:cNvPr id="14" name="TextBox 13">
              <a:extLst>
                <a:ext uri="{FF2B5EF4-FFF2-40B4-BE49-F238E27FC236}">
                  <a16:creationId xmlns:a16="http://schemas.microsoft.com/office/drawing/2014/main" id="{E91DD696-01FB-DB85-3424-C83DB3C8991E}"/>
                </a:ext>
              </a:extLst>
            </p:cNvPr>
            <p:cNvSpPr txBox="1"/>
            <p:nvPr/>
          </p:nvSpPr>
          <p:spPr>
            <a:xfrm>
              <a:off x="4241247" y="2012784"/>
              <a:ext cx="514350" cy="369332"/>
            </a:xfrm>
            <a:prstGeom prst="rect">
              <a:avLst/>
            </a:prstGeom>
            <a:noFill/>
          </p:spPr>
          <p:txBody>
            <a:bodyPr wrap="square" rtlCol="0">
              <a:spAutoFit/>
            </a:bodyPr>
            <a:lstStyle/>
            <a:p>
              <a:r>
                <a:rPr lang="en-US" b="1" dirty="0"/>
                <a:t>F</a:t>
              </a:r>
            </a:p>
          </p:txBody>
        </p:sp>
        <p:sp>
          <p:nvSpPr>
            <p:cNvPr id="15" name="TextBox 14">
              <a:extLst>
                <a:ext uri="{FF2B5EF4-FFF2-40B4-BE49-F238E27FC236}">
                  <a16:creationId xmlns:a16="http://schemas.microsoft.com/office/drawing/2014/main" id="{64CCA93F-09C1-9D99-B4B2-704EC88AB4DE}"/>
                </a:ext>
              </a:extLst>
            </p:cNvPr>
            <p:cNvSpPr txBox="1"/>
            <p:nvPr/>
          </p:nvSpPr>
          <p:spPr>
            <a:xfrm>
              <a:off x="4419600" y="2404567"/>
              <a:ext cx="514350" cy="369332"/>
            </a:xfrm>
            <a:prstGeom prst="rect">
              <a:avLst/>
            </a:prstGeom>
            <a:noFill/>
          </p:spPr>
          <p:txBody>
            <a:bodyPr wrap="square" rtlCol="0">
              <a:spAutoFit/>
            </a:bodyPr>
            <a:lstStyle/>
            <a:p>
              <a:r>
                <a:rPr lang="en-US" b="1" dirty="0"/>
                <a:t>G</a:t>
              </a:r>
            </a:p>
          </p:txBody>
        </p:sp>
        <p:sp>
          <p:nvSpPr>
            <p:cNvPr id="16" name="TextBox 15">
              <a:extLst>
                <a:ext uri="{FF2B5EF4-FFF2-40B4-BE49-F238E27FC236}">
                  <a16:creationId xmlns:a16="http://schemas.microsoft.com/office/drawing/2014/main" id="{C9FA45C2-66D4-7143-33E1-3BE7F6FF576A}"/>
                </a:ext>
              </a:extLst>
            </p:cNvPr>
            <p:cNvSpPr txBox="1"/>
            <p:nvPr/>
          </p:nvSpPr>
          <p:spPr>
            <a:xfrm>
              <a:off x="4755597" y="2701967"/>
              <a:ext cx="514350" cy="369332"/>
            </a:xfrm>
            <a:prstGeom prst="rect">
              <a:avLst/>
            </a:prstGeom>
            <a:noFill/>
          </p:spPr>
          <p:txBody>
            <a:bodyPr wrap="square" rtlCol="0">
              <a:spAutoFit/>
            </a:bodyPr>
            <a:lstStyle/>
            <a:p>
              <a:r>
                <a:rPr lang="en-US" b="1" dirty="0"/>
                <a:t>H</a:t>
              </a:r>
            </a:p>
          </p:txBody>
        </p:sp>
        <p:sp>
          <p:nvSpPr>
            <p:cNvPr id="17" name="TextBox 16">
              <a:extLst>
                <a:ext uri="{FF2B5EF4-FFF2-40B4-BE49-F238E27FC236}">
                  <a16:creationId xmlns:a16="http://schemas.microsoft.com/office/drawing/2014/main" id="{ED802FA1-BC73-6980-2E07-34759939DA15}"/>
                </a:ext>
              </a:extLst>
            </p:cNvPr>
            <p:cNvSpPr txBox="1"/>
            <p:nvPr/>
          </p:nvSpPr>
          <p:spPr>
            <a:xfrm>
              <a:off x="3800475" y="4738033"/>
              <a:ext cx="514350" cy="369332"/>
            </a:xfrm>
            <a:prstGeom prst="rect">
              <a:avLst/>
            </a:prstGeom>
            <a:noFill/>
          </p:spPr>
          <p:txBody>
            <a:bodyPr wrap="square" rtlCol="0">
              <a:spAutoFit/>
            </a:bodyPr>
            <a:lstStyle/>
            <a:p>
              <a:r>
                <a:rPr lang="en-US" b="1" dirty="0"/>
                <a:t>D’</a:t>
              </a:r>
            </a:p>
          </p:txBody>
        </p:sp>
        <p:sp>
          <p:nvSpPr>
            <p:cNvPr id="18" name="TextBox 17">
              <a:extLst>
                <a:ext uri="{FF2B5EF4-FFF2-40B4-BE49-F238E27FC236}">
                  <a16:creationId xmlns:a16="http://schemas.microsoft.com/office/drawing/2014/main" id="{85BDFD86-5BEC-B401-7663-E822D24D6BA1}"/>
                </a:ext>
              </a:extLst>
            </p:cNvPr>
            <p:cNvSpPr txBox="1"/>
            <p:nvPr/>
          </p:nvSpPr>
          <p:spPr>
            <a:xfrm>
              <a:off x="4039911" y="4418182"/>
              <a:ext cx="514350" cy="369332"/>
            </a:xfrm>
            <a:prstGeom prst="rect">
              <a:avLst/>
            </a:prstGeom>
            <a:noFill/>
          </p:spPr>
          <p:txBody>
            <a:bodyPr wrap="square" rtlCol="0">
              <a:spAutoFit/>
            </a:bodyPr>
            <a:lstStyle/>
            <a:p>
              <a:r>
                <a:rPr lang="en-US" b="1" dirty="0"/>
                <a:t>E’</a:t>
              </a:r>
            </a:p>
          </p:txBody>
        </p:sp>
        <p:sp>
          <p:nvSpPr>
            <p:cNvPr id="19" name="TextBox 18">
              <a:extLst>
                <a:ext uri="{FF2B5EF4-FFF2-40B4-BE49-F238E27FC236}">
                  <a16:creationId xmlns:a16="http://schemas.microsoft.com/office/drawing/2014/main" id="{080F4847-453A-E28C-3592-DD29651017DC}"/>
                </a:ext>
              </a:extLst>
            </p:cNvPr>
            <p:cNvSpPr txBox="1"/>
            <p:nvPr/>
          </p:nvSpPr>
          <p:spPr>
            <a:xfrm>
              <a:off x="4241247" y="4037914"/>
              <a:ext cx="514350" cy="369332"/>
            </a:xfrm>
            <a:prstGeom prst="rect">
              <a:avLst/>
            </a:prstGeom>
            <a:noFill/>
          </p:spPr>
          <p:txBody>
            <a:bodyPr wrap="square" rtlCol="0">
              <a:spAutoFit/>
            </a:bodyPr>
            <a:lstStyle/>
            <a:p>
              <a:r>
                <a:rPr lang="en-US" b="1" dirty="0"/>
                <a:t>F’</a:t>
              </a:r>
            </a:p>
          </p:txBody>
        </p:sp>
        <p:sp>
          <p:nvSpPr>
            <p:cNvPr id="20" name="TextBox 19">
              <a:extLst>
                <a:ext uri="{FF2B5EF4-FFF2-40B4-BE49-F238E27FC236}">
                  <a16:creationId xmlns:a16="http://schemas.microsoft.com/office/drawing/2014/main" id="{053ED373-C837-6D8A-E876-49AE33692B38}"/>
                </a:ext>
              </a:extLst>
            </p:cNvPr>
            <p:cNvSpPr txBox="1"/>
            <p:nvPr/>
          </p:nvSpPr>
          <p:spPr>
            <a:xfrm>
              <a:off x="4419600" y="3714845"/>
              <a:ext cx="514350" cy="369332"/>
            </a:xfrm>
            <a:prstGeom prst="rect">
              <a:avLst/>
            </a:prstGeom>
            <a:noFill/>
          </p:spPr>
          <p:txBody>
            <a:bodyPr wrap="square" rtlCol="0">
              <a:spAutoFit/>
            </a:bodyPr>
            <a:lstStyle/>
            <a:p>
              <a:r>
                <a:rPr lang="en-US" b="1" dirty="0"/>
                <a:t>G’</a:t>
              </a:r>
            </a:p>
          </p:txBody>
        </p:sp>
        <p:sp>
          <p:nvSpPr>
            <p:cNvPr id="21" name="TextBox 20">
              <a:extLst>
                <a:ext uri="{FF2B5EF4-FFF2-40B4-BE49-F238E27FC236}">
                  <a16:creationId xmlns:a16="http://schemas.microsoft.com/office/drawing/2014/main" id="{0BD7E83C-0652-F7EA-1FC4-BD324DF7C7D1}"/>
                </a:ext>
              </a:extLst>
            </p:cNvPr>
            <p:cNvSpPr txBox="1"/>
            <p:nvPr/>
          </p:nvSpPr>
          <p:spPr>
            <a:xfrm>
              <a:off x="4706642" y="3390334"/>
              <a:ext cx="514350" cy="369332"/>
            </a:xfrm>
            <a:prstGeom prst="rect">
              <a:avLst/>
            </a:prstGeom>
            <a:noFill/>
          </p:spPr>
          <p:txBody>
            <a:bodyPr wrap="square" rtlCol="0">
              <a:spAutoFit/>
            </a:bodyPr>
            <a:lstStyle/>
            <a:p>
              <a:r>
                <a:rPr lang="en-US" b="1" dirty="0"/>
                <a:t>H’</a:t>
              </a:r>
            </a:p>
          </p:txBody>
        </p:sp>
      </p:grpSp>
      <p:sp>
        <p:nvSpPr>
          <p:cNvPr id="5" name="Arrow: Right 4">
            <a:extLst>
              <a:ext uri="{FF2B5EF4-FFF2-40B4-BE49-F238E27FC236}">
                <a16:creationId xmlns:a16="http://schemas.microsoft.com/office/drawing/2014/main" id="{A4D35824-2C2B-F7B6-A3C0-1718C0DD09C6}"/>
              </a:ext>
            </a:extLst>
          </p:cNvPr>
          <p:cNvSpPr/>
          <p:nvPr/>
        </p:nvSpPr>
        <p:spPr>
          <a:xfrm>
            <a:off x="2698999" y="2937246"/>
            <a:ext cx="2264818" cy="572620"/>
          </a:xfrm>
          <a:prstGeom prst="rightArrow">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rPr>
              <a:t>MAIN POINT</a:t>
            </a:r>
          </a:p>
        </p:txBody>
      </p:sp>
    </p:spTree>
    <p:extLst>
      <p:ext uri="{BB962C8B-B14F-4D97-AF65-F5344CB8AC3E}">
        <p14:creationId xmlns:p14="http://schemas.microsoft.com/office/powerpoint/2010/main" val="3726334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rot="-2640000">
            <a:off x="257085" y="2993875"/>
            <a:ext cx="5181600" cy="1077218"/>
          </a:xfrm>
          <a:prstGeom prst="rect">
            <a:avLst/>
          </a:prstGeom>
          <a:noFill/>
        </p:spPr>
        <p:txBody>
          <a:bodyPr wrap="square" rtlCol="0">
            <a:spAutoFit/>
          </a:bodyPr>
          <a:lstStyle/>
          <a:p>
            <a:pPr algn="ctr"/>
            <a:r>
              <a:rPr lang="en-US" sz="3733" dirty="0"/>
              <a:t>RISE</a:t>
            </a:r>
          </a:p>
          <a:p>
            <a:pPr algn="ctr"/>
            <a:r>
              <a:rPr lang="en-US" sz="2667" dirty="0"/>
              <a:t>(1 Samuel 8:1-14:52)</a:t>
            </a:r>
          </a:p>
        </p:txBody>
      </p:sp>
      <p:sp>
        <p:nvSpPr>
          <p:cNvPr id="12" name="TextBox 11"/>
          <p:cNvSpPr txBox="1"/>
          <p:nvPr/>
        </p:nvSpPr>
        <p:spPr>
          <a:xfrm>
            <a:off x="3556000" y="187404"/>
            <a:ext cx="5181600" cy="1077218"/>
          </a:xfrm>
          <a:prstGeom prst="rect">
            <a:avLst/>
          </a:prstGeom>
          <a:noFill/>
        </p:spPr>
        <p:txBody>
          <a:bodyPr wrap="square" rtlCol="0">
            <a:spAutoFit/>
          </a:bodyPr>
          <a:lstStyle/>
          <a:p>
            <a:pPr algn="ctr"/>
            <a:r>
              <a:rPr lang="en-US" sz="3733" dirty="0">
                <a:solidFill>
                  <a:srgbClr val="FF0000"/>
                </a:solidFill>
              </a:rPr>
              <a:t>DISOBEDIENCE </a:t>
            </a:r>
          </a:p>
          <a:p>
            <a:pPr algn="ctr"/>
            <a:r>
              <a:rPr lang="en-US" sz="2667" dirty="0">
                <a:solidFill>
                  <a:srgbClr val="FF0000"/>
                </a:solidFill>
              </a:rPr>
              <a:t>(</a:t>
            </a:r>
            <a:r>
              <a:rPr lang="en-US" sz="2667" b="1" dirty="0">
                <a:solidFill>
                  <a:srgbClr val="FF0000"/>
                </a:solidFill>
              </a:rPr>
              <a:t>1 Samuel 15:1-35</a:t>
            </a:r>
            <a:r>
              <a:rPr lang="en-US" sz="2667" dirty="0">
                <a:solidFill>
                  <a:srgbClr val="533205"/>
                </a:solidFill>
              </a:rPr>
              <a:t>)</a:t>
            </a:r>
          </a:p>
        </p:txBody>
      </p:sp>
      <p:sp>
        <p:nvSpPr>
          <p:cNvPr id="14" name="Isosceles Triangle 13"/>
          <p:cNvSpPr/>
          <p:nvPr/>
        </p:nvSpPr>
        <p:spPr>
          <a:xfrm>
            <a:off x="1070588" y="1397000"/>
            <a:ext cx="10207013" cy="4880597"/>
          </a:xfrm>
          <a:prstGeom prst="triangle">
            <a:avLst>
              <a:gd name="adj" fmla="val 49686"/>
            </a:avLst>
          </a:prstGeom>
          <a:solidFill>
            <a:schemeClr val="accent2"/>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6000" dirty="0">
              <a:effectLst>
                <a:outerShdw blurRad="38100" dist="38100" dir="2700000" algn="tl">
                  <a:srgbClr val="000000">
                    <a:alpha val="43137"/>
                  </a:srgbClr>
                </a:outerShdw>
              </a:effectLst>
            </a:endParaRPr>
          </a:p>
        </p:txBody>
      </p:sp>
      <p:sp>
        <p:nvSpPr>
          <p:cNvPr id="13" name="TextBox 12"/>
          <p:cNvSpPr txBox="1"/>
          <p:nvPr/>
        </p:nvSpPr>
        <p:spPr>
          <a:xfrm rot="2640000">
            <a:off x="6489065" y="2993873"/>
            <a:ext cx="5791200" cy="1077218"/>
          </a:xfrm>
          <a:prstGeom prst="rect">
            <a:avLst/>
          </a:prstGeom>
          <a:noFill/>
        </p:spPr>
        <p:txBody>
          <a:bodyPr wrap="square" rtlCol="0">
            <a:spAutoFit/>
          </a:bodyPr>
          <a:lstStyle/>
          <a:p>
            <a:pPr algn="ctr"/>
            <a:r>
              <a:rPr lang="en-US" sz="3733" dirty="0"/>
              <a:t>DECLINE</a:t>
            </a:r>
          </a:p>
          <a:p>
            <a:pPr algn="ctr"/>
            <a:r>
              <a:rPr lang="en-US" sz="2667" dirty="0"/>
              <a:t>(1 Samuel 16:1--31:13)</a:t>
            </a:r>
          </a:p>
        </p:txBody>
      </p:sp>
      <p:sp>
        <p:nvSpPr>
          <p:cNvPr id="16" name="Oval 15"/>
          <p:cNvSpPr/>
          <p:nvPr/>
        </p:nvSpPr>
        <p:spPr>
          <a:xfrm>
            <a:off x="5892800" y="1334250"/>
            <a:ext cx="508000" cy="367551"/>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extBox 1">
            <a:hlinkClick r:id="rId3" action="ppaction://hlinkpres?slideindex=1&amp;slidetitle="/>
          </p:cNvPr>
          <p:cNvSpPr txBox="1"/>
          <p:nvPr/>
        </p:nvSpPr>
        <p:spPr>
          <a:xfrm>
            <a:off x="610070" y="970281"/>
            <a:ext cx="3233166" cy="1463040"/>
          </a:xfrm>
          <a:prstGeom prst="rect">
            <a:avLst/>
          </a:prstGeom>
          <a:noFill/>
        </p:spPr>
        <p:txBody>
          <a:bodyPr wrap="square" rtlCol="0">
            <a:spAutoFit/>
          </a:bodyPr>
          <a:lstStyle/>
          <a:p>
            <a:r>
              <a:rPr lang="en-US" sz="4400" i="1" dirty="0">
                <a:latin typeface="Aegyptus" panose="020405020508060A0203" pitchFamily="18" charset="0"/>
                <a:ea typeface="Aegyptus" panose="020405020508060A0203" pitchFamily="18" charset="0"/>
              </a:rPr>
              <a:t>Chiastic Structure</a:t>
            </a:r>
          </a:p>
        </p:txBody>
      </p:sp>
      <p:pic>
        <p:nvPicPr>
          <p:cNvPr id="10" name="Picture 9" descr="Image result for King Saul">
            <a:extLst>
              <a:ext uri="{FF2B5EF4-FFF2-40B4-BE49-F238E27FC236}">
                <a16:creationId xmlns:a16="http://schemas.microsoft.com/office/drawing/2014/main" id="{41C6F3A9-30EE-446D-B667-087C55244D7A}"/>
              </a:ext>
            </a:extLst>
          </p:cNvPr>
          <p:cNvPicPr/>
          <p:nvPr/>
        </p:nvPicPr>
        <p:blipFill rotWithShape="1">
          <a:blip r:embed="rId4" cstate="print">
            <a:extLst>
              <a:ext uri="{28A0092B-C50C-407E-A947-70E740481C1C}">
                <a14:useLocalDpi xmlns:a14="http://schemas.microsoft.com/office/drawing/2010/main" val="0"/>
              </a:ext>
            </a:extLst>
          </a:blip>
          <a:srcRect l="19092" r="34239"/>
          <a:stretch/>
        </p:blipFill>
        <p:spPr bwMode="auto">
          <a:xfrm>
            <a:off x="4821383" y="2909456"/>
            <a:ext cx="2610196" cy="3192086"/>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4099344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7391400" y="3124200"/>
            <a:ext cx="4092717" cy="2259727"/>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r>
              <a:rPr lang="en-US" sz="6000" b="1" dirty="0"/>
              <a:t>KING DAVID </a:t>
            </a:r>
            <a:r>
              <a:rPr lang="en-US" sz="5300" b="1" dirty="0"/>
              <a:t>(Israel’s greatest king)</a:t>
            </a:r>
            <a:endParaRPr lang="en-US" sz="6000" b="1" dirty="0"/>
          </a:p>
        </p:txBody>
      </p:sp>
      <p:pic>
        <p:nvPicPr>
          <p:cNvPr id="4" name="Picture 3" descr="Image result for king david">
            <a:extLst>
              <a:ext uri="{FF2B5EF4-FFF2-40B4-BE49-F238E27FC236}">
                <a16:creationId xmlns:a16="http://schemas.microsoft.com/office/drawing/2014/main" id="{BD8B44FA-71CF-4DAE-8E21-AC86B8AEF330}"/>
              </a:ext>
            </a:extLst>
          </p:cNvPr>
          <p:cNvPicPr/>
          <p:nvPr/>
        </p:nvPicPr>
        <p:blipFill rotWithShape="1">
          <a:blip r:embed="rId3">
            <a:extLst>
              <a:ext uri="{28A0092B-C50C-407E-A947-70E740481C1C}">
                <a14:useLocalDpi xmlns:a14="http://schemas.microsoft.com/office/drawing/2010/main" val="0"/>
              </a:ext>
            </a:extLst>
          </a:blip>
          <a:srcRect l="11146" t="13246" r="12546"/>
          <a:stretch/>
        </p:blipFill>
        <p:spPr bwMode="auto">
          <a:xfrm>
            <a:off x="0" y="0"/>
            <a:ext cx="7239000" cy="63246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71661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7391400" y="3124200"/>
            <a:ext cx="4092717" cy="2259727"/>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r>
              <a:rPr lang="en-US" sz="5400" b="1" dirty="0"/>
              <a:t>King David’s Strengths</a:t>
            </a:r>
          </a:p>
        </p:txBody>
      </p:sp>
      <p:pic>
        <p:nvPicPr>
          <p:cNvPr id="4" name="Picture 3" descr="Image result for king david">
            <a:extLst>
              <a:ext uri="{FF2B5EF4-FFF2-40B4-BE49-F238E27FC236}">
                <a16:creationId xmlns:a16="http://schemas.microsoft.com/office/drawing/2014/main" id="{BD8B44FA-71CF-4DAE-8E21-AC86B8AEF330}"/>
              </a:ext>
            </a:extLst>
          </p:cNvPr>
          <p:cNvPicPr/>
          <p:nvPr/>
        </p:nvPicPr>
        <p:blipFill rotWithShape="1">
          <a:blip r:embed="rId3">
            <a:extLst>
              <a:ext uri="{28A0092B-C50C-407E-A947-70E740481C1C}">
                <a14:useLocalDpi xmlns:a14="http://schemas.microsoft.com/office/drawing/2010/main" val="0"/>
              </a:ext>
            </a:extLst>
          </a:blip>
          <a:srcRect l="11146" t="13246" r="12546"/>
          <a:stretch/>
        </p:blipFill>
        <p:spPr bwMode="auto">
          <a:xfrm>
            <a:off x="0" y="0"/>
            <a:ext cx="7239000" cy="63246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54519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David and Goliath">
            <a:extLst>
              <a:ext uri="{FF2B5EF4-FFF2-40B4-BE49-F238E27FC236}">
                <a16:creationId xmlns:a16="http://schemas.microsoft.com/office/drawing/2014/main" id="{CBF12618-5C1B-4B04-B915-3C00D0BE32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74307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24079" y="304417"/>
            <a:ext cx="5542728" cy="1200329"/>
          </a:xfrm>
          <a:prstGeom prst="rect">
            <a:avLst/>
          </a:prstGeom>
          <a:noFill/>
        </p:spPr>
        <p:txBody>
          <a:bodyPr wrap="square" rtlCol="0">
            <a:spAutoFit/>
          </a:bodyPr>
          <a:lstStyle/>
          <a:p>
            <a:r>
              <a:rPr lang="en-US" sz="7200" dirty="0">
                <a:solidFill>
                  <a:schemeClr val="bg1"/>
                </a:solidFill>
                <a:effectLst>
                  <a:outerShdw blurRad="38100" dist="38100" dir="2700000" algn="tl">
                    <a:srgbClr val="000000">
                      <a:alpha val="43137"/>
                    </a:srgbClr>
                  </a:outerShdw>
                </a:effectLst>
              </a:rPr>
              <a:t>David’s rise</a:t>
            </a:r>
          </a:p>
        </p:txBody>
      </p:sp>
    </p:spTree>
    <p:extLst>
      <p:ext uri="{BB962C8B-B14F-4D97-AF65-F5344CB8AC3E}">
        <p14:creationId xmlns:p14="http://schemas.microsoft.com/office/powerpoint/2010/main" val="1711400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7" name="Picture 3"/>
          <p:cNvPicPr>
            <a:picLocks noChangeAspect="1" noChangeArrowheads="1"/>
          </p:cNvPicPr>
          <p:nvPr/>
        </p:nvPicPr>
        <p:blipFill>
          <a:blip r:embed="rId3" cstate="print"/>
          <a:srcRect/>
          <a:stretch>
            <a:fillRect/>
          </a:stretch>
        </p:blipFill>
        <p:spPr bwMode="auto">
          <a:xfrm>
            <a:off x="1" y="0"/>
            <a:ext cx="4038600" cy="6360793"/>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5308979" y="3302758"/>
            <a:ext cx="4640239" cy="2308324"/>
          </a:xfrm>
          <a:prstGeom prst="rect">
            <a:avLst/>
          </a:prstGeom>
          <a:noFill/>
        </p:spPr>
        <p:txBody>
          <a:bodyPr wrap="square" rtlCol="0">
            <a:spAutoFit/>
          </a:bodyPr>
          <a:lstStyle/>
          <a:p>
            <a:r>
              <a:rPr lang="en-US" sz="7200" dirty="0">
                <a:solidFill>
                  <a:srgbClr val="533205"/>
                </a:solidFill>
              </a:rPr>
              <a:t>Andre the Giant</a:t>
            </a:r>
          </a:p>
        </p:txBody>
      </p:sp>
    </p:spTree>
    <p:extLst>
      <p:ext uri="{BB962C8B-B14F-4D97-AF65-F5344CB8AC3E}">
        <p14:creationId xmlns:p14="http://schemas.microsoft.com/office/powerpoint/2010/main" val="2331131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argest 1">
            <a:extLst>
              <a:ext uri="{FF2B5EF4-FFF2-40B4-BE49-F238E27FC236}">
                <a16:creationId xmlns:a16="http://schemas.microsoft.com/office/drawing/2014/main" id="{697E411D-D024-49B8-8C57-368F0950F8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52400"/>
            <a:ext cx="3659011"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429A992-88B2-4E2E-8B02-D044863E2B7F}"/>
              </a:ext>
            </a:extLst>
          </p:cNvPr>
          <p:cNvSpPr txBox="1"/>
          <p:nvPr/>
        </p:nvSpPr>
        <p:spPr>
          <a:xfrm>
            <a:off x="5349922" y="1692322"/>
            <a:ext cx="5923128" cy="2123658"/>
          </a:xfrm>
          <a:prstGeom prst="rect">
            <a:avLst/>
          </a:prstGeom>
          <a:noFill/>
        </p:spPr>
        <p:txBody>
          <a:bodyPr wrap="square" rtlCol="0">
            <a:spAutoFit/>
          </a:bodyPr>
          <a:lstStyle/>
          <a:p>
            <a:r>
              <a:rPr lang="en-US" sz="4400" dirty="0"/>
              <a:t>Suleiman Ali </a:t>
            </a:r>
            <a:r>
              <a:rPr lang="en-US" sz="4400" dirty="0" err="1"/>
              <a:t>Nashnush</a:t>
            </a:r>
            <a:r>
              <a:rPr lang="en-US" sz="4400" dirty="0"/>
              <a:t> – 8 ft tall</a:t>
            </a:r>
          </a:p>
          <a:p>
            <a:endParaRPr lang="en-US" sz="4400" dirty="0"/>
          </a:p>
        </p:txBody>
      </p:sp>
    </p:spTree>
    <p:extLst>
      <p:ext uri="{BB962C8B-B14F-4D97-AF65-F5344CB8AC3E}">
        <p14:creationId xmlns:p14="http://schemas.microsoft.com/office/powerpoint/2010/main" val="2964427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7315201" y="2057400"/>
            <a:ext cx="4553638" cy="331262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5400" b="1" dirty="0"/>
              <a:t>King David’s weaknesses</a:t>
            </a:r>
          </a:p>
        </p:txBody>
      </p:sp>
      <p:pic>
        <p:nvPicPr>
          <p:cNvPr id="4" name="Picture 3" descr="Image result for king david">
            <a:extLst>
              <a:ext uri="{FF2B5EF4-FFF2-40B4-BE49-F238E27FC236}">
                <a16:creationId xmlns:a16="http://schemas.microsoft.com/office/drawing/2014/main" id="{7FA1E4A2-D406-4D52-A098-BD54458D2792}"/>
              </a:ext>
            </a:extLst>
          </p:cNvPr>
          <p:cNvPicPr/>
          <p:nvPr/>
        </p:nvPicPr>
        <p:blipFill rotWithShape="1">
          <a:blip r:embed="rId3">
            <a:extLst>
              <a:ext uri="{28A0092B-C50C-407E-A947-70E740481C1C}">
                <a14:useLocalDpi xmlns:a14="http://schemas.microsoft.com/office/drawing/2010/main" val="0"/>
              </a:ext>
            </a:extLst>
          </a:blip>
          <a:srcRect l="11146" t="13246" r="12546"/>
          <a:stretch/>
        </p:blipFill>
        <p:spPr bwMode="auto">
          <a:xfrm>
            <a:off x="0" y="0"/>
            <a:ext cx="7239000" cy="63246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20872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95FFBE-8C3D-4192-A39D-EA263769E330}"/>
              </a:ext>
            </a:extLst>
          </p:cNvPr>
          <p:cNvSpPr txBox="1"/>
          <p:nvPr/>
        </p:nvSpPr>
        <p:spPr>
          <a:xfrm>
            <a:off x="757083" y="477486"/>
            <a:ext cx="9694607" cy="1446550"/>
          </a:xfrm>
          <a:prstGeom prst="rect">
            <a:avLst/>
          </a:prstGeom>
          <a:noFill/>
        </p:spPr>
        <p:txBody>
          <a:bodyPr wrap="square" rtlCol="0">
            <a:spAutoFit/>
          </a:bodyPr>
          <a:lstStyle/>
          <a:p>
            <a:r>
              <a:rPr lang="en-US" sz="4400" dirty="0">
                <a:latin typeface="+mj-lt"/>
              </a:rPr>
              <a:t>Seven Great Reasons to Study the Old Testament</a:t>
            </a:r>
          </a:p>
        </p:txBody>
      </p:sp>
      <p:sp>
        <p:nvSpPr>
          <p:cNvPr id="3" name="Oval 2">
            <a:extLst>
              <a:ext uri="{FF2B5EF4-FFF2-40B4-BE49-F238E27FC236}">
                <a16:creationId xmlns:a16="http://schemas.microsoft.com/office/drawing/2014/main" id="{320CB6B7-DF9A-41A4-AB25-598BAB3747F8}"/>
              </a:ext>
            </a:extLst>
          </p:cNvPr>
          <p:cNvSpPr/>
          <p:nvPr/>
        </p:nvSpPr>
        <p:spPr>
          <a:xfrm>
            <a:off x="1258529" y="2595716"/>
            <a:ext cx="2438400" cy="2526890"/>
          </a:xfrm>
          <a:prstGeom prst="ellipse">
            <a:avLst/>
          </a:prstGeom>
          <a:solidFill>
            <a:srgbClr val="006600"/>
          </a:solidFill>
          <a:effectLst>
            <a:outerShdw blurRad="76200" dir="13500000" sy="23000" kx="1200000" algn="br"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400" dirty="0">
                <a:effectLst>
                  <a:outerShdw blurRad="38100" dist="38100" dir="2700000" algn="tl">
                    <a:srgbClr val="000000">
                      <a:alpha val="43137"/>
                    </a:srgbClr>
                  </a:outerShdw>
                </a:effectLst>
              </a:rPr>
              <a:t>5</a:t>
            </a:r>
          </a:p>
        </p:txBody>
      </p:sp>
      <p:sp>
        <p:nvSpPr>
          <p:cNvPr id="4" name="TextBox 3">
            <a:extLst>
              <a:ext uri="{FF2B5EF4-FFF2-40B4-BE49-F238E27FC236}">
                <a16:creationId xmlns:a16="http://schemas.microsoft.com/office/drawing/2014/main" id="{9F7027E0-9046-4BDC-9270-86F5D5D17D3D}"/>
              </a:ext>
            </a:extLst>
          </p:cNvPr>
          <p:cNvSpPr txBox="1"/>
          <p:nvPr/>
        </p:nvSpPr>
        <p:spPr>
          <a:xfrm>
            <a:off x="4038600" y="2286000"/>
            <a:ext cx="6665623" cy="3477875"/>
          </a:xfrm>
          <a:prstGeom prst="rect">
            <a:avLst/>
          </a:prstGeom>
          <a:noFill/>
        </p:spPr>
        <p:txBody>
          <a:bodyPr wrap="square" rtlCol="0">
            <a:spAutoFit/>
          </a:bodyPr>
          <a:lstStyle>
            <a:defPPr>
              <a:defRPr lang="en-US"/>
            </a:defPPr>
            <a:lvl1pPr>
              <a:defRPr sz="4400" b="1">
                <a:solidFill>
                  <a:srgbClr val="533205"/>
                </a:solidFill>
                <a:effectLst>
                  <a:glow>
                    <a:srgbClr val="000000"/>
                  </a:glow>
                  <a:outerShdw sx="0" sy="0">
                    <a:srgbClr val="000000"/>
                  </a:outerShdw>
                  <a:reflection stA="0" endPos="0" fadeDir="0" sx="0" sy="0"/>
                </a:effectLst>
              </a:defRPr>
            </a:lvl1pPr>
          </a:lstStyle>
          <a:p>
            <a:r>
              <a:rPr lang="en-US" b="0" dirty="0">
                <a:solidFill>
                  <a:schemeClr val="tx1"/>
                </a:solidFill>
                <a:latin typeface="+mj-lt"/>
              </a:rPr>
              <a:t>The Old Testament presents </a:t>
            </a:r>
            <a:r>
              <a:rPr lang="en-US" b="0" u="sng" dirty="0">
                <a:solidFill>
                  <a:schemeClr val="tx1"/>
                </a:solidFill>
                <a:latin typeface="+mj-lt"/>
              </a:rPr>
              <a:t>spiritual truths and lessons </a:t>
            </a:r>
            <a:r>
              <a:rPr lang="en-US" b="0" dirty="0">
                <a:solidFill>
                  <a:schemeClr val="tx1"/>
                </a:solidFill>
                <a:latin typeface="+mj-lt"/>
              </a:rPr>
              <a:t>that are applicable for Christians.</a:t>
            </a:r>
          </a:p>
          <a:p>
            <a:endParaRPr lang="en-US" b="0" dirty="0">
              <a:solidFill>
                <a:schemeClr val="tx1"/>
              </a:solidFill>
              <a:latin typeface="+mj-lt"/>
            </a:endParaRPr>
          </a:p>
        </p:txBody>
      </p:sp>
      <p:sp>
        <p:nvSpPr>
          <p:cNvPr id="5" name="Footer Placeholder 4">
            <a:extLst>
              <a:ext uri="{FF2B5EF4-FFF2-40B4-BE49-F238E27FC236}">
                <a16:creationId xmlns:a16="http://schemas.microsoft.com/office/drawing/2014/main" id="{F26C1B19-C6D5-4F7E-B89C-713667389653}"/>
              </a:ext>
            </a:extLst>
          </p:cNvPr>
          <p:cNvSpPr>
            <a:spLocks noGrp="1"/>
          </p:cNvSpPr>
          <p:nvPr>
            <p:ph type="ftr" sz="quarter" idx="11"/>
          </p:nvPr>
        </p:nvSpPr>
        <p:spPr/>
        <p:txBody>
          <a:bodyPr/>
          <a:lstStyle/>
          <a:p>
            <a:r>
              <a:rPr lang="en-US"/>
              <a:t>OLD TESTAMENT SURVEY</a:t>
            </a:r>
            <a:endParaRPr lang="en-US" dirty="0"/>
          </a:p>
        </p:txBody>
      </p:sp>
    </p:spTree>
    <p:extLst>
      <p:ext uri="{BB962C8B-B14F-4D97-AF65-F5344CB8AC3E}">
        <p14:creationId xmlns:p14="http://schemas.microsoft.com/office/powerpoint/2010/main" val="2163423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500"/>
                                        <p:tgtEl>
                                          <p:spTgt spid="3"/>
                                        </p:tgtEl>
                                      </p:cBhvr>
                                    </p:animEffect>
                                  </p:childTnLst>
                                </p:cTn>
                              </p:par>
                            </p:childTnLst>
                          </p:cTn>
                        </p:par>
                        <p:par>
                          <p:cTn id="8" fill="hold">
                            <p:stCondLst>
                              <p:cond delay="1500"/>
                            </p:stCondLst>
                            <p:childTnLst>
                              <p:par>
                                <p:cTn id="9" presetID="10" presetClass="entr" presetSubtype="0" fill="hold" grpId="0"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rot="-2640000">
            <a:off x="257085" y="2993875"/>
            <a:ext cx="5181600" cy="1077218"/>
          </a:xfrm>
          <a:prstGeom prst="rect">
            <a:avLst/>
          </a:prstGeom>
          <a:noFill/>
        </p:spPr>
        <p:txBody>
          <a:bodyPr wrap="square" rtlCol="0">
            <a:spAutoFit/>
          </a:bodyPr>
          <a:lstStyle/>
          <a:p>
            <a:pPr algn="ctr"/>
            <a:r>
              <a:rPr lang="en-US" sz="3733" dirty="0"/>
              <a:t>RISE</a:t>
            </a:r>
          </a:p>
          <a:p>
            <a:pPr algn="ctr"/>
            <a:r>
              <a:rPr lang="en-US" sz="2667" dirty="0"/>
              <a:t>(2 Samuel 5--10)</a:t>
            </a:r>
          </a:p>
        </p:txBody>
      </p:sp>
      <p:sp>
        <p:nvSpPr>
          <p:cNvPr id="12" name="TextBox 11"/>
          <p:cNvSpPr txBox="1"/>
          <p:nvPr/>
        </p:nvSpPr>
        <p:spPr>
          <a:xfrm>
            <a:off x="3556000" y="187404"/>
            <a:ext cx="5181600" cy="1077218"/>
          </a:xfrm>
          <a:prstGeom prst="rect">
            <a:avLst/>
          </a:prstGeom>
          <a:noFill/>
        </p:spPr>
        <p:txBody>
          <a:bodyPr wrap="square" rtlCol="0">
            <a:spAutoFit/>
          </a:bodyPr>
          <a:lstStyle/>
          <a:p>
            <a:pPr algn="ctr"/>
            <a:r>
              <a:rPr lang="en-US" sz="3733" b="1" dirty="0">
                <a:solidFill>
                  <a:srgbClr val="FF0000"/>
                </a:solidFill>
              </a:rPr>
              <a:t>BATHSHEBA</a:t>
            </a:r>
          </a:p>
          <a:p>
            <a:pPr algn="ctr"/>
            <a:r>
              <a:rPr lang="en-US" sz="2667" b="1" dirty="0">
                <a:solidFill>
                  <a:srgbClr val="FF0000"/>
                </a:solidFill>
              </a:rPr>
              <a:t>(2 Samuel 11:1-4)</a:t>
            </a:r>
          </a:p>
        </p:txBody>
      </p:sp>
      <p:sp>
        <p:nvSpPr>
          <p:cNvPr id="14" name="Isosceles Triangle 13"/>
          <p:cNvSpPr/>
          <p:nvPr/>
        </p:nvSpPr>
        <p:spPr>
          <a:xfrm>
            <a:off x="1070588" y="1397000"/>
            <a:ext cx="10207013" cy="4880597"/>
          </a:xfrm>
          <a:prstGeom prst="triangle">
            <a:avLst>
              <a:gd name="adj" fmla="val 49686"/>
            </a:avLst>
          </a:prstGeom>
          <a:solidFill>
            <a:schemeClr val="accent2"/>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dirty="0">
              <a:effectLst>
                <a:outerShdw blurRad="38100" dist="38100" dir="2700000" algn="tl">
                  <a:srgbClr val="000000">
                    <a:alpha val="43137"/>
                  </a:srgbClr>
                </a:outerShdw>
              </a:effectLst>
            </a:endParaRPr>
          </a:p>
        </p:txBody>
      </p:sp>
      <p:sp>
        <p:nvSpPr>
          <p:cNvPr id="13" name="TextBox 12"/>
          <p:cNvSpPr txBox="1"/>
          <p:nvPr/>
        </p:nvSpPr>
        <p:spPr>
          <a:xfrm rot="2640000">
            <a:off x="6489065" y="2993873"/>
            <a:ext cx="5791200" cy="1077218"/>
          </a:xfrm>
          <a:prstGeom prst="rect">
            <a:avLst/>
          </a:prstGeom>
          <a:noFill/>
        </p:spPr>
        <p:txBody>
          <a:bodyPr wrap="square" rtlCol="0">
            <a:spAutoFit/>
          </a:bodyPr>
          <a:lstStyle/>
          <a:p>
            <a:pPr algn="ctr"/>
            <a:r>
              <a:rPr lang="en-US" sz="3733" dirty="0"/>
              <a:t>DECLINE</a:t>
            </a:r>
          </a:p>
          <a:p>
            <a:pPr algn="ctr"/>
            <a:r>
              <a:rPr lang="en-US" sz="2667" dirty="0"/>
              <a:t>(2 Samuel 11:5—21:22)</a:t>
            </a:r>
          </a:p>
        </p:txBody>
      </p:sp>
      <p:sp>
        <p:nvSpPr>
          <p:cNvPr id="16" name="Oval 15"/>
          <p:cNvSpPr/>
          <p:nvPr/>
        </p:nvSpPr>
        <p:spPr>
          <a:xfrm>
            <a:off x="5892800" y="1334250"/>
            <a:ext cx="508000" cy="367551"/>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050" name="Picture 2" descr="Related image">
            <a:extLst>
              <a:ext uri="{FF2B5EF4-FFF2-40B4-BE49-F238E27FC236}">
                <a16:creationId xmlns:a16="http://schemas.microsoft.com/office/drawing/2014/main" id="{E26B53F5-7845-4682-BB9C-3B3FEB25BA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70" t="17800" r="31882"/>
          <a:stretch/>
        </p:blipFill>
        <p:spPr bwMode="auto">
          <a:xfrm>
            <a:off x="4514850" y="3086099"/>
            <a:ext cx="3333750" cy="30345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a:hlinkClick r:id="rId4" action="ppaction://hlinkpres?slideindex=1&amp;slidetitle="/>
            <a:extLst>
              <a:ext uri="{FF2B5EF4-FFF2-40B4-BE49-F238E27FC236}">
                <a16:creationId xmlns:a16="http://schemas.microsoft.com/office/drawing/2014/main" id="{AD96FAAF-8BF9-2A39-13BC-65B6C8F1F9FA}"/>
              </a:ext>
            </a:extLst>
          </p:cNvPr>
          <p:cNvSpPr txBox="1"/>
          <p:nvPr/>
        </p:nvSpPr>
        <p:spPr>
          <a:xfrm>
            <a:off x="610070" y="970281"/>
            <a:ext cx="3233166" cy="1463040"/>
          </a:xfrm>
          <a:prstGeom prst="rect">
            <a:avLst/>
          </a:prstGeom>
          <a:noFill/>
        </p:spPr>
        <p:txBody>
          <a:bodyPr wrap="square" rtlCol="0">
            <a:spAutoFit/>
          </a:bodyPr>
          <a:lstStyle/>
          <a:p>
            <a:r>
              <a:rPr lang="en-US" sz="4400" i="1" dirty="0">
                <a:latin typeface="Aegyptus" panose="020405020508060A0203" pitchFamily="18" charset="0"/>
                <a:ea typeface="Aegyptus" panose="020405020508060A0203" pitchFamily="18" charset="0"/>
              </a:rPr>
              <a:t>Chiastic Structure</a:t>
            </a:r>
          </a:p>
        </p:txBody>
      </p:sp>
    </p:spTree>
    <p:extLst>
      <p:ext uri="{BB962C8B-B14F-4D97-AF65-F5344CB8AC3E}">
        <p14:creationId xmlns:p14="http://schemas.microsoft.com/office/powerpoint/2010/main" val="175581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age result for king">
            <a:extLst>
              <a:ext uri="{FF2B5EF4-FFF2-40B4-BE49-F238E27FC236}">
                <a16:creationId xmlns:a16="http://schemas.microsoft.com/office/drawing/2014/main" id="{DA7AB365-1824-46FB-A421-9984D2F13B2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524000"/>
            <a:ext cx="5802284" cy="4572000"/>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BD4A2675-D830-4A2D-9000-035E03F45B04}"/>
              </a:ext>
            </a:extLst>
          </p:cNvPr>
          <p:cNvSpPr>
            <a:spLocks noGrp="1"/>
          </p:cNvSpPr>
          <p:nvPr>
            <p:ph type="title"/>
          </p:nvPr>
        </p:nvSpPr>
        <p:spPr/>
        <p:txBody>
          <a:bodyPr/>
          <a:lstStyle/>
          <a:p>
            <a:r>
              <a:rPr lang="en-US" dirty="0"/>
              <a:t>The Davidic Covenant</a:t>
            </a:r>
          </a:p>
        </p:txBody>
      </p:sp>
      <p:sp>
        <p:nvSpPr>
          <p:cNvPr id="3" name="TextBox 2">
            <a:extLst>
              <a:ext uri="{FF2B5EF4-FFF2-40B4-BE49-F238E27FC236}">
                <a16:creationId xmlns:a16="http://schemas.microsoft.com/office/drawing/2014/main" id="{3922C090-ACB9-453F-8EC0-7F3AF7802F08}"/>
              </a:ext>
            </a:extLst>
          </p:cNvPr>
          <p:cNvSpPr txBox="1"/>
          <p:nvPr/>
        </p:nvSpPr>
        <p:spPr>
          <a:xfrm>
            <a:off x="6533804" y="2593572"/>
            <a:ext cx="5153891" cy="2862322"/>
          </a:xfrm>
          <a:prstGeom prst="rect">
            <a:avLst/>
          </a:prstGeom>
          <a:noFill/>
        </p:spPr>
        <p:txBody>
          <a:bodyPr wrap="square" rtlCol="0">
            <a:spAutoFit/>
          </a:bodyPr>
          <a:lstStyle/>
          <a:p>
            <a:pPr algn="ctr"/>
            <a:r>
              <a:rPr lang="en-US" sz="3600" dirty="0"/>
              <a:t>The Messiah will come through David’s lineage and establish an everlasting kingdom</a:t>
            </a:r>
          </a:p>
        </p:txBody>
      </p:sp>
    </p:spTree>
    <p:extLst>
      <p:ext uri="{BB962C8B-B14F-4D97-AF65-F5344CB8AC3E}">
        <p14:creationId xmlns:p14="http://schemas.microsoft.com/office/powerpoint/2010/main" val="96907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AA2A193-87E2-4E64-938A-85C1C8540306}"/>
              </a:ext>
            </a:extLst>
          </p:cNvPr>
          <p:cNvGrpSpPr/>
          <p:nvPr/>
        </p:nvGrpSpPr>
        <p:grpSpPr>
          <a:xfrm>
            <a:off x="645459" y="266367"/>
            <a:ext cx="11863848" cy="5982033"/>
            <a:chOff x="339752" y="673768"/>
            <a:chExt cx="14931114" cy="5510464"/>
          </a:xfrm>
        </p:grpSpPr>
        <p:sp>
          <p:nvSpPr>
            <p:cNvPr id="13" name="Right Arrow 4">
              <a:extLst>
                <a:ext uri="{FF2B5EF4-FFF2-40B4-BE49-F238E27FC236}">
                  <a16:creationId xmlns:a16="http://schemas.microsoft.com/office/drawing/2014/main" id="{9FF86200-F369-49DD-8611-C77D5EF17FFF}"/>
                </a:ext>
              </a:extLst>
            </p:cNvPr>
            <p:cNvSpPr/>
            <p:nvPr/>
          </p:nvSpPr>
          <p:spPr>
            <a:xfrm>
              <a:off x="4006523" y="2665862"/>
              <a:ext cx="5494563" cy="1491915"/>
            </a:xfrm>
            <a:prstGeom prst="rightArrow">
              <a:avLst/>
            </a:prstGeom>
            <a:solidFill>
              <a:schemeClr val="accent1"/>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libri" panose="020F0502020204030204" pitchFamily="34" charset="0"/>
                  <a:ea typeface="Cambria" panose="02040503050406030204" pitchFamily="18" charset="0"/>
                  <a:cs typeface="Calibri" panose="020F0502020204030204" pitchFamily="34" charset="0"/>
                </a:rPr>
                <a:t>A Great Nation</a:t>
              </a:r>
            </a:p>
          </p:txBody>
        </p:sp>
        <p:sp>
          <p:nvSpPr>
            <p:cNvPr id="14" name="Right Arrow 5">
              <a:extLst>
                <a:ext uri="{FF2B5EF4-FFF2-40B4-BE49-F238E27FC236}">
                  <a16:creationId xmlns:a16="http://schemas.microsoft.com/office/drawing/2014/main" id="{EE7DA0C0-E450-4677-BAAA-6D08414DBC78}"/>
                </a:ext>
              </a:extLst>
            </p:cNvPr>
            <p:cNvSpPr/>
            <p:nvPr/>
          </p:nvSpPr>
          <p:spPr>
            <a:xfrm>
              <a:off x="4006523" y="4596790"/>
              <a:ext cx="5494563" cy="1491915"/>
            </a:xfrm>
            <a:prstGeom prst="rightArrow">
              <a:avLst/>
            </a:prstGeom>
            <a:solidFill>
              <a:srgbClr val="FFFF00"/>
            </a:solidFill>
            <a:ln>
              <a:solidFill>
                <a:srgbClr val="533205"/>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tx1"/>
                  </a:solidFill>
                  <a:latin typeface="Calibri" panose="020F0502020204030204" pitchFamily="34" charset="0"/>
                  <a:ea typeface="Cambria" panose="02040503050406030204" pitchFamily="18" charset="0"/>
                  <a:cs typeface="Calibri" panose="020F0502020204030204" pitchFamily="34" charset="0"/>
                </a:rPr>
                <a:t>A Great Blessing</a:t>
              </a:r>
            </a:p>
          </p:txBody>
        </p:sp>
        <p:sp>
          <p:nvSpPr>
            <p:cNvPr id="15" name="Right Arrow 6">
              <a:extLst>
                <a:ext uri="{FF2B5EF4-FFF2-40B4-BE49-F238E27FC236}">
                  <a16:creationId xmlns:a16="http://schemas.microsoft.com/office/drawing/2014/main" id="{6BEC6106-F357-49F1-A427-72B951DA0F3A}"/>
                </a:ext>
              </a:extLst>
            </p:cNvPr>
            <p:cNvSpPr/>
            <p:nvPr/>
          </p:nvSpPr>
          <p:spPr>
            <a:xfrm>
              <a:off x="4006523" y="726477"/>
              <a:ext cx="5494563" cy="1491915"/>
            </a:xfrm>
            <a:prstGeom prst="rightArrow">
              <a:avLst/>
            </a:prstGeom>
            <a:solidFill>
              <a:schemeClr val="accent1"/>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libri" panose="020F0502020204030204" pitchFamily="34" charset="0"/>
                  <a:ea typeface="Cambria" panose="02040503050406030204" pitchFamily="18" charset="0"/>
                  <a:cs typeface="Calibri" panose="020F0502020204030204" pitchFamily="34" charset="0"/>
                </a:rPr>
                <a:t>A Great Land</a:t>
              </a:r>
            </a:p>
          </p:txBody>
        </p:sp>
        <p:sp>
          <p:nvSpPr>
            <p:cNvPr id="18" name="TextBox 17">
              <a:extLst>
                <a:ext uri="{FF2B5EF4-FFF2-40B4-BE49-F238E27FC236}">
                  <a16:creationId xmlns:a16="http://schemas.microsoft.com/office/drawing/2014/main" id="{30340EB1-83E0-48C8-B236-BEB45691F29C}"/>
                </a:ext>
              </a:extLst>
            </p:cNvPr>
            <p:cNvSpPr txBox="1"/>
            <p:nvPr/>
          </p:nvSpPr>
          <p:spPr>
            <a:xfrm>
              <a:off x="9501086" y="4990950"/>
              <a:ext cx="5769780" cy="595380"/>
            </a:xfrm>
            <a:prstGeom prst="rect">
              <a:avLst/>
            </a:prstGeom>
            <a:noFill/>
            <a:ln>
              <a:noFill/>
            </a:ln>
          </p:spPr>
          <p:txBody>
            <a:bodyPr wrap="square" rtlCol="0" anchor="ctr">
              <a:spAutoFit/>
            </a:bodyPr>
            <a:lstStyle/>
            <a:p>
              <a:r>
                <a:rPr lang="en-US" sz="3600" b="1" i="1" dirty="0">
                  <a:latin typeface="Calibri" panose="020F0502020204030204" pitchFamily="34" charset="0"/>
                  <a:ea typeface="Cambria" panose="02040503050406030204" pitchFamily="18" charset="0"/>
                  <a:cs typeface="Calibri" panose="020F0502020204030204" pitchFamily="34" charset="0"/>
                </a:rPr>
                <a:t> Davidic Covenant</a:t>
              </a:r>
            </a:p>
          </p:txBody>
        </p:sp>
        <p:sp>
          <p:nvSpPr>
            <p:cNvPr id="10" name="Rectangle 9">
              <a:extLst>
                <a:ext uri="{FF2B5EF4-FFF2-40B4-BE49-F238E27FC236}">
                  <a16:creationId xmlns:a16="http://schemas.microsoft.com/office/drawing/2014/main" id="{88FF5D90-4139-4F60-931D-2715CE1A4D2F}"/>
                </a:ext>
              </a:extLst>
            </p:cNvPr>
            <p:cNvSpPr/>
            <p:nvPr/>
          </p:nvSpPr>
          <p:spPr>
            <a:xfrm>
              <a:off x="339752" y="673768"/>
              <a:ext cx="3688175" cy="5510464"/>
            </a:xfrm>
            <a:prstGeom prst="rect">
              <a:avLst/>
            </a:prstGeom>
            <a:solidFill>
              <a:schemeClr val="accent1"/>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3200" b="1" dirty="0">
                <a:solidFill>
                  <a:schemeClr val="bg1"/>
                </a:solidFill>
                <a:latin typeface="Calibri" panose="020F0502020204030204" pitchFamily="34" charset="0"/>
                <a:ea typeface="Cambria" panose="02040503050406030204" pitchFamily="18" charset="0"/>
                <a:cs typeface="Calibri" panose="020F0502020204030204" pitchFamily="34" charset="0"/>
              </a:endParaRPr>
            </a:p>
            <a:p>
              <a:pPr algn="ctr"/>
              <a:endParaRPr lang="en-US" sz="3200" b="1" dirty="0">
                <a:solidFill>
                  <a:schemeClr val="bg1"/>
                </a:solidFill>
                <a:latin typeface="Calibri" panose="020F0502020204030204" pitchFamily="34" charset="0"/>
                <a:ea typeface="Cambria" panose="02040503050406030204" pitchFamily="18" charset="0"/>
                <a:cs typeface="Calibri" panose="020F0502020204030204" pitchFamily="34" charset="0"/>
              </a:endParaRPr>
            </a:p>
            <a:p>
              <a:pPr algn="ctr"/>
              <a:r>
                <a:rPr lang="en-US" sz="3600" b="1" dirty="0">
                  <a:solidFill>
                    <a:schemeClr val="bg1"/>
                  </a:solidFill>
                  <a:latin typeface="Calibri" panose="020F0502020204030204" pitchFamily="34" charset="0"/>
                  <a:ea typeface="Cambria" panose="02040503050406030204" pitchFamily="18" charset="0"/>
                  <a:cs typeface="Calibri" panose="020F0502020204030204" pitchFamily="34" charset="0"/>
                </a:rPr>
                <a:t>ABRAHAMIC </a:t>
              </a:r>
              <a:r>
                <a:rPr lang="en-US" sz="3600" b="1" u="sng" dirty="0">
                  <a:solidFill>
                    <a:schemeClr val="bg1"/>
                  </a:solidFill>
                  <a:latin typeface="Calibri" panose="020F0502020204030204" pitchFamily="34" charset="0"/>
                  <a:ea typeface="Cambria" panose="02040503050406030204" pitchFamily="18" charset="0"/>
                  <a:cs typeface="Calibri" panose="020F0502020204030204" pitchFamily="34" charset="0"/>
                </a:rPr>
                <a:t>COVENANT</a:t>
              </a:r>
            </a:p>
            <a:p>
              <a:pPr algn="ctr"/>
              <a:endParaRPr lang="en-US" sz="3200" b="1" dirty="0">
                <a:solidFill>
                  <a:schemeClr val="bg1"/>
                </a:solidFill>
                <a:latin typeface="Calibri" panose="020F0502020204030204" pitchFamily="34" charset="0"/>
                <a:ea typeface="Cambria" panose="02040503050406030204" pitchFamily="18" charset="0"/>
                <a:cs typeface="Calibri" panose="020F0502020204030204" pitchFamily="34" charset="0"/>
              </a:endParaRPr>
            </a:p>
            <a:p>
              <a:pPr algn="ctr"/>
              <a:r>
                <a:rPr lang="en-US" sz="3200" i="1" dirty="0">
                  <a:solidFill>
                    <a:schemeClr val="bg1"/>
                  </a:solidFill>
                  <a:latin typeface="Calibri" panose="020F0502020204030204" pitchFamily="34" charset="0"/>
                  <a:ea typeface="Cambria" panose="02040503050406030204" pitchFamily="18" charset="0"/>
                  <a:cs typeface="Calibri" panose="020F0502020204030204" pitchFamily="34" charset="0"/>
                </a:rPr>
                <a:t>To Abraham God promised…</a:t>
              </a:r>
            </a:p>
          </p:txBody>
        </p:sp>
      </p:grpSp>
    </p:spTree>
    <p:extLst>
      <p:ext uri="{BB962C8B-B14F-4D97-AF65-F5344CB8AC3E}">
        <p14:creationId xmlns:p14="http://schemas.microsoft.com/office/powerpoint/2010/main" val="49500892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226568" y="2706689"/>
            <a:ext cx="4092717" cy="314547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r"/>
            <a:r>
              <a:rPr lang="en-US" sz="6000" dirty="0"/>
              <a:t>King Solomon</a:t>
            </a:r>
          </a:p>
        </p:txBody>
      </p:sp>
      <p:pic>
        <p:nvPicPr>
          <p:cNvPr id="4" name="Picture 3" descr="Image result for Solomon">
            <a:extLst>
              <a:ext uri="{FF2B5EF4-FFF2-40B4-BE49-F238E27FC236}">
                <a16:creationId xmlns:a16="http://schemas.microsoft.com/office/drawing/2014/main" id="{0A50261B-C009-4653-AA55-89F5D8247561}"/>
              </a:ext>
            </a:extLst>
          </p:cNvPr>
          <p:cNvPicPr/>
          <p:nvPr/>
        </p:nvPicPr>
        <p:blipFill rotWithShape="1">
          <a:blip r:embed="rId3" cstate="print">
            <a:extLst>
              <a:ext uri="{28A0092B-C50C-407E-A947-70E740481C1C}">
                <a14:useLocalDpi xmlns:a14="http://schemas.microsoft.com/office/drawing/2010/main" val="0"/>
              </a:ext>
            </a:extLst>
          </a:blip>
          <a:srcRect r="23421"/>
          <a:stretch/>
        </p:blipFill>
        <p:spPr bwMode="auto">
          <a:xfrm flipH="1">
            <a:off x="6095999" y="0"/>
            <a:ext cx="6096000" cy="63246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055180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226568" y="2706689"/>
            <a:ext cx="4092717" cy="314547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r"/>
            <a:r>
              <a:rPr lang="en-US" sz="6000" dirty="0"/>
              <a:t>King Solomon’s strengths</a:t>
            </a:r>
          </a:p>
        </p:txBody>
      </p:sp>
      <p:pic>
        <p:nvPicPr>
          <p:cNvPr id="4" name="Picture 3" descr="Image result for Solomon">
            <a:extLst>
              <a:ext uri="{FF2B5EF4-FFF2-40B4-BE49-F238E27FC236}">
                <a16:creationId xmlns:a16="http://schemas.microsoft.com/office/drawing/2014/main" id="{0A50261B-C009-4653-AA55-89F5D8247561}"/>
              </a:ext>
            </a:extLst>
          </p:cNvPr>
          <p:cNvPicPr/>
          <p:nvPr/>
        </p:nvPicPr>
        <p:blipFill rotWithShape="1">
          <a:blip r:embed="rId3" cstate="print">
            <a:extLst>
              <a:ext uri="{28A0092B-C50C-407E-A947-70E740481C1C}">
                <a14:useLocalDpi xmlns:a14="http://schemas.microsoft.com/office/drawing/2010/main" val="0"/>
              </a:ext>
            </a:extLst>
          </a:blip>
          <a:srcRect r="23421"/>
          <a:stretch/>
        </p:blipFill>
        <p:spPr bwMode="auto">
          <a:xfrm flipH="1">
            <a:off x="6095999" y="0"/>
            <a:ext cx="6096000" cy="63246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13736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result for Solomon">
            <a:extLst>
              <a:ext uri="{FF2B5EF4-FFF2-40B4-BE49-F238E27FC236}">
                <a16:creationId xmlns:a16="http://schemas.microsoft.com/office/drawing/2014/main" id="{60D73352-0441-451D-87D6-E3227C526F57}"/>
              </a:ext>
            </a:extLst>
          </p:cNvPr>
          <p:cNvPicPr/>
          <p:nvPr/>
        </p:nvPicPr>
        <p:blipFill rotWithShape="1">
          <a:blip r:embed="rId3" cstate="print">
            <a:extLst>
              <a:ext uri="{28A0092B-C50C-407E-A947-70E740481C1C}">
                <a14:useLocalDpi xmlns:a14="http://schemas.microsoft.com/office/drawing/2010/main" val="0"/>
              </a:ext>
            </a:extLst>
          </a:blip>
          <a:srcRect r="23421"/>
          <a:stretch/>
        </p:blipFill>
        <p:spPr bwMode="auto">
          <a:xfrm flipH="1">
            <a:off x="6095999" y="0"/>
            <a:ext cx="6096000" cy="6324600"/>
          </a:xfrm>
          <a:prstGeom prst="rect">
            <a:avLst/>
          </a:prstGeom>
          <a:noFill/>
          <a:ln>
            <a:noFill/>
          </a:ln>
          <a:extLst>
            <a:ext uri="{53640926-AAD7-44D8-BBD7-CCE9431645EC}">
              <a14:shadowObscured xmlns:a14="http://schemas.microsoft.com/office/drawing/2010/main"/>
            </a:ext>
          </a:extLst>
        </p:spPr>
      </p:pic>
      <p:sp>
        <p:nvSpPr>
          <p:cNvPr id="5" name="Title 1">
            <a:extLst>
              <a:ext uri="{FF2B5EF4-FFF2-40B4-BE49-F238E27FC236}">
                <a16:creationId xmlns:a16="http://schemas.microsoft.com/office/drawing/2014/main" id="{42C70D6B-2128-4B68-8A46-268E133D90B1}"/>
              </a:ext>
            </a:extLst>
          </p:cNvPr>
          <p:cNvSpPr txBox="1">
            <a:spLocks/>
          </p:cNvSpPr>
          <p:nvPr/>
        </p:nvSpPr>
        <p:spPr>
          <a:xfrm>
            <a:off x="762000" y="2706689"/>
            <a:ext cx="4557285" cy="314547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r"/>
            <a:r>
              <a:rPr lang="en-US" sz="6000" dirty="0"/>
              <a:t>Solomon’s weaknesses</a:t>
            </a:r>
          </a:p>
        </p:txBody>
      </p:sp>
    </p:spTree>
    <p:extLst>
      <p:ext uri="{BB962C8B-B14F-4D97-AF65-F5344CB8AC3E}">
        <p14:creationId xmlns:p14="http://schemas.microsoft.com/office/powerpoint/2010/main" val="1970147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0A9C24-C370-4BC0-A408-D232522E90A0}"/>
              </a:ext>
            </a:extLst>
          </p:cNvPr>
          <p:cNvSpPr>
            <a:spLocks noGrp="1"/>
          </p:cNvSpPr>
          <p:nvPr>
            <p:ph type="title"/>
          </p:nvPr>
        </p:nvSpPr>
        <p:spPr/>
        <p:txBody>
          <a:bodyPr/>
          <a:lstStyle/>
          <a:p>
            <a:r>
              <a:rPr lang="en-US" dirty="0">
                <a:solidFill>
                  <a:schemeClr val="bg1"/>
                </a:solidFill>
              </a:rPr>
              <a:t>Question</a:t>
            </a:r>
          </a:p>
        </p:txBody>
      </p:sp>
      <p:sp>
        <p:nvSpPr>
          <p:cNvPr id="2" name="Footer Placeholder 1">
            <a:extLst>
              <a:ext uri="{FF2B5EF4-FFF2-40B4-BE49-F238E27FC236}">
                <a16:creationId xmlns:a16="http://schemas.microsoft.com/office/drawing/2014/main" id="{E8924612-F4B7-42EE-931B-5B73C831D279}"/>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all" spc="0" normalizeH="0" baseline="0" noProof="0">
                <a:ln>
                  <a:noFill/>
                </a:ln>
                <a:solidFill>
                  <a:srgbClr val="FFFFFF"/>
                </a:solidFill>
                <a:effectLst/>
                <a:uLnTx/>
                <a:uFillTx/>
                <a:latin typeface="Century Gothic" panose="020F0302020204030204"/>
                <a:ea typeface="+mn-ea"/>
                <a:cs typeface="+mn-cs"/>
              </a:rPr>
              <a:t>OLD TESTAMENT SURVEY</a:t>
            </a:r>
            <a:endParaRPr kumimoji="0" lang="en-US" sz="1050" b="0" i="1" u="none" strike="noStrike" kern="1200" cap="all" spc="0" normalizeH="0" baseline="0" noProof="0" dirty="0">
              <a:ln>
                <a:noFill/>
              </a:ln>
              <a:solidFill>
                <a:srgbClr val="FFFFFF"/>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8667D3D9-4A66-4E06-A4AA-7D7F21056028}"/>
              </a:ext>
            </a:extLst>
          </p:cNvPr>
          <p:cNvSpPr txBox="1"/>
          <p:nvPr/>
        </p:nvSpPr>
        <p:spPr>
          <a:xfrm>
            <a:off x="1143000" y="2590800"/>
            <a:ext cx="9982200"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panose="020F0302020204030204"/>
                <a:ea typeface="+mn-ea"/>
                <a:cs typeface="+mn-cs"/>
              </a:rPr>
              <a:t>Should good leaders always appease the will of the people in order to keep peace? Why, or why not?</a:t>
            </a:r>
          </a:p>
        </p:txBody>
      </p:sp>
    </p:spTree>
    <p:extLst>
      <p:ext uri="{BB962C8B-B14F-4D97-AF65-F5344CB8AC3E}">
        <p14:creationId xmlns:p14="http://schemas.microsoft.com/office/powerpoint/2010/main" val="1648698306"/>
      </p:ext>
    </p:extLst>
  </p:cSld>
  <p:clrMapOvr>
    <a:masterClrMapping/>
  </p:clrMapOvr>
  <p:transition spd="slow">
    <p:randomBar dir="vert"/>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rot="-2640000">
            <a:off x="380068" y="3211557"/>
            <a:ext cx="5181600" cy="892552"/>
          </a:xfrm>
          <a:prstGeom prst="rect">
            <a:avLst/>
          </a:prstGeom>
          <a:noFill/>
        </p:spPr>
        <p:txBody>
          <a:bodyPr wrap="square" rtlCol="0">
            <a:spAutoFit/>
          </a:bodyPr>
          <a:lstStyle/>
          <a:p>
            <a:pPr algn="ctr"/>
            <a:r>
              <a:rPr lang="en-US" sz="3200" dirty="0"/>
              <a:t>RISE</a:t>
            </a:r>
          </a:p>
          <a:p>
            <a:pPr algn="ctr"/>
            <a:r>
              <a:rPr lang="en-US" sz="2000" dirty="0"/>
              <a:t>(1 Kings 2--10)</a:t>
            </a:r>
          </a:p>
        </p:txBody>
      </p:sp>
      <p:sp>
        <p:nvSpPr>
          <p:cNvPr id="12" name="TextBox 11"/>
          <p:cNvSpPr txBox="1"/>
          <p:nvPr/>
        </p:nvSpPr>
        <p:spPr>
          <a:xfrm>
            <a:off x="3583294" y="419722"/>
            <a:ext cx="5181600" cy="892552"/>
          </a:xfrm>
          <a:prstGeom prst="rect">
            <a:avLst/>
          </a:prstGeom>
          <a:noFill/>
        </p:spPr>
        <p:txBody>
          <a:bodyPr wrap="square" rtlCol="0">
            <a:spAutoFit/>
          </a:bodyPr>
          <a:lstStyle/>
          <a:p>
            <a:pPr algn="ctr"/>
            <a:r>
              <a:rPr lang="en-US" sz="3200" b="1" dirty="0">
                <a:solidFill>
                  <a:srgbClr val="FF0000"/>
                </a:solidFill>
              </a:rPr>
              <a:t>FOREIGN WIVES</a:t>
            </a:r>
          </a:p>
          <a:p>
            <a:pPr algn="ctr"/>
            <a:r>
              <a:rPr lang="en-US" sz="2000" b="1" dirty="0">
                <a:solidFill>
                  <a:srgbClr val="FF0000"/>
                </a:solidFill>
              </a:rPr>
              <a:t>(1 Kings 11:1-13)</a:t>
            </a:r>
          </a:p>
        </p:txBody>
      </p:sp>
      <p:sp>
        <p:nvSpPr>
          <p:cNvPr id="14" name="Isosceles Triangle 13"/>
          <p:cNvSpPr/>
          <p:nvPr/>
        </p:nvSpPr>
        <p:spPr>
          <a:xfrm>
            <a:off x="1070588" y="1397000"/>
            <a:ext cx="10207013" cy="4880597"/>
          </a:xfrm>
          <a:prstGeom prst="triangle">
            <a:avLst>
              <a:gd name="adj" fmla="val 49686"/>
            </a:avLst>
          </a:prstGeom>
          <a:solidFill>
            <a:schemeClr val="accent2"/>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400" dirty="0">
              <a:effectLst>
                <a:outerShdw blurRad="38100" dist="38100" dir="2700000" algn="tl">
                  <a:srgbClr val="000000">
                    <a:alpha val="43137"/>
                  </a:srgbClr>
                </a:outerShdw>
              </a:effectLst>
            </a:endParaRPr>
          </a:p>
        </p:txBody>
      </p:sp>
      <p:sp>
        <p:nvSpPr>
          <p:cNvPr id="13" name="TextBox 12"/>
          <p:cNvSpPr txBox="1"/>
          <p:nvPr/>
        </p:nvSpPr>
        <p:spPr>
          <a:xfrm rot="2640000">
            <a:off x="6372781" y="3198475"/>
            <a:ext cx="5791200" cy="892552"/>
          </a:xfrm>
          <a:prstGeom prst="rect">
            <a:avLst/>
          </a:prstGeom>
          <a:noFill/>
        </p:spPr>
        <p:txBody>
          <a:bodyPr wrap="square" rtlCol="0">
            <a:spAutoFit/>
          </a:bodyPr>
          <a:lstStyle/>
          <a:p>
            <a:pPr algn="ctr"/>
            <a:r>
              <a:rPr lang="en-US" sz="3200" dirty="0"/>
              <a:t>DECLINE</a:t>
            </a:r>
          </a:p>
          <a:p>
            <a:pPr algn="ctr"/>
            <a:r>
              <a:rPr lang="en-US" sz="2000" dirty="0"/>
              <a:t>(1 Kings 11:14-43</a:t>
            </a:r>
          </a:p>
        </p:txBody>
      </p:sp>
      <p:sp>
        <p:nvSpPr>
          <p:cNvPr id="9" name="Title 1"/>
          <p:cNvSpPr txBox="1">
            <a:spLocks/>
          </p:cNvSpPr>
          <p:nvPr/>
        </p:nvSpPr>
        <p:spPr>
          <a:xfrm>
            <a:off x="431102" y="371275"/>
            <a:ext cx="4092717" cy="1081088"/>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4800" dirty="0"/>
              <a:t>KINGSHIP OF SOLOMON</a:t>
            </a:r>
          </a:p>
        </p:txBody>
      </p:sp>
      <p:pic>
        <p:nvPicPr>
          <p:cNvPr id="3074" name="Picture 2" descr="Image result for Solomon's wives">
            <a:extLst>
              <a:ext uri="{FF2B5EF4-FFF2-40B4-BE49-F238E27FC236}">
                <a16:creationId xmlns:a16="http://schemas.microsoft.com/office/drawing/2014/main" id="{9DB7BB08-4B75-4B3B-9E51-327050B86D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562" t="24166" r="4843" b="7222"/>
          <a:stretch/>
        </p:blipFill>
        <p:spPr bwMode="auto">
          <a:xfrm>
            <a:off x="4171950" y="3172590"/>
            <a:ext cx="3752850" cy="29805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7C291EA8-E007-BFF4-E481-ACABAC11F332}"/>
              </a:ext>
            </a:extLst>
          </p:cNvPr>
          <p:cNvSpPr/>
          <p:nvPr/>
        </p:nvSpPr>
        <p:spPr>
          <a:xfrm>
            <a:off x="5867400" y="1312274"/>
            <a:ext cx="427411" cy="36412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hlinkClick r:id="rId4" action="ppaction://hlinkpres?slideindex=1&amp;slidetitle="/>
            <a:extLst>
              <a:ext uri="{FF2B5EF4-FFF2-40B4-BE49-F238E27FC236}">
                <a16:creationId xmlns:a16="http://schemas.microsoft.com/office/drawing/2014/main" id="{8BB42389-F4AF-ABE1-EC7E-E3E328B9799F}"/>
              </a:ext>
            </a:extLst>
          </p:cNvPr>
          <p:cNvSpPr txBox="1"/>
          <p:nvPr/>
        </p:nvSpPr>
        <p:spPr>
          <a:xfrm>
            <a:off x="345861" y="1676400"/>
            <a:ext cx="3233166" cy="1323439"/>
          </a:xfrm>
          <a:prstGeom prst="rect">
            <a:avLst/>
          </a:prstGeom>
          <a:noFill/>
        </p:spPr>
        <p:txBody>
          <a:bodyPr wrap="square" rtlCol="0">
            <a:spAutoFit/>
          </a:bodyPr>
          <a:lstStyle/>
          <a:p>
            <a:pPr algn="ctr"/>
            <a:r>
              <a:rPr lang="en-US" sz="4000" i="1" dirty="0">
                <a:latin typeface="Aegyptus" panose="020405020508060A0203" pitchFamily="18" charset="0"/>
                <a:ea typeface="Aegyptus" panose="020405020508060A0203" pitchFamily="18" charset="0"/>
              </a:rPr>
              <a:t>Chiastic Structure</a:t>
            </a:r>
          </a:p>
        </p:txBody>
      </p:sp>
    </p:spTree>
    <p:extLst>
      <p:ext uri="{BB962C8B-B14F-4D97-AF65-F5344CB8AC3E}">
        <p14:creationId xmlns:p14="http://schemas.microsoft.com/office/powerpoint/2010/main" val="2451823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king solomon's weal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2408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12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7A9184-0BD3-4D36-AD1E-C98902EA013D}"/>
              </a:ext>
            </a:extLst>
          </p:cNvPr>
          <p:cNvSpPr>
            <a:spLocks noGrp="1"/>
          </p:cNvSpPr>
          <p:nvPr>
            <p:ph type="ctrTitle"/>
          </p:nvPr>
        </p:nvSpPr>
        <p:spPr/>
        <p:txBody>
          <a:bodyPr/>
          <a:lstStyle/>
          <a:p>
            <a:r>
              <a:rPr lang="en-US" dirty="0"/>
              <a:t>DIVIDED KINGDOM</a:t>
            </a:r>
            <a:br>
              <a:rPr lang="en-US" dirty="0"/>
            </a:br>
            <a:r>
              <a:rPr lang="en-US" dirty="0"/>
              <a:t>PERIOD</a:t>
            </a:r>
          </a:p>
        </p:txBody>
      </p:sp>
      <p:sp>
        <p:nvSpPr>
          <p:cNvPr id="5" name="Subtitle 4">
            <a:extLst>
              <a:ext uri="{FF2B5EF4-FFF2-40B4-BE49-F238E27FC236}">
                <a16:creationId xmlns:a16="http://schemas.microsoft.com/office/drawing/2014/main" id="{ECFACDE2-D649-4086-A478-C9DA5D5A7609}"/>
              </a:ext>
            </a:extLst>
          </p:cNvPr>
          <p:cNvSpPr>
            <a:spLocks noGrp="1"/>
          </p:cNvSpPr>
          <p:nvPr>
            <p:ph type="subTitle" idx="1"/>
          </p:nvPr>
        </p:nvSpPr>
        <p:spPr/>
        <p:txBody>
          <a:bodyPr/>
          <a:lstStyle/>
          <a:p>
            <a:endParaRPr lang="en-US"/>
          </a:p>
        </p:txBody>
      </p:sp>
      <p:sp>
        <p:nvSpPr>
          <p:cNvPr id="3" name="Footer Placeholder 2">
            <a:extLst>
              <a:ext uri="{FF2B5EF4-FFF2-40B4-BE49-F238E27FC236}">
                <a16:creationId xmlns:a16="http://schemas.microsoft.com/office/drawing/2014/main" id="{BA2DDFED-C42D-4E00-A8C8-686D12EA2CD7}"/>
              </a:ext>
            </a:extLst>
          </p:cNvPr>
          <p:cNvSpPr>
            <a:spLocks noGrp="1"/>
          </p:cNvSpPr>
          <p:nvPr>
            <p:ph type="ftr" sz="quarter" idx="11"/>
          </p:nvPr>
        </p:nvSpPr>
        <p:spPr/>
        <p:txBody>
          <a:bodyPr/>
          <a:lstStyle/>
          <a:p>
            <a:r>
              <a:rPr lang="en-US"/>
              <a:t>OLD TESTAMENT SURVEY</a:t>
            </a:r>
            <a:endParaRPr lang="en-US" dirty="0"/>
          </a:p>
        </p:txBody>
      </p:sp>
    </p:spTree>
    <p:extLst>
      <p:ext uri="{BB962C8B-B14F-4D97-AF65-F5344CB8AC3E}">
        <p14:creationId xmlns:p14="http://schemas.microsoft.com/office/powerpoint/2010/main" val="35519369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95FFBE-8C3D-4192-A39D-EA263769E330}"/>
              </a:ext>
            </a:extLst>
          </p:cNvPr>
          <p:cNvSpPr txBox="1"/>
          <p:nvPr/>
        </p:nvSpPr>
        <p:spPr>
          <a:xfrm>
            <a:off x="757083" y="477486"/>
            <a:ext cx="9694607" cy="1446550"/>
          </a:xfrm>
          <a:prstGeom prst="rect">
            <a:avLst/>
          </a:prstGeom>
          <a:noFill/>
        </p:spPr>
        <p:txBody>
          <a:bodyPr wrap="square" rtlCol="0">
            <a:spAutoFit/>
          </a:bodyPr>
          <a:lstStyle/>
          <a:p>
            <a:r>
              <a:rPr lang="en-US" sz="4400" dirty="0">
                <a:latin typeface="+mj-lt"/>
              </a:rPr>
              <a:t>Seven Great Reasons to Study the Old Testament</a:t>
            </a:r>
          </a:p>
        </p:txBody>
      </p:sp>
      <p:sp>
        <p:nvSpPr>
          <p:cNvPr id="3" name="Oval 2">
            <a:extLst>
              <a:ext uri="{FF2B5EF4-FFF2-40B4-BE49-F238E27FC236}">
                <a16:creationId xmlns:a16="http://schemas.microsoft.com/office/drawing/2014/main" id="{320CB6B7-DF9A-41A4-AB25-598BAB3747F8}"/>
              </a:ext>
            </a:extLst>
          </p:cNvPr>
          <p:cNvSpPr/>
          <p:nvPr/>
        </p:nvSpPr>
        <p:spPr>
          <a:xfrm>
            <a:off x="1258529" y="2595716"/>
            <a:ext cx="2438400" cy="2526890"/>
          </a:xfrm>
          <a:prstGeom prst="ellipse">
            <a:avLst/>
          </a:prstGeom>
          <a:solidFill>
            <a:srgbClr val="006600"/>
          </a:solidFill>
          <a:effectLst>
            <a:outerShdw blurRad="76200" dir="13500000" sy="23000" kx="1200000" algn="br"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400" dirty="0">
                <a:effectLst>
                  <a:outerShdw blurRad="38100" dist="38100" dir="2700000" algn="tl">
                    <a:srgbClr val="000000">
                      <a:alpha val="43137"/>
                    </a:srgbClr>
                  </a:outerShdw>
                </a:effectLst>
              </a:rPr>
              <a:t>6</a:t>
            </a:r>
          </a:p>
          <a:p>
            <a:pPr algn="ctr"/>
            <a:endParaRPr lang="en-US" dirty="0"/>
          </a:p>
        </p:txBody>
      </p:sp>
      <p:sp>
        <p:nvSpPr>
          <p:cNvPr id="4" name="TextBox 3">
            <a:extLst>
              <a:ext uri="{FF2B5EF4-FFF2-40B4-BE49-F238E27FC236}">
                <a16:creationId xmlns:a16="http://schemas.microsoft.com/office/drawing/2014/main" id="{9F7027E0-9046-4BDC-9270-86F5D5D17D3D}"/>
              </a:ext>
            </a:extLst>
          </p:cNvPr>
          <p:cNvSpPr txBox="1"/>
          <p:nvPr/>
        </p:nvSpPr>
        <p:spPr>
          <a:xfrm>
            <a:off x="4038600" y="2743200"/>
            <a:ext cx="6129765" cy="2800767"/>
          </a:xfrm>
          <a:prstGeom prst="rect">
            <a:avLst/>
          </a:prstGeom>
          <a:noFill/>
        </p:spPr>
        <p:txBody>
          <a:bodyPr wrap="square" rtlCol="0">
            <a:spAutoFit/>
          </a:bodyPr>
          <a:lstStyle>
            <a:defPPr>
              <a:defRPr lang="en-US"/>
            </a:defPPr>
            <a:lvl1pPr>
              <a:defRPr sz="4400" b="1">
                <a:solidFill>
                  <a:srgbClr val="533205"/>
                </a:solidFill>
                <a:effectLst>
                  <a:glow>
                    <a:srgbClr val="000000"/>
                  </a:glow>
                  <a:outerShdw sx="0" sy="0">
                    <a:srgbClr val="000000"/>
                  </a:outerShdw>
                  <a:reflection stA="0" endPos="0" fadeDir="0" sx="0" sy="0"/>
                </a:effectLst>
              </a:defRPr>
            </a:lvl1pPr>
          </a:lstStyle>
          <a:p>
            <a:r>
              <a:rPr lang="en-US" b="0" dirty="0">
                <a:solidFill>
                  <a:schemeClr val="tx1"/>
                </a:solidFill>
                <a:latin typeface="+mj-lt"/>
              </a:rPr>
              <a:t>The Old Testament lays the foundation for biblical </a:t>
            </a:r>
            <a:r>
              <a:rPr lang="en-US" b="0" u="sng" dirty="0">
                <a:solidFill>
                  <a:schemeClr val="tx1"/>
                </a:solidFill>
                <a:latin typeface="+mj-lt"/>
              </a:rPr>
              <a:t>prophecy</a:t>
            </a:r>
            <a:r>
              <a:rPr lang="en-US" b="0" dirty="0">
                <a:solidFill>
                  <a:schemeClr val="tx1"/>
                </a:solidFill>
                <a:latin typeface="+mj-lt"/>
              </a:rPr>
              <a:t>.</a:t>
            </a:r>
          </a:p>
          <a:p>
            <a:endParaRPr lang="en-US" b="0" dirty="0">
              <a:solidFill>
                <a:schemeClr val="tx1"/>
              </a:solidFill>
              <a:latin typeface="+mj-lt"/>
            </a:endParaRPr>
          </a:p>
        </p:txBody>
      </p:sp>
      <p:sp>
        <p:nvSpPr>
          <p:cNvPr id="5" name="Footer Placeholder 4">
            <a:extLst>
              <a:ext uri="{FF2B5EF4-FFF2-40B4-BE49-F238E27FC236}">
                <a16:creationId xmlns:a16="http://schemas.microsoft.com/office/drawing/2014/main" id="{523FB9C0-06F8-4CA0-BEA5-BEDFAF252E05}"/>
              </a:ext>
            </a:extLst>
          </p:cNvPr>
          <p:cNvSpPr>
            <a:spLocks noGrp="1"/>
          </p:cNvSpPr>
          <p:nvPr>
            <p:ph type="ftr" sz="quarter" idx="11"/>
          </p:nvPr>
        </p:nvSpPr>
        <p:spPr/>
        <p:txBody>
          <a:bodyPr/>
          <a:lstStyle/>
          <a:p>
            <a:r>
              <a:rPr lang="en-US"/>
              <a:t>OLD TESTAMENT SURVEY</a:t>
            </a:r>
            <a:endParaRPr lang="en-US" dirty="0"/>
          </a:p>
        </p:txBody>
      </p:sp>
    </p:spTree>
    <p:extLst>
      <p:ext uri="{BB962C8B-B14F-4D97-AF65-F5344CB8AC3E}">
        <p14:creationId xmlns:p14="http://schemas.microsoft.com/office/powerpoint/2010/main" val="403153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500"/>
                                        <p:tgtEl>
                                          <p:spTgt spid="3"/>
                                        </p:tgtEl>
                                      </p:cBhvr>
                                    </p:animEffect>
                                  </p:childTnLst>
                                </p:cTn>
                              </p:par>
                            </p:childTnLst>
                          </p:cTn>
                        </p:par>
                        <p:par>
                          <p:cTn id="8" fill="hold">
                            <p:stCondLst>
                              <p:cond delay="1500"/>
                            </p:stCondLst>
                            <p:childTnLst>
                              <p:par>
                                <p:cTn id="9" presetID="10" presetClass="entr" presetSubtype="0" fill="hold" grpId="0"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http://www.mfa.gov.il/NR/rdonlyres/447FA18E-79F2-4C8F-ADA4-C5D90798D9D8/0/MFAG007n0.gif"/>
          <p:cNvPicPr>
            <a:picLocks noChangeAspect="1" noChangeArrowheads="1"/>
          </p:cNvPicPr>
          <p:nvPr/>
        </p:nvPicPr>
        <p:blipFill rotWithShape="1">
          <a:blip r:embed="rId3" cstate="print"/>
          <a:srcRect l="2745" t="1241" b="6765"/>
          <a:stretch/>
        </p:blipFill>
        <p:spPr bwMode="auto">
          <a:xfrm>
            <a:off x="993230" y="180279"/>
            <a:ext cx="3808317" cy="6068122"/>
          </a:xfrm>
          <a:prstGeom prst="rect">
            <a:avLst/>
          </a:prstGeom>
          <a:ln w="38100" cap="sq">
            <a:solidFill>
              <a:srgbClr val="000000"/>
            </a:solidFill>
            <a:prstDash val="solid"/>
            <a:miter lim="800000"/>
          </a:ln>
          <a:effectLst>
            <a:outerShdw blurRad="50800" dist="177800" dir="2700000" algn="tl" rotWithShape="0">
              <a:prstClr val="black">
                <a:alpha val="40000"/>
              </a:prstClr>
            </a:outerShdw>
          </a:effectLst>
        </p:spPr>
      </p:pic>
      <p:grpSp>
        <p:nvGrpSpPr>
          <p:cNvPr id="9" name="Group 8"/>
          <p:cNvGrpSpPr/>
          <p:nvPr/>
        </p:nvGrpSpPr>
        <p:grpSpPr>
          <a:xfrm>
            <a:off x="3200400" y="685800"/>
            <a:ext cx="7704282" cy="4500911"/>
            <a:chOff x="3173925" y="1113243"/>
            <a:chExt cx="6579425" cy="3536148"/>
          </a:xfrm>
        </p:grpSpPr>
        <p:grpSp>
          <p:nvGrpSpPr>
            <p:cNvPr id="5" name="Group 4"/>
            <p:cNvGrpSpPr/>
            <p:nvPr/>
          </p:nvGrpSpPr>
          <p:grpSpPr>
            <a:xfrm>
              <a:off x="4042024" y="1113243"/>
              <a:ext cx="5711326" cy="1668455"/>
              <a:chOff x="4042024" y="1113243"/>
              <a:chExt cx="5711326" cy="1668455"/>
            </a:xfrm>
          </p:grpSpPr>
          <p:cxnSp>
            <p:nvCxnSpPr>
              <p:cNvPr id="4" name="Straight Arrow Connector 3"/>
              <p:cNvCxnSpPr/>
              <p:nvPr/>
            </p:nvCxnSpPr>
            <p:spPr>
              <a:xfrm flipH="1" flipV="1">
                <a:off x="4042024" y="1827871"/>
                <a:ext cx="2665141" cy="1115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653310" y="1113243"/>
                <a:ext cx="3100040" cy="1668455"/>
              </a:xfrm>
              <a:prstGeom prst="rect">
                <a:avLst/>
              </a:prstGeom>
              <a:noFill/>
            </p:spPr>
            <p:txBody>
              <a:bodyPr wrap="square" rtlCol="0">
                <a:spAutoFit/>
              </a:bodyPr>
              <a:lstStyle/>
              <a:p>
                <a:pPr algn="ctr"/>
                <a:r>
                  <a:rPr lang="en-US" sz="4400" dirty="0"/>
                  <a:t>Northern Kingdom (10 Tribes)</a:t>
                </a:r>
              </a:p>
            </p:txBody>
          </p:sp>
        </p:grpSp>
        <p:grpSp>
          <p:nvGrpSpPr>
            <p:cNvPr id="3" name="Group 2"/>
            <p:cNvGrpSpPr/>
            <p:nvPr/>
          </p:nvGrpSpPr>
          <p:grpSpPr>
            <a:xfrm>
              <a:off x="3173925" y="2980936"/>
              <a:ext cx="5320878" cy="1668455"/>
              <a:chOff x="3173925" y="2980936"/>
              <a:chExt cx="5320878" cy="1668455"/>
            </a:xfrm>
          </p:grpSpPr>
          <p:cxnSp>
            <p:nvCxnSpPr>
              <p:cNvPr id="6" name="Straight Arrow Connector 5"/>
              <p:cNvCxnSpPr/>
              <p:nvPr/>
            </p:nvCxnSpPr>
            <p:spPr>
              <a:xfrm flipH="1" flipV="1">
                <a:off x="3173925" y="3706949"/>
                <a:ext cx="2665141" cy="1115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394763" y="2980936"/>
                <a:ext cx="3100040" cy="1668455"/>
              </a:xfrm>
              <a:prstGeom prst="rect">
                <a:avLst/>
              </a:prstGeom>
              <a:noFill/>
            </p:spPr>
            <p:txBody>
              <a:bodyPr wrap="square" rtlCol="0">
                <a:spAutoFit/>
              </a:bodyPr>
              <a:lstStyle/>
              <a:p>
                <a:pPr algn="ctr"/>
                <a:r>
                  <a:rPr lang="en-US" sz="4400" dirty="0"/>
                  <a:t>Southern Kingdom</a:t>
                </a:r>
              </a:p>
              <a:p>
                <a:pPr algn="ctr"/>
                <a:r>
                  <a:rPr lang="en-US" sz="4400" dirty="0"/>
                  <a:t>(2 Tribes)</a:t>
                </a:r>
              </a:p>
            </p:txBody>
          </p:sp>
        </p:grpSp>
      </p:grpSp>
      <p:pic>
        <p:nvPicPr>
          <p:cNvPr id="14" name="Picture 13">
            <a:extLst>
              <a:ext uri="{FF2B5EF4-FFF2-40B4-BE49-F238E27FC236}">
                <a16:creationId xmlns:a16="http://schemas.microsoft.com/office/drawing/2014/main" id="{41DE199D-CF32-4A1A-A997-B77C4A9A7072}"/>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53618" y="265748"/>
            <a:ext cx="928878" cy="534854"/>
          </a:xfrm>
          <a:prstGeom prst="rect">
            <a:avLst/>
          </a:prstGeom>
          <a:ln>
            <a:noFill/>
          </a:ln>
          <a:effectLst>
            <a:softEdge rad="112500"/>
          </a:effectLst>
        </p:spPr>
      </p:pic>
    </p:spTree>
    <p:extLst>
      <p:ext uri="{BB962C8B-B14F-4D97-AF65-F5344CB8AC3E}">
        <p14:creationId xmlns:p14="http://schemas.microsoft.com/office/powerpoint/2010/main" val="1782824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250" fill="hold"/>
                                        <p:tgtEl>
                                          <p:spTgt spid="9"/>
                                        </p:tgtEl>
                                        <p:attrNameLst>
                                          <p:attrName>ppt_x</p:attrName>
                                        </p:attrNameLst>
                                      </p:cBhvr>
                                      <p:tavLst>
                                        <p:tav tm="0">
                                          <p:val>
                                            <p:strVal val="1+#ppt_w/2"/>
                                          </p:val>
                                        </p:tav>
                                        <p:tav tm="100000">
                                          <p:val>
                                            <p:strVal val="#ppt_x"/>
                                          </p:val>
                                        </p:tav>
                                      </p:tavLst>
                                    </p:anim>
                                    <p:anim calcmode="lin" valueType="num">
                                      <p:cBhvr additive="base">
                                        <p:cTn id="8" dur="12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p:cNvSpPr>
            <a:spLocks noGrp="1"/>
          </p:cNvSpPr>
          <p:nvPr>
            <p:ph type="title"/>
          </p:nvPr>
        </p:nvSpPr>
        <p:spPr/>
        <p:txBody>
          <a:bodyPr/>
          <a:lstStyle/>
          <a:p>
            <a:r>
              <a:rPr lang="en-US" dirty="0"/>
              <a:t>Four Reasons for Israel’s Decline</a:t>
            </a:r>
          </a:p>
        </p:txBody>
      </p:sp>
      <p:sp>
        <p:nvSpPr>
          <p:cNvPr id="5" name="Content Placeholder 4">
            <a:extLst>
              <a:ext uri="{FF2B5EF4-FFF2-40B4-BE49-F238E27FC236}">
                <a16:creationId xmlns:a16="http://schemas.microsoft.com/office/drawing/2014/main" id="{0F67D3BF-1878-4A14-ADCB-23A01265461A}"/>
              </a:ext>
            </a:extLst>
          </p:cNvPr>
          <p:cNvSpPr>
            <a:spLocks noGrp="1"/>
          </p:cNvSpPr>
          <p:nvPr>
            <p:ph idx="1"/>
          </p:nvPr>
        </p:nvSpPr>
        <p:spPr/>
        <p:txBody>
          <a:bodyPr>
            <a:normAutofit/>
          </a:bodyPr>
          <a:lstStyle/>
          <a:p>
            <a:pPr marL="514350" indent="-514350">
              <a:buFont typeface="+mj-lt"/>
              <a:buAutoNum type="arabicPeriod"/>
            </a:pPr>
            <a:r>
              <a:rPr lang="en-US" sz="3200" b="0" dirty="0"/>
              <a:t>Solomon’s oppression of Israel. </a:t>
            </a:r>
          </a:p>
          <a:p>
            <a:pPr marL="514350" indent="-514350">
              <a:buFont typeface="+mj-lt"/>
              <a:buAutoNum type="arabicPeriod"/>
            </a:pPr>
            <a:r>
              <a:rPr lang="en-US" sz="3200" b="0" dirty="0"/>
              <a:t>Solomon’s heart was turned away from Yahweh. </a:t>
            </a:r>
          </a:p>
          <a:p>
            <a:pPr marL="514350" indent="-514350">
              <a:buFont typeface="+mj-lt"/>
              <a:buAutoNum type="arabicPeriod"/>
            </a:pPr>
            <a:r>
              <a:rPr lang="en-US" sz="3200" b="0" dirty="0"/>
              <a:t>Rehoboam’s rejection of sound advice. </a:t>
            </a:r>
          </a:p>
          <a:p>
            <a:pPr marL="514350" indent="-514350">
              <a:buFont typeface="+mj-lt"/>
              <a:buAutoNum type="arabicPeriod"/>
            </a:pPr>
            <a:r>
              <a:rPr lang="en-US" sz="3200" b="0" dirty="0"/>
              <a:t>Rehoboam’s decision to increase Israel’s oppression and taxation. </a:t>
            </a:r>
          </a:p>
          <a:p>
            <a:endParaRPr lang="en-US" dirty="0"/>
          </a:p>
        </p:txBody>
      </p:sp>
    </p:spTree>
    <p:extLst>
      <p:ext uri="{BB962C8B-B14F-4D97-AF65-F5344CB8AC3E}">
        <p14:creationId xmlns:p14="http://schemas.microsoft.com/office/powerpoint/2010/main" val="408941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Line 3"/>
          <p:cNvCxnSpPr/>
          <p:nvPr/>
        </p:nvCxnSpPr>
        <p:spPr bwMode="auto">
          <a:xfrm flipV="1">
            <a:off x="780585" y="4015720"/>
            <a:ext cx="2377765" cy="1"/>
          </a:xfrm>
          <a:prstGeom prst="line">
            <a:avLst/>
          </a:prstGeom>
          <a:noFill/>
          <a:ln w="57150">
            <a:solidFill>
              <a:srgbClr val="4B2D05"/>
            </a:solidFill>
            <a:round/>
            <a:headEnd/>
            <a:tailEnd/>
          </a:ln>
          <a:effectLst/>
        </p:spPr>
      </p:cxnSp>
      <p:cxnSp>
        <p:nvCxnSpPr>
          <p:cNvPr id="4" name="Line 4"/>
          <p:cNvCxnSpPr/>
          <p:nvPr/>
        </p:nvCxnSpPr>
        <p:spPr bwMode="auto">
          <a:xfrm flipV="1">
            <a:off x="3158350" y="1647694"/>
            <a:ext cx="777153" cy="2368027"/>
          </a:xfrm>
          <a:prstGeom prst="line">
            <a:avLst/>
          </a:prstGeom>
          <a:noFill/>
          <a:ln w="57150">
            <a:solidFill>
              <a:srgbClr val="4B2D05"/>
            </a:solidFill>
            <a:round/>
            <a:headEnd/>
            <a:tailEnd/>
          </a:ln>
          <a:effectLst/>
        </p:spPr>
      </p:cxnSp>
      <p:cxnSp>
        <p:nvCxnSpPr>
          <p:cNvPr id="5" name="Line 5"/>
          <p:cNvCxnSpPr/>
          <p:nvPr/>
        </p:nvCxnSpPr>
        <p:spPr bwMode="auto">
          <a:xfrm>
            <a:off x="3158351" y="4015723"/>
            <a:ext cx="609459" cy="1601710"/>
          </a:xfrm>
          <a:prstGeom prst="line">
            <a:avLst/>
          </a:prstGeom>
          <a:noFill/>
          <a:ln w="57150">
            <a:solidFill>
              <a:srgbClr val="4B2D05"/>
            </a:solidFill>
            <a:round/>
            <a:headEnd/>
            <a:tailEnd/>
          </a:ln>
          <a:effectLst/>
        </p:spPr>
      </p:cxnSp>
      <p:cxnSp>
        <p:nvCxnSpPr>
          <p:cNvPr id="6" name="Line 6"/>
          <p:cNvCxnSpPr/>
          <p:nvPr/>
        </p:nvCxnSpPr>
        <p:spPr bwMode="auto">
          <a:xfrm>
            <a:off x="3935505" y="1647694"/>
            <a:ext cx="2176029" cy="0"/>
          </a:xfrm>
          <a:prstGeom prst="line">
            <a:avLst/>
          </a:prstGeom>
          <a:noFill/>
          <a:ln w="57150">
            <a:solidFill>
              <a:srgbClr val="4B2D05"/>
            </a:solidFill>
            <a:round/>
            <a:headEnd/>
            <a:tailEnd/>
          </a:ln>
          <a:effectLst/>
        </p:spPr>
      </p:cxnSp>
      <p:cxnSp>
        <p:nvCxnSpPr>
          <p:cNvPr id="7" name="Line 7"/>
          <p:cNvCxnSpPr/>
          <p:nvPr/>
        </p:nvCxnSpPr>
        <p:spPr bwMode="auto">
          <a:xfrm>
            <a:off x="3767809" y="5617431"/>
            <a:ext cx="3584666" cy="0"/>
          </a:xfrm>
          <a:prstGeom prst="line">
            <a:avLst/>
          </a:prstGeom>
          <a:noFill/>
          <a:ln w="57150">
            <a:solidFill>
              <a:srgbClr val="4B2D05"/>
            </a:solidFill>
            <a:round/>
            <a:headEnd/>
            <a:tailEnd/>
          </a:ln>
          <a:effectLst/>
        </p:spPr>
      </p:cxnSp>
      <p:sp>
        <p:nvSpPr>
          <p:cNvPr id="8" name="Oval 7"/>
          <p:cNvSpPr>
            <a:spLocks noChangeArrowheads="1"/>
          </p:cNvSpPr>
          <p:nvPr/>
        </p:nvSpPr>
        <p:spPr bwMode="auto">
          <a:xfrm>
            <a:off x="3313361" y="3488476"/>
            <a:ext cx="1220121" cy="919101"/>
          </a:xfrm>
          <a:prstGeom prst="ellipse">
            <a:avLst/>
          </a:prstGeom>
          <a:solidFill>
            <a:schemeClr val="bg1"/>
          </a:solidFill>
          <a:ln w="19050">
            <a:solidFill>
              <a:schemeClr val="tx1"/>
            </a:solidFill>
            <a:round/>
            <a:headEnd/>
            <a:tailEnd/>
          </a:ln>
          <a:effectLst/>
          <a:scene3d>
            <a:camera prst="orthographicFront"/>
            <a:lightRig rig="threePt" dir="t"/>
          </a:scene3d>
          <a:sp3d>
            <a:bevelT/>
          </a:sp3d>
        </p:spPr>
        <p:txBody>
          <a:bodyPr wrap="none" anchor="ctr"/>
          <a:lstStyle/>
          <a:p>
            <a:pPr marL="0" marR="0" algn="ctr">
              <a:spcBef>
                <a:spcPts val="0"/>
              </a:spcBef>
              <a:spcAft>
                <a:spcPts val="0"/>
              </a:spcAft>
            </a:pPr>
            <a:r>
              <a:rPr lang="en-US" sz="2400" b="1" kern="1200">
                <a:effectLst>
                  <a:outerShdw blurRad="38100" dist="38100" dir="2700000" algn="tl">
                    <a:srgbClr val="000000">
                      <a:alpha val="43000"/>
                    </a:srgbClr>
                  </a:outerShdw>
                </a:effectLst>
                <a:latin typeface="+mj-lt"/>
                <a:ea typeface="Times New Roman" panose="02020603050405020304" pitchFamily="18" charset="0"/>
                <a:cs typeface="Times New Roman" panose="02020603050405020304" pitchFamily="18" charset="0"/>
              </a:rPr>
              <a:t>931</a:t>
            </a:r>
            <a:endParaRPr lang="en-US" sz="2400" b="1">
              <a:effectLst/>
              <a:latin typeface="+mj-lt"/>
              <a:ea typeface="Times New Roman" panose="02020603050405020304" pitchFamily="18" charset="0"/>
            </a:endParaRPr>
          </a:p>
          <a:p>
            <a:pPr marL="0" marR="0" algn="ctr">
              <a:spcBef>
                <a:spcPts val="0"/>
              </a:spcBef>
              <a:spcAft>
                <a:spcPts val="0"/>
              </a:spcAft>
            </a:pPr>
            <a:r>
              <a:rPr lang="en-US" sz="2400" b="1" kern="1200">
                <a:effectLst>
                  <a:outerShdw blurRad="38100" dist="38100" dir="2700000" algn="tl">
                    <a:srgbClr val="000000">
                      <a:alpha val="43000"/>
                    </a:srgbClr>
                  </a:outerShdw>
                </a:effectLst>
                <a:latin typeface="+mj-lt"/>
                <a:ea typeface="Times New Roman" panose="02020603050405020304" pitchFamily="18" charset="0"/>
                <a:cs typeface="Times New Roman" panose="02020603050405020304" pitchFamily="18" charset="0"/>
              </a:rPr>
              <a:t>BC</a:t>
            </a:r>
            <a:endParaRPr lang="en-US" sz="2400" b="1">
              <a:effectLst/>
              <a:latin typeface="+mj-lt"/>
              <a:ea typeface="Times New Roman" panose="02020603050405020304" pitchFamily="18" charset="0"/>
            </a:endParaRPr>
          </a:p>
        </p:txBody>
      </p:sp>
      <p:sp>
        <p:nvSpPr>
          <p:cNvPr id="9" name="Oval 8"/>
          <p:cNvSpPr>
            <a:spLocks noChangeArrowheads="1"/>
          </p:cNvSpPr>
          <p:nvPr/>
        </p:nvSpPr>
        <p:spPr bwMode="auto">
          <a:xfrm>
            <a:off x="5790586" y="1186996"/>
            <a:ext cx="1220121" cy="921212"/>
          </a:xfrm>
          <a:prstGeom prst="ellipse">
            <a:avLst/>
          </a:prstGeom>
          <a:solidFill>
            <a:schemeClr val="bg1"/>
          </a:solidFill>
          <a:ln w="19050">
            <a:solidFill>
              <a:schemeClr val="tx1"/>
            </a:solidFill>
            <a:round/>
            <a:headEnd/>
            <a:tailEnd/>
          </a:ln>
          <a:effectLst/>
          <a:scene3d>
            <a:camera prst="orthographicFront"/>
            <a:lightRig rig="threePt" dir="t"/>
          </a:scene3d>
          <a:sp3d>
            <a:bevelT/>
          </a:sp3d>
        </p:spPr>
        <p:txBody>
          <a:bodyPr wrap="none" anchor="ctr"/>
          <a:lstStyle/>
          <a:p>
            <a:pPr marL="0" marR="0" algn="ctr">
              <a:spcBef>
                <a:spcPts val="0"/>
              </a:spcBef>
              <a:spcAft>
                <a:spcPts val="0"/>
              </a:spcAft>
            </a:pPr>
            <a:r>
              <a:rPr lang="en-US" sz="2400" b="1" kern="1200" dirty="0">
                <a:effectLst>
                  <a:outerShdw blurRad="38100" dist="38100" dir="2700000" algn="tl">
                    <a:srgbClr val="000000">
                      <a:alpha val="43000"/>
                    </a:srgbClr>
                  </a:outerShdw>
                </a:effectLst>
                <a:latin typeface="+mj-lt"/>
                <a:ea typeface="Times New Roman" panose="02020603050405020304" pitchFamily="18" charset="0"/>
                <a:cs typeface="Times New Roman" panose="02020603050405020304" pitchFamily="18" charset="0"/>
              </a:rPr>
              <a:t>722</a:t>
            </a:r>
            <a:endParaRPr lang="en-US" sz="2400" b="1" dirty="0">
              <a:effectLst/>
              <a:latin typeface="+mj-lt"/>
              <a:ea typeface="Times New Roman" panose="02020603050405020304" pitchFamily="18" charset="0"/>
            </a:endParaRPr>
          </a:p>
          <a:p>
            <a:pPr marL="0" marR="0" algn="ctr">
              <a:spcBef>
                <a:spcPts val="0"/>
              </a:spcBef>
              <a:spcAft>
                <a:spcPts val="0"/>
              </a:spcAft>
            </a:pPr>
            <a:r>
              <a:rPr lang="en-US" sz="2400" b="1" kern="1200" dirty="0">
                <a:effectLst>
                  <a:outerShdw blurRad="38100" dist="38100" dir="2700000" algn="tl">
                    <a:srgbClr val="000000">
                      <a:alpha val="43000"/>
                    </a:srgbClr>
                  </a:outerShdw>
                </a:effectLst>
                <a:latin typeface="+mj-lt"/>
                <a:ea typeface="Times New Roman" panose="02020603050405020304" pitchFamily="18" charset="0"/>
                <a:cs typeface="Times New Roman" panose="02020603050405020304" pitchFamily="18" charset="0"/>
              </a:rPr>
              <a:t>BC</a:t>
            </a:r>
            <a:endParaRPr lang="en-US" sz="2400" b="1" dirty="0">
              <a:effectLst/>
              <a:latin typeface="+mj-lt"/>
              <a:ea typeface="Times New Roman" panose="02020603050405020304" pitchFamily="18" charset="0"/>
            </a:endParaRPr>
          </a:p>
        </p:txBody>
      </p:sp>
      <p:sp>
        <p:nvSpPr>
          <p:cNvPr id="10" name="Text Box 11"/>
          <p:cNvSpPr txBox="1">
            <a:spLocks noChangeArrowheads="1"/>
          </p:cNvSpPr>
          <p:nvPr/>
        </p:nvSpPr>
        <p:spPr bwMode="auto">
          <a:xfrm>
            <a:off x="2971800" y="381000"/>
            <a:ext cx="2797293" cy="1126816"/>
          </a:xfrm>
          <a:prstGeom prst="rect">
            <a:avLst/>
          </a:prstGeom>
          <a:noFill/>
          <a:ln w="57150">
            <a:noFill/>
            <a:miter lim="800000"/>
            <a:headEnd/>
            <a:tailEnd/>
          </a:ln>
          <a:effectLst/>
        </p:spPr>
        <p:txBody>
          <a:bodyPr wrap="square">
            <a:noAutofit/>
          </a:bodyPr>
          <a:lstStyle/>
          <a:p>
            <a:pPr marL="0" marR="0" algn="ctr">
              <a:spcBef>
                <a:spcPts val="0"/>
              </a:spcBef>
              <a:spcAft>
                <a:spcPts val="0"/>
              </a:spcAft>
            </a:pPr>
            <a:r>
              <a:rPr lang="en-US" sz="2400" kern="1200" dirty="0">
                <a:effectLst/>
                <a:latin typeface="+mj-lt"/>
                <a:ea typeface="Times New Roman" panose="02020603050405020304" pitchFamily="18" charset="0"/>
                <a:cs typeface="Times New Roman" panose="02020603050405020304" pitchFamily="18" charset="0"/>
              </a:rPr>
              <a:t>Northern Kingdom</a:t>
            </a:r>
            <a:endParaRPr lang="en-US" sz="2800" dirty="0">
              <a:effectLst/>
              <a:latin typeface="+mj-lt"/>
              <a:ea typeface="Times New Roman" panose="02020603050405020304" pitchFamily="18" charset="0"/>
            </a:endParaRPr>
          </a:p>
          <a:p>
            <a:pPr marL="0" marR="0" algn="ctr">
              <a:spcBef>
                <a:spcPts val="0"/>
              </a:spcBef>
              <a:spcAft>
                <a:spcPts val="0"/>
              </a:spcAft>
            </a:pPr>
            <a:r>
              <a:rPr lang="en-US" sz="2400" kern="1200" dirty="0">
                <a:effectLst/>
                <a:latin typeface="+mj-lt"/>
                <a:ea typeface="Times New Roman" panose="02020603050405020304" pitchFamily="18" charset="0"/>
                <a:cs typeface="Times New Roman" panose="02020603050405020304" pitchFamily="18" charset="0"/>
              </a:rPr>
              <a:t>(Israel-10 Tribes)</a:t>
            </a:r>
            <a:endParaRPr lang="en-US" sz="2800" dirty="0">
              <a:effectLst/>
              <a:latin typeface="+mj-lt"/>
              <a:ea typeface="Times New Roman" panose="02020603050405020304" pitchFamily="18" charset="0"/>
            </a:endParaRPr>
          </a:p>
        </p:txBody>
      </p:sp>
      <p:sp>
        <p:nvSpPr>
          <p:cNvPr id="11" name="Text Box 12"/>
          <p:cNvSpPr txBox="1">
            <a:spLocks noChangeArrowheads="1"/>
          </p:cNvSpPr>
          <p:nvPr/>
        </p:nvSpPr>
        <p:spPr bwMode="auto">
          <a:xfrm>
            <a:off x="4114800" y="4419600"/>
            <a:ext cx="2798773" cy="1126816"/>
          </a:xfrm>
          <a:prstGeom prst="rect">
            <a:avLst/>
          </a:prstGeom>
          <a:noFill/>
          <a:ln w="57150">
            <a:noFill/>
            <a:miter lim="800000"/>
            <a:headEnd/>
            <a:tailEnd/>
          </a:ln>
          <a:effectLst/>
        </p:spPr>
        <p:txBody>
          <a:bodyPr wrap="square">
            <a:noAutofit/>
          </a:bodyPr>
          <a:lstStyle/>
          <a:p>
            <a:pPr marL="0" marR="0" algn="ctr">
              <a:spcBef>
                <a:spcPts val="0"/>
              </a:spcBef>
              <a:spcAft>
                <a:spcPts val="0"/>
              </a:spcAft>
            </a:pPr>
            <a:r>
              <a:rPr lang="en-US" sz="2400" kern="1200" dirty="0">
                <a:effectLst/>
                <a:latin typeface="+mj-lt"/>
                <a:ea typeface="Times New Roman" panose="02020603050405020304" pitchFamily="18" charset="0"/>
                <a:cs typeface="Calibri Light" panose="020F0302020204030204" pitchFamily="34" charset="0"/>
              </a:rPr>
              <a:t>Southern Kingdom</a:t>
            </a:r>
            <a:endParaRPr lang="en-US" sz="2800" dirty="0">
              <a:effectLst/>
              <a:latin typeface="+mj-lt"/>
              <a:ea typeface="Times New Roman" panose="02020603050405020304" pitchFamily="18" charset="0"/>
              <a:cs typeface="Calibri Light" panose="020F0302020204030204" pitchFamily="34" charset="0"/>
            </a:endParaRPr>
          </a:p>
          <a:p>
            <a:pPr marL="0" marR="0" algn="ctr">
              <a:spcBef>
                <a:spcPts val="0"/>
              </a:spcBef>
              <a:spcAft>
                <a:spcPts val="0"/>
              </a:spcAft>
            </a:pPr>
            <a:r>
              <a:rPr lang="en-US" sz="2400" kern="1200" dirty="0">
                <a:effectLst/>
                <a:latin typeface="+mj-lt"/>
                <a:ea typeface="Times New Roman" panose="02020603050405020304" pitchFamily="18" charset="0"/>
                <a:cs typeface="Calibri Light" panose="020F0302020204030204" pitchFamily="34" charset="0"/>
              </a:rPr>
              <a:t>(Judah-2 Tribes)</a:t>
            </a:r>
            <a:endParaRPr lang="en-US" sz="2800" dirty="0">
              <a:effectLst/>
              <a:latin typeface="+mj-lt"/>
              <a:ea typeface="Times New Roman" panose="02020603050405020304" pitchFamily="18" charset="0"/>
              <a:cs typeface="Calibri Light" panose="020F0302020204030204" pitchFamily="34" charset="0"/>
            </a:endParaRPr>
          </a:p>
        </p:txBody>
      </p:sp>
      <p:sp>
        <p:nvSpPr>
          <p:cNvPr id="12" name="Text Box 13"/>
          <p:cNvSpPr txBox="1">
            <a:spLocks noChangeArrowheads="1"/>
          </p:cNvSpPr>
          <p:nvPr/>
        </p:nvSpPr>
        <p:spPr bwMode="auto">
          <a:xfrm>
            <a:off x="7078093" y="1274416"/>
            <a:ext cx="2446907" cy="1410091"/>
          </a:xfrm>
          <a:prstGeom prst="rect">
            <a:avLst/>
          </a:prstGeom>
          <a:noFill/>
          <a:ln w="57150">
            <a:noFill/>
            <a:miter lim="800000"/>
            <a:headEnd/>
            <a:tailEnd/>
          </a:ln>
          <a:effectLst/>
        </p:spPr>
        <p:txBody>
          <a:bodyPr wrap="square">
            <a:noAutofit/>
          </a:bodyPr>
          <a:lstStyle/>
          <a:p>
            <a:pPr marL="0" marR="0">
              <a:spcBef>
                <a:spcPts val="600"/>
              </a:spcBef>
              <a:spcAft>
                <a:spcPts val="0"/>
              </a:spcAft>
            </a:pPr>
            <a:r>
              <a:rPr lang="en-US" sz="2400" i="1" kern="1200" dirty="0">
                <a:effectLst/>
                <a:latin typeface="+mj-lt"/>
                <a:ea typeface="Times New Roman" panose="02020603050405020304" pitchFamily="18" charset="0"/>
                <a:cs typeface="Times New Roman" panose="02020603050405020304" pitchFamily="18" charset="0"/>
              </a:rPr>
              <a:t>Conquered by Neo-Assyrians</a:t>
            </a:r>
            <a:endParaRPr lang="en-US" sz="2400" i="1" dirty="0">
              <a:effectLst/>
              <a:latin typeface="+mj-lt"/>
              <a:ea typeface="Times New Roman" panose="02020603050405020304" pitchFamily="18" charset="0"/>
            </a:endParaRPr>
          </a:p>
        </p:txBody>
      </p:sp>
      <p:sp>
        <p:nvSpPr>
          <p:cNvPr id="13" name="Text Box 15"/>
          <p:cNvSpPr txBox="1">
            <a:spLocks noChangeArrowheads="1"/>
          </p:cNvSpPr>
          <p:nvPr/>
        </p:nvSpPr>
        <p:spPr bwMode="auto">
          <a:xfrm rot="16980000">
            <a:off x="504363" y="2884105"/>
            <a:ext cx="1446612" cy="884133"/>
          </a:xfrm>
          <a:prstGeom prst="rect">
            <a:avLst/>
          </a:prstGeom>
          <a:noFill/>
          <a:ln w="57150">
            <a:noFill/>
            <a:miter lim="800000"/>
            <a:headEnd/>
            <a:tailEnd/>
          </a:ln>
          <a:effectLst/>
        </p:spPr>
        <p:txBody>
          <a:bodyPr wrap="square">
            <a:noAutofit/>
          </a:bodyPr>
          <a:lstStyle/>
          <a:p>
            <a:pPr marL="0" marR="0">
              <a:spcBef>
                <a:spcPts val="600"/>
              </a:spcBef>
              <a:spcAft>
                <a:spcPts val="0"/>
              </a:spcAft>
            </a:pPr>
            <a:r>
              <a:rPr lang="en-US" sz="2400" kern="1200" dirty="0">
                <a:effectLst/>
                <a:latin typeface="+mj-lt"/>
                <a:ea typeface="Times New Roman" panose="02020603050405020304" pitchFamily="18" charset="0"/>
                <a:cs typeface="Times New Roman" panose="02020603050405020304" pitchFamily="18" charset="0"/>
              </a:rPr>
              <a:t>Saul</a:t>
            </a:r>
            <a:endParaRPr lang="en-US" sz="2400" dirty="0">
              <a:effectLst/>
              <a:latin typeface="+mj-lt"/>
              <a:ea typeface="Times New Roman" panose="02020603050405020304" pitchFamily="18" charset="0"/>
            </a:endParaRPr>
          </a:p>
        </p:txBody>
      </p:sp>
      <p:sp>
        <p:nvSpPr>
          <p:cNvPr id="14" name="Text Box 16"/>
          <p:cNvSpPr txBox="1">
            <a:spLocks noChangeArrowheads="1"/>
          </p:cNvSpPr>
          <p:nvPr/>
        </p:nvSpPr>
        <p:spPr bwMode="auto">
          <a:xfrm rot="16980000">
            <a:off x="927077" y="2671901"/>
            <a:ext cx="1907048" cy="884133"/>
          </a:xfrm>
          <a:prstGeom prst="rect">
            <a:avLst/>
          </a:prstGeom>
          <a:noFill/>
          <a:ln w="57150">
            <a:noFill/>
            <a:miter lim="800000"/>
            <a:headEnd/>
            <a:tailEnd/>
          </a:ln>
          <a:effectLst/>
        </p:spPr>
        <p:txBody>
          <a:bodyPr wrap="square">
            <a:noAutofit/>
          </a:bodyPr>
          <a:lstStyle/>
          <a:p>
            <a:pPr marL="0" marR="0">
              <a:spcBef>
                <a:spcPts val="600"/>
              </a:spcBef>
              <a:spcAft>
                <a:spcPts val="0"/>
              </a:spcAft>
            </a:pPr>
            <a:r>
              <a:rPr lang="en-US" sz="2400" kern="1200" dirty="0">
                <a:effectLst/>
                <a:latin typeface="+mj-lt"/>
                <a:ea typeface="Times New Roman" panose="02020603050405020304" pitchFamily="18" charset="0"/>
                <a:cs typeface="Times New Roman" panose="02020603050405020304" pitchFamily="18" charset="0"/>
              </a:rPr>
              <a:t>David</a:t>
            </a:r>
            <a:endParaRPr lang="en-US" sz="2400" dirty="0">
              <a:effectLst/>
              <a:latin typeface="+mj-lt"/>
              <a:ea typeface="Times New Roman" panose="02020603050405020304" pitchFamily="18" charset="0"/>
            </a:endParaRPr>
          </a:p>
        </p:txBody>
      </p:sp>
      <p:sp>
        <p:nvSpPr>
          <p:cNvPr id="15" name="Text Box 17"/>
          <p:cNvSpPr txBox="1">
            <a:spLocks noChangeArrowheads="1"/>
          </p:cNvSpPr>
          <p:nvPr/>
        </p:nvSpPr>
        <p:spPr bwMode="auto">
          <a:xfrm rot="16980000">
            <a:off x="1221729" y="2295266"/>
            <a:ext cx="2697329" cy="884135"/>
          </a:xfrm>
          <a:prstGeom prst="rect">
            <a:avLst/>
          </a:prstGeom>
          <a:noFill/>
          <a:ln w="57150">
            <a:noFill/>
            <a:miter lim="800000"/>
            <a:headEnd/>
            <a:tailEnd/>
          </a:ln>
          <a:effectLst/>
        </p:spPr>
        <p:txBody>
          <a:bodyPr wrap="square">
            <a:noAutofit/>
          </a:bodyPr>
          <a:lstStyle/>
          <a:p>
            <a:pPr marL="0" marR="0">
              <a:spcBef>
                <a:spcPts val="600"/>
              </a:spcBef>
              <a:spcAft>
                <a:spcPts val="0"/>
              </a:spcAft>
            </a:pPr>
            <a:r>
              <a:rPr lang="en-US" sz="2400" kern="1200" dirty="0">
                <a:effectLst/>
                <a:latin typeface="+mj-lt"/>
                <a:ea typeface="Times New Roman" panose="02020603050405020304" pitchFamily="18" charset="0"/>
                <a:cs typeface="Times New Roman" panose="02020603050405020304" pitchFamily="18" charset="0"/>
              </a:rPr>
              <a:t>Solomon</a:t>
            </a:r>
            <a:endParaRPr lang="en-US" sz="2400" dirty="0">
              <a:effectLst/>
              <a:latin typeface="+mj-lt"/>
              <a:ea typeface="Times New Roman" panose="02020603050405020304" pitchFamily="18" charset="0"/>
            </a:endParaRPr>
          </a:p>
        </p:txBody>
      </p:sp>
      <p:sp>
        <p:nvSpPr>
          <p:cNvPr id="16" name="Text Box 18"/>
          <p:cNvSpPr txBox="1">
            <a:spLocks noChangeArrowheads="1"/>
          </p:cNvSpPr>
          <p:nvPr/>
        </p:nvSpPr>
        <p:spPr bwMode="auto">
          <a:xfrm>
            <a:off x="780585" y="4135444"/>
            <a:ext cx="2331572" cy="1818309"/>
          </a:xfrm>
          <a:prstGeom prst="rect">
            <a:avLst/>
          </a:prstGeom>
          <a:noFill/>
          <a:ln w="57150">
            <a:noFill/>
            <a:miter lim="800000"/>
            <a:headEnd/>
            <a:tailEnd/>
          </a:ln>
          <a:effectLst/>
        </p:spPr>
        <p:txBody>
          <a:bodyPr wrap="square">
            <a:noAutofit/>
          </a:bodyPr>
          <a:lstStyle/>
          <a:p>
            <a:pPr marL="0" marR="0" algn="ctr">
              <a:spcBef>
                <a:spcPts val="600"/>
              </a:spcBef>
              <a:spcAft>
                <a:spcPts val="0"/>
              </a:spcAft>
            </a:pPr>
            <a:r>
              <a:rPr lang="en-US" sz="2800" b="1" kern="1200" dirty="0">
                <a:effectLst/>
                <a:latin typeface="+mj-lt"/>
                <a:ea typeface="Times New Roman" panose="02020603050405020304" pitchFamily="18" charset="0"/>
                <a:cs typeface="Times New Roman" panose="02020603050405020304" pitchFamily="18" charset="0"/>
              </a:rPr>
              <a:t>United Monarchy Period</a:t>
            </a:r>
            <a:endParaRPr lang="en-US" sz="2800" b="1" dirty="0">
              <a:effectLst/>
              <a:latin typeface="+mj-lt"/>
              <a:ea typeface="Times New Roman" panose="02020603050405020304" pitchFamily="18" charset="0"/>
            </a:endParaRPr>
          </a:p>
        </p:txBody>
      </p:sp>
      <p:sp>
        <p:nvSpPr>
          <p:cNvPr id="17" name="Text Box 111"/>
          <p:cNvSpPr txBox="1">
            <a:spLocks noChangeArrowheads="1"/>
          </p:cNvSpPr>
          <p:nvPr/>
        </p:nvSpPr>
        <p:spPr bwMode="auto">
          <a:xfrm rot="16980000">
            <a:off x="1762099" y="2331251"/>
            <a:ext cx="2697329" cy="884135"/>
          </a:xfrm>
          <a:prstGeom prst="rect">
            <a:avLst/>
          </a:prstGeom>
          <a:noFill/>
          <a:ln w="57150">
            <a:noFill/>
            <a:miter lim="800000"/>
            <a:headEnd/>
            <a:tailEnd/>
          </a:ln>
          <a:effectLst/>
        </p:spPr>
        <p:txBody>
          <a:bodyPr wrap="square">
            <a:noAutofit/>
          </a:bodyPr>
          <a:lstStyle/>
          <a:p>
            <a:pPr marL="0" marR="0">
              <a:spcBef>
                <a:spcPts val="600"/>
              </a:spcBef>
              <a:spcAft>
                <a:spcPts val="0"/>
              </a:spcAft>
            </a:pPr>
            <a:r>
              <a:rPr lang="en-US" sz="2400" kern="1200">
                <a:effectLst/>
                <a:latin typeface="+mj-lt"/>
                <a:ea typeface="Times New Roman" panose="02020603050405020304" pitchFamily="18" charset="0"/>
                <a:cs typeface="Times New Roman" panose="02020603050405020304" pitchFamily="18" charset="0"/>
              </a:rPr>
              <a:t>Rehoboam</a:t>
            </a:r>
            <a:endParaRPr lang="en-US" sz="2400">
              <a:effectLst/>
              <a:latin typeface="+mj-lt"/>
              <a:ea typeface="Times New Roman" panose="02020603050405020304" pitchFamily="18" charset="0"/>
            </a:endParaRPr>
          </a:p>
        </p:txBody>
      </p:sp>
      <p:sp>
        <p:nvSpPr>
          <p:cNvPr id="18" name="Striped Right Arrow 17"/>
          <p:cNvSpPr/>
          <p:nvPr/>
        </p:nvSpPr>
        <p:spPr>
          <a:xfrm rot="5400000">
            <a:off x="6110936" y="502427"/>
            <a:ext cx="713226" cy="578171"/>
          </a:xfrm>
          <a:prstGeom prst="stripedRightArrow">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a:solidFill>
                <a:schemeClr val="tx1"/>
              </a:solidFill>
              <a:latin typeface="+mj-lt"/>
            </a:endParaRPr>
          </a:p>
        </p:txBody>
      </p:sp>
      <p:sp>
        <p:nvSpPr>
          <p:cNvPr id="19" name="Striped Right Arrow 18"/>
          <p:cNvSpPr/>
          <p:nvPr/>
        </p:nvSpPr>
        <p:spPr>
          <a:xfrm rot="5400000">
            <a:off x="7616995" y="4372820"/>
            <a:ext cx="713226" cy="578171"/>
          </a:xfrm>
          <a:prstGeom prst="stripedRightArrow">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a:solidFill>
                <a:schemeClr val="tx1"/>
              </a:solidFill>
              <a:latin typeface="+mj-lt"/>
            </a:endParaRPr>
          </a:p>
        </p:txBody>
      </p:sp>
      <p:cxnSp>
        <p:nvCxnSpPr>
          <p:cNvPr id="20" name="Straight Connector 19"/>
          <p:cNvCxnSpPr/>
          <p:nvPr/>
        </p:nvCxnSpPr>
        <p:spPr>
          <a:xfrm>
            <a:off x="8181249" y="5617431"/>
            <a:ext cx="1208030" cy="2"/>
          </a:xfrm>
          <a:prstGeom prst="line">
            <a:avLst/>
          </a:prstGeom>
          <a:ln w="57150">
            <a:solidFill>
              <a:srgbClr val="4B2D05"/>
            </a:solidFill>
            <a:prstDash val="sysDot"/>
          </a:ln>
        </p:spPr>
        <p:style>
          <a:lnRef idx="1">
            <a:schemeClr val="accent1"/>
          </a:lnRef>
          <a:fillRef idx="0">
            <a:schemeClr val="accent1"/>
          </a:fillRef>
          <a:effectRef idx="0">
            <a:schemeClr val="accent1"/>
          </a:effectRef>
          <a:fontRef idx="minor">
            <a:schemeClr val="tx1"/>
          </a:fontRef>
        </p:style>
      </p:cxnSp>
      <p:sp>
        <p:nvSpPr>
          <p:cNvPr id="21" name="Text Box 13"/>
          <p:cNvSpPr txBox="1">
            <a:spLocks noChangeArrowheads="1"/>
          </p:cNvSpPr>
          <p:nvPr/>
        </p:nvSpPr>
        <p:spPr bwMode="auto">
          <a:xfrm>
            <a:off x="6549473" y="3316883"/>
            <a:ext cx="2783713" cy="1409775"/>
          </a:xfrm>
          <a:prstGeom prst="rect">
            <a:avLst/>
          </a:prstGeom>
          <a:noFill/>
          <a:ln w="57150">
            <a:noFill/>
            <a:miter lim="800000"/>
            <a:headEnd/>
            <a:tailEnd/>
          </a:ln>
          <a:effectLst/>
        </p:spPr>
        <p:txBody>
          <a:bodyPr wrap="square">
            <a:noAutofit/>
          </a:bodyPr>
          <a:lstStyle/>
          <a:p>
            <a:pPr marL="0" marR="0" algn="ctr">
              <a:spcBef>
                <a:spcPts val="600"/>
              </a:spcBef>
              <a:spcAft>
                <a:spcPts val="0"/>
              </a:spcAft>
            </a:pPr>
            <a:r>
              <a:rPr lang="en-US" sz="2400" i="1" kern="1200" dirty="0">
                <a:effectLst/>
                <a:latin typeface="+mj-lt"/>
                <a:ea typeface="Times New Roman" panose="02020603050405020304" pitchFamily="18" charset="0"/>
                <a:cs typeface="Times New Roman" panose="02020603050405020304" pitchFamily="18" charset="0"/>
              </a:rPr>
              <a:t>Conquered by Neo-Babylonians</a:t>
            </a:r>
            <a:endParaRPr lang="en-US" sz="2400" i="1" dirty="0">
              <a:effectLst/>
              <a:latin typeface="+mj-lt"/>
              <a:ea typeface="Times New Roman" panose="02020603050405020304" pitchFamily="18" charset="0"/>
            </a:endParaRPr>
          </a:p>
        </p:txBody>
      </p:sp>
      <p:sp>
        <p:nvSpPr>
          <p:cNvPr id="22" name="Text Box 12"/>
          <p:cNvSpPr txBox="1">
            <a:spLocks noChangeArrowheads="1"/>
          </p:cNvSpPr>
          <p:nvPr/>
        </p:nvSpPr>
        <p:spPr bwMode="auto">
          <a:xfrm>
            <a:off x="7591121" y="5099918"/>
            <a:ext cx="2797295" cy="820416"/>
          </a:xfrm>
          <a:prstGeom prst="rect">
            <a:avLst/>
          </a:prstGeom>
          <a:noFill/>
          <a:ln w="57150">
            <a:noFill/>
            <a:miter lim="800000"/>
            <a:headEnd/>
            <a:tailEnd/>
          </a:ln>
          <a:effectLst/>
        </p:spPr>
        <p:txBody>
          <a:bodyPr wrap="square">
            <a:noAutofit/>
          </a:bodyPr>
          <a:lstStyle/>
          <a:p>
            <a:pPr marL="0" marR="0" algn="ctr">
              <a:spcBef>
                <a:spcPts val="0"/>
              </a:spcBef>
              <a:spcAft>
                <a:spcPts val="0"/>
              </a:spcAft>
            </a:pPr>
            <a:r>
              <a:rPr lang="en-US" sz="2000" b="1" kern="1200" dirty="0">
                <a:effectLst/>
                <a:latin typeface="+mj-lt"/>
                <a:ea typeface="Times New Roman" panose="02020603050405020304" pitchFamily="18" charset="0"/>
                <a:cs typeface="Times New Roman" panose="02020603050405020304" pitchFamily="18" charset="0"/>
              </a:rPr>
              <a:t>Exile </a:t>
            </a:r>
            <a:endParaRPr lang="en-US" b="1" dirty="0">
              <a:effectLst/>
              <a:latin typeface="+mj-lt"/>
              <a:ea typeface="Times New Roman" panose="02020603050405020304" pitchFamily="18" charset="0"/>
            </a:endParaRPr>
          </a:p>
        </p:txBody>
      </p:sp>
      <p:sp>
        <p:nvSpPr>
          <p:cNvPr id="23" name="Oval 22"/>
          <p:cNvSpPr>
            <a:spLocks noChangeArrowheads="1"/>
          </p:cNvSpPr>
          <p:nvPr/>
        </p:nvSpPr>
        <p:spPr bwMode="auto">
          <a:xfrm>
            <a:off x="9451595" y="5160427"/>
            <a:ext cx="1220121" cy="916988"/>
          </a:xfrm>
          <a:prstGeom prst="ellipse">
            <a:avLst/>
          </a:prstGeom>
          <a:solidFill>
            <a:schemeClr val="bg1"/>
          </a:solidFill>
          <a:ln w="19050">
            <a:solidFill>
              <a:schemeClr val="tx1"/>
            </a:solidFill>
            <a:round/>
            <a:headEnd/>
            <a:tailEnd/>
          </a:ln>
          <a:effectLst/>
          <a:scene3d>
            <a:camera prst="orthographicFront"/>
            <a:lightRig rig="threePt" dir="t"/>
          </a:scene3d>
          <a:sp3d>
            <a:bevelT/>
          </a:sp3d>
        </p:spPr>
        <p:txBody>
          <a:bodyPr wrap="none" anchor="ctr"/>
          <a:lstStyle/>
          <a:p>
            <a:pPr marL="0" marR="0" algn="ctr">
              <a:spcBef>
                <a:spcPts val="0"/>
              </a:spcBef>
              <a:spcAft>
                <a:spcPts val="0"/>
              </a:spcAft>
            </a:pPr>
            <a:r>
              <a:rPr lang="en-US" sz="2400" b="1" kern="1200">
                <a:effectLst>
                  <a:outerShdw blurRad="38100" dist="38100" dir="2700000" algn="tl">
                    <a:srgbClr val="000000">
                      <a:alpha val="43000"/>
                    </a:srgbClr>
                  </a:outerShdw>
                </a:effectLst>
                <a:latin typeface="+mj-lt"/>
                <a:ea typeface="Times New Roman" panose="02020603050405020304" pitchFamily="18" charset="0"/>
                <a:cs typeface="Times New Roman" panose="02020603050405020304" pitchFamily="18" charset="0"/>
              </a:rPr>
              <a:t>538</a:t>
            </a:r>
            <a:endParaRPr lang="en-US" sz="2400" b="1">
              <a:effectLst/>
              <a:latin typeface="+mj-lt"/>
              <a:ea typeface="Times New Roman" panose="02020603050405020304" pitchFamily="18" charset="0"/>
            </a:endParaRPr>
          </a:p>
          <a:p>
            <a:pPr marL="0" marR="0" algn="ctr">
              <a:spcBef>
                <a:spcPts val="0"/>
              </a:spcBef>
              <a:spcAft>
                <a:spcPts val="0"/>
              </a:spcAft>
            </a:pPr>
            <a:r>
              <a:rPr lang="en-US" sz="2400" b="1" kern="1200">
                <a:effectLst>
                  <a:outerShdw blurRad="38100" dist="38100" dir="2700000" algn="tl">
                    <a:srgbClr val="000000">
                      <a:alpha val="43000"/>
                    </a:srgbClr>
                  </a:outerShdw>
                </a:effectLst>
                <a:latin typeface="+mj-lt"/>
                <a:ea typeface="Times New Roman" panose="02020603050405020304" pitchFamily="18" charset="0"/>
                <a:cs typeface="Times New Roman" panose="02020603050405020304" pitchFamily="18" charset="0"/>
              </a:rPr>
              <a:t>BC</a:t>
            </a:r>
            <a:endParaRPr lang="en-US" sz="2400" b="1">
              <a:effectLst/>
              <a:latin typeface="+mj-lt"/>
              <a:ea typeface="Times New Roman" panose="02020603050405020304" pitchFamily="18" charset="0"/>
            </a:endParaRPr>
          </a:p>
        </p:txBody>
      </p:sp>
      <p:sp>
        <p:nvSpPr>
          <p:cNvPr id="24" name="Oval 23"/>
          <p:cNvSpPr>
            <a:spLocks noChangeArrowheads="1"/>
          </p:cNvSpPr>
          <p:nvPr/>
        </p:nvSpPr>
        <p:spPr bwMode="auto">
          <a:xfrm>
            <a:off x="7370141" y="5099918"/>
            <a:ext cx="1220116" cy="916987"/>
          </a:xfrm>
          <a:prstGeom prst="ellipse">
            <a:avLst/>
          </a:prstGeom>
          <a:solidFill>
            <a:schemeClr val="bg1"/>
          </a:solidFill>
          <a:ln w="19050">
            <a:solidFill>
              <a:schemeClr val="tx1"/>
            </a:solidFill>
            <a:round/>
            <a:headEnd/>
            <a:tailEnd/>
          </a:ln>
          <a:effectLst/>
          <a:scene3d>
            <a:camera prst="orthographicFront"/>
            <a:lightRig rig="threePt" dir="t"/>
          </a:scene3d>
          <a:sp3d>
            <a:bevelT/>
          </a:sp3d>
        </p:spPr>
        <p:txBody>
          <a:bodyPr wrap="none" anchor="ctr"/>
          <a:lstStyle/>
          <a:p>
            <a:pPr marL="0" marR="0" algn="ctr">
              <a:spcBef>
                <a:spcPts val="0"/>
              </a:spcBef>
              <a:spcAft>
                <a:spcPts val="0"/>
              </a:spcAft>
            </a:pPr>
            <a:r>
              <a:rPr lang="en-US" sz="2400" b="1" kern="1200">
                <a:effectLst>
                  <a:outerShdw blurRad="38100" dist="38100" dir="2700000" algn="tl">
                    <a:srgbClr val="000000">
                      <a:alpha val="43000"/>
                    </a:srgbClr>
                  </a:outerShdw>
                </a:effectLst>
                <a:latin typeface="+mj-lt"/>
                <a:ea typeface="Times New Roman" panose="02020603050405020304" pitchFamily="18" charset="0"/>
                <a:cs typeface="Times New Roman" panose="02020603050405020304" pitchFamily="18" charset="0"/>
              </a:rPr>
              <a:t>586</a:t>
            </a:r>
            <a:endParaRPr lang="en-US" sz="2400" b="1">
              <a:effectLst/>
              <a:latin typeface="+mj-lt"/>
              <a:ea typeface="Times New Roman" panose="02020603050405020304" pitchFamily="18" charset="0"/>
            </a:endParaRPr>
          </a:p>
          <a:p>
            <a:pPr marL="0" marR="0" algn="ctr">
              <a:spcBef>
                <a:spcPts val="0"/>
              </a:spcBef>
              <a:spcAft>
                <a:spcPts val="0"/>
              </a:spcAft>
            </a:pPr>
            <a:r>
              <a:rPr lang="en-US" sz="2400" b="1" kern="1200">
                <a:effectLst>
                  <a:outerShdw blurRad="38100" dist="38100" dir="2700000" algn="tl">
                    <a:srgbClr val="000000">
                      <a:alpha val="43000"/>
                    </a:srgbClr>
                  </a:outerShdw>
                </a:effectLst>
                <a:latin typeface="+mj-lt"/>
                <a:ea typeface="Times New Roman" panose="02020603050405020304" pitchFamily="18" charset="0"/>
                <a:cs typeface="Times New Roman" panose="02020603050405020304" pitchFamily="18" charset="0"/>
              </a:rPr>
              <a:t>BC</a:t>
            </a:r>
            <a:endParaRPr lang="en-US" sz="2400" b="1">
              <a:effectLst/>
              <a:latin typeface="+mj-lt"/>
              <a:ea typeface="Times New Roman" panose="02020603050405020304" pitchFamily="18" charset="0"/>
            </a:endParaRPr>
          </a:p>
        </p:txBody>
      </p:sp>
    </p:spTree>
    <p:extLst>
      <p:ext uri="{BB962C8B-B14F-4D97-AF65-F5344CB8AC3E}">
        <p14:creationId xmlns:p14="http://schemas.microsoft.com/office/powerpoint/2010/main" val="919453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281637037"/>
              </p:ext>
            </p:extLst>
          </p:nvPr>
        </p:nvGraphicFramePr>
        <p:xfrm>
          <a:off x="609600" y="152400"/>
          <a:ext cx="10744201" cy="6096000"/>
        </p:xfrm>
        <a:graphic>
          <a:graphicData uri="http://schemas.openxmlformats.org/drawingml/2006/table">
            <a:tbl>
              <a:tblPr>
                <a:tableStyleId>{125E5076-3810-47DD-B79F-674D7AD40C01}</a:tableStyleId>
              </a:tblPr>
              <a:tblGrid>
                <a:gridCol w="5779638">
                  <a:extLst>
                    <a:ext uri="{9D8B030D-6E8A-4147-A177-3AD203B41FA5}">
                      <a16:colId xmlns:a16="http://schemas.microsoft.com/office/drawing/2014/main" val="20000"/>
                    </a:ext>
                  </a:extLst>
                </a:gridCol>
                <a:gridCol w="4964563">
                  <a:extLst>
                    <a:ext uri="{9D8B030D-6E8A-4147-A177-3AD203B41FA5}">
                      <a16:colId xmlns:a16="http://schemas.microsoft.com/office/drawing/2014/main" val="20001"/>
                    </a:ext>
                  </a:extLst>
                </a:gridCol>
              </a:tblGrid>
              <a:tr h="1111023">
                <a:tc>
                  <a:txBody>
                    <a:bodyPr/>
                    <a:lstStyle/>
                    <a:p>
                      <a:pPr marL="0" marR="0" algn="ctr">
                        <a:lnSpc>
                          <a:spcPct val="115000"/>
                        </a:lnSpc>
                        <a:spcBef>
                          <a:spcPts val="0"/>
                        </a:spcBef>
                        <a:spcAft>
                          <a:spcPts val="0"/>
                        </a:spcAft>
                      </a:pPr>
                      <a:r>
                        <a:rPr lang="en-US" sz="3200" b="1" cap="all" baseline="0" dirty="0">
                          <a:solidFill>
                            <a:schemeClr val="bg1"/>
                          </a:solidFill>
                          <a:effectLst>
                            <a:outerShdw blurRad="38100" dist="38100" dir="2700000" algn="tl">
                              <a:srgbClr val="000000">
                                <a:alpha val="43137"/>
                              </a:srgbClr>
                            </a:outerShdw>
                          </a:effectLst>
                        </a:rPr>
                        <a:t>Northern Kingdom </a:t>
                      </a:r>
                    </a:p>
                    <a:p>
                      <a:pPr marL="0" marR="0" algn="ctr">
                        <a:lnSpc>
                          <a:spcPct val="115000"/>
                        </a:lnSpc>
                        <a:spcBef>
                          <a:spcPts val="0"/>
                        </a:spcBef>
                        <a:spcAft>
                          <a:spcPts val="0"/>
                        </a:spcAft>
                      </a:pPr>
                      <a:r>
                        <a:rPr lang="en-US" sz="3200" b="1" cap="all" baseline="0" dirty="0">
                          <a:solidFill>
                            <a:schemeClr val="bg1"/>
                          </a:solidFill>
                          <a:effectLst>
                            <a:outerShdw blurRad="38100" dist="38100" dir="2700000" algn="tl">
                              <a:srgbClr val="000000">
                                <a:alpha val="43137"/>
                              </a:srgbClr>
                            </a:outerShdw>
                          </a:effectLst>
                        </a:rPr>
                        <a:t>(Israel)</a:t>
                      </a:r>
                      <a:endParaRPr lang="en-US" sz="3200" b="1" cap="all" baseline="0" dirty="0">
                        <a:solidFill>
                          <a:schemeClr val="bg1"/>
                        </a:solidFill>
                        <a:effectLst>
                          <a:outerShdw blurRad="38100" dist="38100" dir="2700000" algn="tl">
                            <a:srgbClr val="000000">
                              <a:alpha val="43137"/>
                            </a:srgbClr>
                          </a:outerShdw>
                        </a:effectLst>
                        <a:latin typeface="Century Gothic"/>
                        <a:ea typeface="Calibri"/>
                        <a:cs typeface="Times New Roman"/>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3200" b="1" cap="all" baseline="0" dirty="0">
                          <a:solidFill>
                            <a:schemeClr val="bg1"/>
                          </a:solidFill>
                          <a:effectLst>
                            <a:outerShdw blurRad="38100" dist="38100" dir="2700000" algn="tl">
                              <a:srgbClr val="000000">
                                <a:alpha val="43137"/>
                              </a:srgbClr>
                            </a:outerShdw>
                          </a:effectLst>
                        </a:rPr>
                        <a:t>Southern Kingdom </a:t>
                      </a:r>
                    </a:p>
                    <a:p>
                      <a:pPr marL="0" marR="0" algn="ctr">
                        <a:lnSpc>
                          <a:spcPct val="115000"/>
                        </a:lnSpc>
                        <a:spcBef>
                          <a:spcPts val="0"/>
                        </a:spcBef>
                        <a:spcAft>
                          <a:spcPts val="0"/>
                        </a:spcAft>
                      </a:pPr>
                      <a:r>
                        <a:rPr lang="en-US" sz="3200" b="1" cap="all" baseline="0" dirty="0">
                          <a:solidFill>
                            <a:schemeClr val="bg1"/>
                          </a:solidFill>
                          <a:effectLst>
                            <a:outerShdw blurRad="38100" dist="38100" dir="2700000" algn="tl">
                              <a:srgbClr val="000000">
                                <a:alpha val="43137"/>
                              </a:srgbClr>
                            </a:outerShdw>
                          </a:effectLst>
                        </a:rPr>
                        <a:t>(Judah)</a:t>
                      </a:r>
                      <a:endParaRPr lang="en-US" sz="3200" b="1" cap="all" baseline="0" dirty="0">
                        <a:solidFill>
                          <a:schemeClr val="bg1"/>
                        </a:solidFill>
                        <a:effectLst>
                          <a:outerShdw blurRad="38100" dist="38100" dir="2700000" algn="tl">
                            <a:srgbClr val="000000">
                              <a:alpha val="43137"/>
                            </a:srgbClr>
                          </a:outerShdw>
                        </a:effectLst>
                        <a:latin typeface="Century Gothic"/>
                        <a:ea typeface="Calibri"/>
                        <a:cs typeface="Times New Roman"/>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984977">
                <a:tc>
                  <a:txBody>
                    <a:bodyPr/>
                    <a:lstStyle/>
                    <a:p>
                      <a:pPr marL="854075" marR="0" indent="-280988" algn="l">
                        <a:lnSpc>
                          <a:spcPct val="100000"/>
                        </a:lnSpc>
                        <a:spcBef>
                          <a:spcPts val="600"/>
                        </a:spcBef>
                        <a:spcAft>
                          <a:spcPts val="600"/>
                        </a:spcAft>
                        <a:buFont typeface="Arial" panose="020B0604020202020204" pitchFamily="34" charset="0"/>
                        <a:buChar char="•"/>
                      </a:pPr>
                      <a:r>
                        <a:rPr lang="en-US" sz="2800" b="1" dirty="0">
                          <a:solidFill>
                            <a:schemeClr val="bg1"/>
                          </a:solidFill>
                          <a:effectLst>
                            <a:outerShdw blurRad="38100" dist="38100" dir="2700000" algn="tl">
                              <a:srgbClr val="000000">
                                <a:alpha val="43137"/>
                              </a:srgbClr>
                            </a:outerShdw>
                          </a:effectLst>
                        </a:rPr>
                        <a:t>10 tribes</a:t>
                      </a:r>
                    </a:p>
                    <a:p>
                      <a:pPr marL="854075" marR="0" indent="-280988" algn="l">
                        <a:lnSpc>
                          <a:spcPct val="115000"/>
                        </a:lnSpc>
                        <a:spcBef>
                          <a:spcPts val="600"/>
                        </a:spcBef>
                        <a:spcAft>
                          <a:spcPts val="600"/>
                        </a:spcAft>
                        <a:buFont typeface="Arial" panose="020B0604020202020204" pitchFamily="34" charset="0"/>
                        <a:buChar char="•"/>
                      </a:pPr>
                      <a:r>
                        <a:rPr lang="en-US" sz="2800" b="1" dirty="0">
                          <a:solidFill>
                            <a:schemeClr val="bg1"/>
                          </a:solidFill>
                          <a:effectLst>
                            <a:outerShdw blurRad="38100" dist="38100" dir="2700000" algn="tl">
                              <a:srgbClr val="000000">
                                <a:alpha val="43137"/>
                              </a:srgbClr>
                            </a:outerShdw>
                          </a:effectLst>
                        </a:rPr>
                        <a:t>20 kings</a:t>
                      </a:r>
                    </a:p>
                    <a:p>
                      <a:pPr marL="854075" marR="0" indent="-280988" algn="l">
                        <a:lnSpc>
                          <a:spcPct val="115000"/>
                        </a:lnSpc>
                        <a:spcBef>
                          <a:spcPts val="600"/>
                        </a:spcBef>
                        <a:spcAft>
                          <a:spcPts val="600"/>
                        </a:spcAft>
                        <a:buFont typeface="Arial" panose="020B0604020202020204" pitchFamily="34" charset="0"/>
                        <a:buChar char="•"/>
                      </a:pPr>
                      <a:r>
                        <a:rPr lang="en-US" sz="2800" b="1" dirty="0">
                          <a:solidFill>
                            <a:schemeClr val="bg1"/>
                          </a:solidFill>
                          <a:effectLst>
                            <a:outerShdw blurRad="38100" dist="38100" dir="2700000" algn="tl">
                              <a:srgbClr val="000000">
                                <a:alpha val="43137"/>
                              </a:srgbClr>
                            </a:outerShdw>
                          </a:effectLst>
                        </a:rPr>
                        <a:t>All were evil</a:t>
                      </a:r>
                    </a:p>
                    <a:p>
                      <a:pPr marL="854075" marR="0" indent="-280988" algn="l">
                        <a:lnSpc>
                          <a:spcPct val="115000"/>
                        </a:lnSpc>
                        <a:spcBef>
                          <a:spcPts val="600"/>
                        </a:spcBef>
                        <a:spcAft>
                          <a:spcPts val="600"/>
                        </a:spcAft>
                        <a:buFont typeface="Arial" panose="020B0604020202020204" pitchFamily="34" charset="0"/>
                        <a:buChar char="•"/>
                      </a:pPr>
                      <a:r>
                        <a:rPr lang="en-US" sz="2800" b="1" dirty="0">
                          <a:solidFill>
                            <a:schemeClr val="bg1"/>
                          </a:solidFill>
                          <a:effectLst>
                            <a:outerShdw blurRad="38100" dist="38100" dir="2700000" algn="tl">
                              <a:srgbClr val="000000">
                                <a:alpha val="43137"/>
                              </a:srgbClr>
                            </a:outerShdw>
                          </a:effectLst>
                        </a:rPr>
                        <a:t>Lasted 240 years</a:t>
                      </a:r>
                    </a:p>
                    <a:p>
                      <a:pPr marL="854075" marR="0" indent="-280988" algn="l">
                        <a:lnSpc>
                          <a:spcPct val="115000"/>
                        </a:lnSpc>
                        <a:spcBef>
                          <a:spcPts val="600"/>
                        </a:spcBef>
                        <a:spcAft>
                          <a:spcPts val="600"/>
                        </a:spcAft>
                        <a:buFont typeface="Arial" panose="020B0604020202020204" pitchFamily="34" charset="0"/>
                        <a:buChar char="•"/>
                      </a:pPr>
                      <a:r>
                        <a:rPr lang="en-US" sz="2800" b="1" dirty="0">
                          <a:solidFill>
                            <a:schemeClr val="bg1"/>
                          </a:solidFill>
                          <a:effectLst>
                            <a:outerShdw blurRad="38100" dist="38100" dir="2700000" algn="tl">
                              <a:srgbClr val="000000">
                                <a:alpha val="43137"/>
                              </a:srgbClr>
                            </a:outerShdw>
                          </a:effectLst>
                        </a:rPr>
                        <a:t>Kingdom fell in 722 BC—  captured by Neo-Assyrians</a:t>
                      </a:r>
                      <a:endParaRPr lang="en-US" sz="2800" b="1" dirty="0">
                        <a:solidFill>
                          <a:schemeClr val="bg1"/>
                        </a:solidFill>
                        <a:effectLst>
                          <a:outerShdw blurRad="38100" dist="38100" dir="2700000" algn="tl">
                            <a:srgbClr val="000000">
                              <a:alpha val="43137"/>
                            </a:srgbClr>
                          </a:outerShdw>
                        </a:effectLst>
                        <a:latin typeface="Century Gothic"/>
                        <a:ea typeface="Calibri"/>
                        <a:cs typeface="Times New Roman"/>
                      </a:endParaRPr>
                    </a:p>
                  </a:txBody>
                  <a:tcPr marT="2438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73088" marR="0" indent="-292100" algn="l" defTabSz="914400" rtl="0" eaLnBrk="1" latinLnBrk="0" hangingPunct="1">
                        <a:lnSpc>
                          <a:spcPct val="115000"/>
                        </a:lnSpc>
                        <a:spcBef>
                          <a:spcPts val="600"/>
                        </a:spcBef>
                        <a:spcAft>
                          <a:spcPts val="600"/>
                        </a:spcAft>
                        <a:buFont typeface="Arial" panose="020B0604020202020204" pitchFamily="34" charset="0"/>
                        <a:buChar char="•"/>
                      </a:pPr>
                      <a:r>
                        <a:rPr lang="en-US" sz="2800" b="1" kern="1200" dirty="0">
                          <a:solidFill>
                            <a:schemeClr val="bg1"/>
                          </a:solidFill>
                          <a:effectLst>
                            <a:outerShdw blurRad="38100" dist="38100" dir="2700000" algn="tl">
                              <a:srgbClr val="000000">
                                <a:alpha val="43137"/>
                              </a:srgbClr>
                            </a:outerShdw>
                          </a:effectLst>
                          <a:latin typeface="+mn-lt"/>
                          <a:ea typeface="+mn-ea"/>
                          <a:cs typeface="+mn-cs"/>
                        </a:rPr>
                        <a:t>2 tribes</a:t>
                      </a:r>
                    </a:p>
                    <a:p>
                      <a:pPr marL="573088" marR="0" indent="-292100" algn="l" defTabSz="914400" rtl="0" eaLnBrk="1" latinLnBrk="0" hangingPunct="1">
                        <a:lnSpc>
                          <a:spcPct val="115000"/>
                        </a:lnSpc>
                        <a:spcBef>
                          <a:spcPts val="600"/>
                        </a:spcBef>
                        <a:spcAft>
                          <a:spcPts val="600"/>
                        </a:spcAft>
                        <a:buFont typeface="Arial" panose="020B0604020202020204" pitchFamily="34" charset="0"/>
                        <a:buChar char="•"/>
                      </a:pPr>
                      <a:r>
                        <a:rPr lang="en-US" sz="2800" b="1" kern="1200" dirty="0">
                          <a:solidFill>
                            <a:schemeClr val="bg1"/>
                          </a:solidFill>
                          <a:effectLst>
                            <a:outerShdw blurRad="38100" dist="38100" dir="2700000" algn="tl">
                              <a:srgbClr val="000000">
                                <a:alpha val="43137"/>
                              </a:srgbClr>
                            </a:outerShdw>
                          </a:effectLst>
                          <a:latin typeface="+mn-lt"/>
                          <a:ea typeface="+mn-ea"/>
                          <a:cs typeface="+mn-cs"/>
                        </a:rPr>
                        <a:t>19 kings, 1 queen</a:t>
                      </a:r>
                    </a:p>
                    <a:p>
                      <a:pPr marL="573088" marR="0" indent="-292100" algn="l" defTabSz="914400" rtl="0" eaLnBrk="1" latinLnBrk="0" hangingPunct="1">
                        <a:lnSpc>
                          <a:spcPct val="115000"/>
                        </a:lnSpc>
                        <a:spcBef>
                          <a:spcPts val="600"/>
                        </a:spcBef>
                        <a:spcAft>
                          <a:spcPts val="600"/>
                        </a:spcAft>
                        <a:buFont typeface="Arial" panose="020B0604020202020204" pitchFamily="34" charset="0"/>
                        <a:buChar char="•"/>
                      </a:pPr>
                      <a:r>
                        <a:rPr lang="en-US" sz="2800" b="1" kern="1200" dirty="0">
                          <a:solidFill>
                            <a:schemeClr val="bg1"/>
                          </a:solidFill>
                          <a:effectLst>
                            <a:outerShdw blurRad="38100" dist="38100" dir="2700000" algn="tl">
                              <a:srgbClr val="000000">
                                <a:alpha val="43137"/>
                              </a:srgbClr>
                            </a:outerShdw>
                          </a:effectLst>
                          <a:latin typeface="+mn-lt"/>
                          <a:ea typeface="+mn-ea"/>
                          <a:cs typeface="+mn-cs"/>
                        </a:rPr>
                        <a:t>8 were good, 11 were evil </a:t>
                      </a:r>
                    </a:p>
                    <a:p>
                      <a:pPr marL="573088" marR="0" indent="-292100" algn="l" defTabSz="914400" rtl="0" eaLnBrk="1" latinLnBrk="0" hangingPunct="1">
                        <a:lnSpc>
                          <a:spcPct val="115000"/>
                        </a:lnSpc>
                        <a:spcBef>
                          <a:spcPts val="600"/>
                        </a:spcBef>
                        <a:spcAft>
                          <a:spcPts val="600"/>
                        </a:spcAft>
                        <a:buFont typeface="Arial" panose="020B0604020202020204" pitchFamily="34" charset="0"/>
                        <a:buChar char="•"/>
                      </a:pPr>
                      <a:r>
                        <a:rPr lang="en-US" sz="2800" b="1" kern="1200" dirty="0">
                          <a:solidFill>
                            <a:schemeClr val="bg1"/>
                          </a:solidFill>
                          <a:effectLst>
                            <a:outerShdw blurRad="38100" dist="38100" dir="2700000" algn="tl">
                              <a:srgbClr val="000000">
                                <a:alpha val="43137"/>
                              </a:srgbClr>
                            </a:outerShdw>
                          </a:effectLst>
                          <a:latin typeface="+mn-lt"/>
                          <a:ea typeface="+mn-ea"/>
                          <a:cs typeface="+mn-cs"/>
                        </a:rPr>
                        <a:t>Lasted 395 years</a:t>
                      </a:r>
                    </a:p>
                    <a:p>
                      <a:pPr marL="573088" marR="0" indent="-292100" algn="l" defTabSz="914400" rtl="0" eaLnBrk="1" latinLnBrk="0" hangingPunct="1">
                        <a:lnSpc>
                          <a:spcPct val="115000"/>
                        </a:lnSpc>
                        <a:spcBef>
                          <a:spcPts val="600"/>
                        </a:spcBef>
                        <a:spcAft>
                          <a:spcPts val="600"/>
                        </a:spcAft>
                        <a:buFont typeface="Arial" panose="020B0604020202020204" pitchFamily="34" charset="0"/>
                        <a:buChar char="•"/>
                      </a:pPr>
                      <a:r>
                        <a:rPr lang="en-US" sz="2800" b="1" kern="1200" dirty="0">
                          <a:solidFill>
                            <a:schemeClr val="bg1"/>
                          </a:solidFill>
                          <a:effectLst>
                            <a:outerShdw blurRad="38100" dist="38100" dir="2700000" algn="tl">
                              <a:srgbClr val="000000">
                                <a:alpha val="43137"/>
                              </a:srgbClr>
                            </a:outerShdw>
                          </a:effectLst>
                          <a:latin typeface="+mn-lt"/>
                          <a:ea typeface="+mn-ea"/>
                          <a:cs typeface="+mn-cs"/>
                        </a:rPr>
                        <a:t>Kingdom fell in 586 BC— captured by Neo-Babylonians</a:t>
                      </a:r>
                    </a:p>
                  </a:txBody>
                  <a:tcPr marT="2438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982428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lated image">
            <a:extLst>
              <a:ext uri="{FF2B5EF4-FFF2-40B4-BE49-F238E27FC236}">
                <a16:creationId xmlns:a16="http://schemas.microsoft.com/office/drawing/2014/main" id="{02A5E460-4A28-4907-83B3-E374E7E664D8}"/>
              </a:ext>
            </a:extLst>
          </p:cNvPr>
          <p:cNvPicPr/>
          <p:nvPr/>
        </p:nvPicPr>
        <p:blipFill rotWithShape="1">
          <a:blip r:embed="rId3" cstate="print">
            <a:extLst>
              <a:ext uri="{28A0092B-C50C-407E-A947-70E740481C1C}">
                <a14:useLocalDpi xmlns:a14="http://schemas.microsoft.com/office/drawing/2010/main" val="0"/>
              </a:ext>
            </a:extLst>
          </a:blip>
          <a:srcRect b="2933"/>
          <a:stretch/>
        </p:blipFill>
        <p:spPr bwMode="auto">
          <a:xfrm>
            <a:off x="0" y="0"/>
            <a:ext cx="12192000" cy="6705600"/>
          </a:xfrm>
          <a:prstGeom prst="rect">
            <a:avLst/>
          </a:prstGeom>
          <a:noFill/>
          <a:ln>
            <a:solidFill>
              <a:schemeClr val="bg1">
                <a:lumMod val="75000"/>
              </a:schemeClr>
            </a:solidFill>
          </a:ln>
        </p:spPr>
      </p:pic>
      <p:sp>
        <p:nvSpPr>
          <p:cNvPr id="2" name="TextBox 1">
            <a:extLst>
              <a:ext uri="{FF2B5EF4-FFF2-40B4-BE49-F238E27FC236}">
                <a16:creationId xmlns:a16="http://schemas.microsoft.com/office/drawing/2014/main" id="{52F32DF1-C662-48EA-8BB6-F5BC5002964B}"/>
              </a:ext>
            </a:extLst>
          </p:cNvPr>
          <p:cNvSpPr txBox="1"/>
          <p:nvPr/>
        </p:nvSpPr>
        <p:spPr>
          <a:xfrm>
            <a:off x="1143000" y="5638800"/>
            <a:ext cx="9942021" cy="923330"/>
          </a:xfrm>
          <a:prstGeom prst="rect">
            <a:avLst/>
          </a:prstGeom>
          <a:noFill/>
        </p:spPr>
        <p:txBody>
          <a:bodyPr wrap="square" rtlCol="0">
            <a:spAutoFit/>
          </a:bodyPr>
          <a:lstStyle/>
          <a:p>
            <a:pPr algn="ctr"/>
            <a:r>
              <a:rPr lang="en-US" sz="5400" dirty="0">
                <a:solidFill>
                  <a:schemeClr val="bg1"/>
                </a:solidFill>
                <a:effectLst>
                  <a:outerShdw blurRad="38100" dist="38100" dir="2700000" algn="tl">
                    <a:srgbClr val="000000">
                      <a:alpha val="43137"/>
                    </a:srgbClr>
                  </a:outerShdw>
                </a:effectLst>
              </a:rPr>
              <a:t>Israel’s first temple (Solomon)</a:t>
            </a:r>
          </a:p>
        </p:txBody>
      </p:sp>
    </p:spTree>
    <p:extLst>
      <p:ext uri="{BB962C8B-B14F-4D97-AF65-F5344CB8AC3E}">
        <p14:creationId xmlns:p14="http://schemas.microsoft.com/office/powerpoint/2010/main" val="3037926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09863" y="210461"/>
            <a:ext cx="9613900" cy="1081088"/>
          </a:xfrm>
        </p:spPr>
        <p:txBody>
          <a:bodyPr>
            <a:normAutofit/>
          </a:bodyPr>
          <a:lstStyle/>
          <a:p>
            <a:r>
              <a:rPr lang="en-US" sz="6000" dirty="0">
                <a:effectLst>
                  <a:outerShdw blurRad="38100" dist="38100" dir="2700000" algn="tl">
                    <a:srgbClr val="000000">
                      <a:alpha val="43137"/>
                    </a:srgbClr>
                  </a:outerShdw>
                </a:effectLst>
              </a:rPr>
              <a:t>NEXT WEEK</a:t>
            </a:r>
          </a:p>
        </p:txBody>
      </p:sp>
      <p:pic>
        <p:nvPicPr>
          <p:cNvPr id="2050" name="Picture 2" descr="Free Back Home Cliparts, Download Free Clip Art, Free Clip Art on Clipart  Library">
            <a:extLst>
              <a:ext uri="{FF2B5EF4-FFF2-40B4-BE49-F238E27FC236}">
                <a16:creationId xmlns:a16="http://schemas.microsoft.com/office/drawing/2014/main" id="{6E0F6878-5409-4A01-90A2-755E2963FF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20" t="5461" r="6476" b="7682"/>
          <a:stretch/>
        </p:blipFill>
        <p:spPr bwMode="auto">
          <a:xfrm>
            <a:off x="457200" y="1219200"/>
            <a:ext cx="6809232" cy="46908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324600" y="3657600"/>
            <a:ext cx="4369146" cy="2062103"/>
          </a:xfrm>
          <a:prstGeom prst="rect">
            <a:avLst/>
          </a:prstGeom>
          <a:noFill/>
        </p:spPr>
        <p:txBody>
          <a:bodyPr wrap="square" rtlCol="0">
            <a:spAutoFit/>
          </a:bodyPr>
          <a:lstStyle/>
          <a:p>
            <a:r>
              <a:rPr lang="en-US" sz="6400" i="1" dirty="0">
                <a:effectLst>
                  <a:outerShdw blurRad="38100" dist="38100" dir="2700000" algn="tl">
                    <a:srgbClr val="000000">
                      <a:alpha val="43137"/>
                    </a:srgbClr>
                  </a:outerShdw>
                </a:effectLst>
                <a:latin typeface="Aegyptus" panose="020405020508060A0203" pitchFamily="18" charset="0"/>
                <a:ea typeface="Aegyptus" panose="020405020508060A0203" pitchFamily="18" charset="0"/>
              </a:rPr>
              <a:t>We’re going home!</a:t>
            </a:r>
          </a:p>
        </p:txBody>
      </p:sp>
    </p:spTree>
    <p:extLst>
      <p:ext uri="{BB962C8B-B14F-4D97-AF65-F5344CB8AC3E}">
        <p14:creationId xmlns:p14="http://schemas.microsoft.com/office/powerpoint/2010/main" val="120534051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icrosoft To Shut Down Sunrise Mobile Calendar After Integration Into  Outlook Completes | TechCrunch">
            <a:extLst>
              <a:ext uri="{FF2B5EF4-FFF2-40B4-BE49-F238E27FC236}">
                <a16:creationId xmlns:a16="http://schemas.microsoft.com/office/drawing/2014/main" id="{0620BBC9-2BDB-4F62-9BD1-A595AEAA43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31" y="0"/>
            <a:ext cx="12179069" cy="653576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0B8B0C6-B679-4265-ADC7-BA2EF0ED6C0B}"/>
              </a:ext>
            </a:extLst>
          </p:cNvPr>
          <p:cNvSpPr txBox="1"/>
          <p:nvPr/>
        </p:nvSpPr>
        <p:spPr>
          <a:xfrm>
            <a:off x="1524000" y="4343400"/>
            <a:ext cx="9550400" cy="913007"/>
          </a:xfrm>
          <a:prstGeom prst="rect">
            <a:avLst/>
          </a:prstGeom>
          <a:solidFill>
            <a:schemeClr val="bg1"/>
          </a:solidFill>
          <a:ln>
            <a:solidFill>
              <a:schemeClr val="tx1"/>
            </a:solidFill>
          </a:ln>
          <a:effectLst>
            <a:glow rad="139700">
              <a:schemeClr val="accent2">
                <a:satMod val="175000"/>
                <a:alpha val="40000"/>
              </a:schemeClr>
            </a:glow>
          </a:effectLst>
        </p:spPr>
        <p:txBody>
          <a:bodyPr wrap="square" rtlCol="0">
            <a:spAutoFit/>
          </a:bodyPr>
          <a:lstStyle/>
          <a:p>
            <a:pPr algn="ctr"/>
            <a:r>
              <a:rPr lang="en-US" sz="5333" b="1" dirty="0">
                <a:effectLst>
                  <a:outerShdw blurRad="38100" dist="38100" dir="2700000" algn="tl">
                    <a:srgbClr val="000000">
                      <a:alpha val="43137"/>
                    </a:srgbClr>
                  </a:outerShdw>
                </a:effectLst>
                <a:latin typeface="Bahnschrift SemiBold" panose="020B0502040204020203" pitchFamily="34" charset="0"/>
              </a:rPr>
              <a:t>PRAYER &amp; PRAISE TIME</a:t>
            </a:r>
          </a:p>
        </p:txBody>
      </p:sp>
    </p:spTree>
    <p:extLst>
      <p:ext uri="{BB962C8B-B14F-4D97-AF65-F5344CB8AC3E}">
        <p14:creationId xmlns:p14="http://schemas.microsoft.com/office/powerpoint/2010/main" val="35264834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7A9184-0BD3-4D36-AD1E-C98902EA013D}"/>
              </a:ext>
            </a:extLst>
          </p:cNvPr>
          <p:cNvSpPr>
            <a:spLocks noGrp="1"/>
          </p:cNvSpPr>
          <p:nvPr>
            <p:ph type="ctrTitle"/>
          </p:nvPr>
        </p:nvSpPr>
        <p:spPr>
          <a:xfrm>
            <a:off x="1066800" y="838200"/>
            <a:ext cx="10058400" cy="3566160"/>
          </a:xfrm>
        </p:spPr>
        <p:txBody>
          <a:bodyPr/>
          <a:lstStyle/>
          <a:p>
            <a:r>
              <a:rPr lang="en-US" dirty="0"/>
              <a:t>EXILE &amp; RESTORATION PERIODS</a:t>
            </a:r>
          </a:p>
        </p:txBody>
      </p:sp>
      <p:sp>
        <p:nvSpPr>
          <p:cNvPr id="7" name="Subtitle 6">
            <a:extLst>
              <a:ext uri="{FF2B5EF4-FFF2-40B4-BE49-F238E27FC236}">
                <a16:creationId xmlns:a16="http://schemas.microsoft.com/office/drawing/2014/main" id="{6C029883-1672-466A-B5A5-C842FAE9B7B9}"/>
              </a:ext>
            </a:extLst>
          </p:cNvPr>
          <p:cNvSpPr>
            <a:spLocks noGrp="1"/>
          </p:cNvSpPr>
          <p:nvPr>
            <p:ph type="subTitle" idx="1"/>
          </p:nvPr>
        </p:nvSpPr>
        <p:spPr/>
        <p:txBody>
          <a:bodyPr/>
          <a:lstStyle/>
          <a:p>
            <a:endParaRPr lang="en-US"/>
          </a:p>
        </p:txBody>
      </p:sp>
      <p:sp>
        <p:nvSpPr>
          <p:cNvPr id="3" name="Footer Placeholder 2">
            <a:extLst>
              <a:ext uri="{FF2B5EF4-FFF2-40B4-BE49-F238E27FC236}">
                <a16:creationId xmlns:a16="http://schemas.microsoft.com/office/drawing/2014/main" id="{BA2DDFED-C42D-4E00-A8C8-686D12EA2CD7}"/>
              </a:ext>
            </a:extLst>
          </p:cNvPr>
          <p:cNvSpPr>
            <a:spLocks noGrp="1"/>
          </p:cNvSpPr>
          <p:nvPr>
            <p:ph type="ftr" sz="quarter" idx="11"/>
          </p:nvPr>
        </p:nvSpPr>
        <p:spPr/>
        <p:txBody>
          <a:bodyPr/>
          <a:lstStyle/>
          <a:p>
            <a:pPr lvl="0"/>
            <a:r>
              <a:rPr lang="en-US" noProof="0"/>
              <a:t>OLD TESTAMENT SURVEY</a:t>
            </a:r>
            <a:endParaRPr lang="en-US" noProof="0" dirty="0"/>
          </a:p>
        </p:txBody>
      </p:sp>
    </p:spTree>
    <p:extLst>
      <p:ext uri="{BB962C8B-B14F-4D97-AF65-F5344CB8AC3E}">
        <p14:creationId xmlns:p14="http://schemas.microsoft.com/office/powerpoint/2010/main" val="23365299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5A0366B4-27FB-4D46-9078-5322409B3001}"/>
              </a:ext>
            </a:extLst>
          </p:cNvPr>
          <p:cNvGrpSpPr/>
          <p:nvPr/>
        </p:nvGrpSpPr>
        <p:grpSpPr>
          <a:xfrm>
            <a:off x="1143000" y="1905000"/>
            <a:ext cx="9982200" cy="2819400"/>
            <a:chOff x="685800" y="2667000"/>
            <a:chExt cx="9982200" cy="2819400"/>
          </a:xfrm>
        </p:grpSpPr>
        <p:grpSp>
          <p:nvGrpSpPr>
            <p:cNvPr id="10" name="Group 9">
              <a:extLst>
                <a:ext uri="{FF2B5EF4-FFF2-40B4-BE49-F238E27FC236}">
                  <a16:creationId xmlns:a16="http://schemas.microsoft.com/office/drawing/2014/main" id="{31681A12-62D9-4C90-93A5-59F23EB05107}"/>
                </a:ext>
              </a:extLst>
            </p:cNvPr>
            <p:cNvGrpSpPr/>
            <p:nvPr/>
          </p:nvGrpSpPr>
          <p:grpSpPr>
            <a:xfrm>
              <a:off x="685800" y="2667000"/>
              <a:ext cx="9982200" cy="990600"/>
              <a:chOff x="685800" y="2667000"/>
              <a:chExt cx="9982200" cy="990600"/>
            </a:xfrm>
          </p:grpSpPr>
          <p:cxnSp>
            <p:nvCxnSpPr>
              <p:cNvPr id="3" name="Straight Connector 2">
                <a:extLst>
                  <a:ext uri="{FF2B5EF4-FFF2-40B4-BE49-F238E27FC236}">
                    <a16:creationId xmlns:a16="http://schemas.microsoft.com/office/drawing/2014/main" id="{A74327A2-1669-43B3-B543-FF558FB9A598}"/>
                  </a:ext>
                </a:extLst>
              </p:cNvPr>
              <p:cNvCxnSpPr/>
              <p:nvPr/>
            </p:nvCxnSpPr>
            <p:spPr>
              <a:xfrm>
                <a:off x="1524000" y="3124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BC65F943-63D8-45E2-BE78-CFBA99D8C5C7}"/>
                  </a:ext>
                </a:extLst>
              </p:cNvPr>
              <p:cNvSpPr/>
              <p:nvPr/>
            </p:nvSpPr>
            <p:spPr>
              <a:xfrm>
                <a:off x="685800" y="2667000"/>
                <a:ext cx="1752600" cy="9906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mj-lt"/>
                  </a:rPr>
                  <a:t>Antediluvian Period</a:t>
                </a:r>
              </a:p>
            </p:txBody>
          </p:sp>
          <p:sp>
            <p:nvSpPr>
              <p:cNvPr id="6" name="Rectangle 5">
                <a:extLst>
                  <a:ext uri="{FF2B5EF4-FFF2-40B4-BE49-F238E27FC236}">
                    <a16:creationId xmlns:a16="http://schemas.microsoft.com/office/drawing/2014/main" id="{1DBA1AD6-13CA-4350-823B-CBCDB03DC25B}"/>
                  </a:ext>
                </a:extLst>
              </p:cNvPr>
              <p:cNvSpPr/>
              <p:nvPr/>
            </p:nvSpPr>
            <p:spPr>
              <a:xfrm>
                <a:off x="2743200" y="2667000"/>
                <a:ext cx="1752600" cy="9906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mj-lt"/>
                  </a:rPr>
                  <a:t>Post-Flood Period</a:t>
                </a:r>
              </a:p>
            </p:txBody>
          </p:sp>
          <p:sp>
            <p:nvSpPr>
              <p:cNvPr id="7" name="Rectangle 6">
                <a:extLst>
                  <a:ext uri="{FF2B5EF4-FFF2-40B4-BE49-F238E27FC236}">
                    <a16:creationId xmlns:a16="http://schemas.microsoft.com/office/drawing/2014/main" id="{80DADD26-3597-4E33-B465-881CD1CEC37A}"/>
                  </a:ext>
                </a:extLst>
              </p:cNvPr>
              <p:cNvSpPr/>
              <p:nvPr/>
            </p:nvSpPr>
            <p:spPr>
              <a:xfrm>
                <a:off x="4800600" y="2667000"/>
                <a:ext cx="1752600" cy="9906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mj-lt"/>
                  </a:rPr>
                  <a:t>Period of the Patriarchs</a:t>
                </a:r>
              </a:p>
            </p:txBody>
          </p:sp>
          <p:sp>
            <p:nvSpPr>
              <p:cNvPr id="8" name="Rectangle 7">
                <a:extLst>
                  <a:ext uri="{FF2B5EF4-FFF2-40B4-BE49-F238E27FC236}">
                    <a16:creationId xmlns:a16="http://schemas.microsoft.com/office/drawing/2014/main" id="{B6AD6E1E-EF88-43CF-B26C-A9DC2171B80E}"/>
                  </a:ext>
                </a:extLst>
              </p:cNvPr>
              <p:cNvSpPr/>
              <p:nvPr/>
            </p:nvSpPr>
            <p:spPr>
              <a:xfrm>
                <a:off x="6858000" y="2667000"/>
                <a:ext cx="1752600" cy="9906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mj-lt"/>
                  </a:rPr>
                  <a:t>Wilderness Period</a:t>
                </a:r>
              </a:p>
            </p:txBody>
          </p:sp>
          <p:sp>
            <p:nvSpPr>
              <p:cNvPr id="9" name="Rectangle 8">
                <a:extLst>
                  <a:ext uri="{FF2B5EF4-FFF2-40B4-BE49-F238E27FC236}">
                    <a16:creationId xmlns:a16="http://schemas.microsoft.com/office/drawing/2014/main" id="{A7D0C768-3E6C-4604-A81F-13345ADDF680}"/>
                  </a:ext>
                </a:extLst>
              </p:cNvPr>
              <p:cNvSpPr/>
              <p:nvPr/>
            </p:nvSpPr>
            <p:spPr>
              <a:xfrm>
                <a:off x="8915400" y="2667000"/>
                <a:ext cx="1752600" cy="9906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mj-lt"/>
                  </a:rPr>
                  <a:t>Conquest of the Promised Land  </a:t>
                </a:r>
              </a:p>
            </p:txBody>
          </p:sp>
        </p:grpSp>
        <p:grpSp>
          <p:nvGrpSpPr>
            <p:cNvPr id="11" name="Group 10">
              <a:extLst>
                <a:ext uri="{FF2B5EF4-FFF2-40B4-BE49-F238E27FC236}">
                  <a16:creationId xmlns:a16="http://schemas.microsoft.com/office/drawing/2014/main" id="{1369375A-7514-487D-B30D-90B0C4F5FCD6}"/>
                </a:ext>
              </a:extLst>
            </p:cNvPr>
            <p:cNvGrpSpPr/>
            <p:nvPr/>
          </p:nvGrpSpPr>
          <p:grpSpPr>
            <a:xfrm>
              <a:off x="685800" y="4495800"/>
              <a:ext cx="9982200" cy="990600"/>
              <a:chOff x="685800" y="2667000"/>
              <a:chExt cx="9982200" cy="990600"/>
            </a:xfrm>
          </p:grpSpPr>
          <p:cxnSp>
            <p:nvCxnSpPr>
              <p:cNvPr id="12" name="Straight Connector 11">
                <a:extLst>
                  <a:ext uri="{FF2B5EF4-FFF2-40B4-BE49-F238E27FC236}">
                    <a16:creationId xmlns:a16="http://schemas.microsoft.com/office/drawing/2014/main" id="{AAD4CE7D-9596-4300-908B-ED75825B495F}"/>
                  </a:ext>
                </a:extLst>
              </p:cNvPr>
              <p:cNvCxnSpPr/>
              <p:nvPr/>
            </p:nvCxnSpPr>
            <p:spPr>
              <a:xfrm>
                <a:off x="1524000" y="3124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59791C04-B097-4437-97BA-89A1CA07A1CA}"/>
                  </a:ext>
                </a:extLst>
              </p:cNvPr>
              <p:cNvSpPr/>
              <p:nvPr/>
            </p:nvSpPr>
            <p:spPr>
              <a:xfrm>
                <a:off x="685800" y="2667000"/>
                <a:ext cx="1752600" cy="9906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mj-lt"/>
                  </a:rPr>
                  <a:t>Period of Judges</a:t>
                </a:r>
              </a:p>
            </p:txBody>
          </p:sp>
          <p:sp>
            <p:nvSpPr>
              <p:cNvPr id="14" name="Rectangle 13">
                <a:extLst>
                  <a:ext uri="{FF2B5EF4-FFF2-40B4-BE49-F238E27FC236}">
                    <a16:creationId xmlns:a16="http://schemas.microsoft.com/office/drawing/2014/main" id="{0B678B65-1B29-47DD-B943-1471E786EDD1}"/>
                  </a:ext>
                </a:extLst>
              </p:cNvPr>
              <p:cNvSpPr/>
              <p:nvPr/>
            </p:nvSpPr>
            <p:spPr>
              <a:xfrm>
                <a:off x="2743200" y="2667000"/>
                <a:ext cx="1752600" cy="9906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mj-lt"/>
                  </a:rPr>
                  <a:t>United Monarchy Period</a:t>
                </a:r>
              </a:p>
            </p:txBody>
          </p:sp>
          <p:sp>
            <p:nvSpPr>
              <p:cNvPr id="15" name="Rectangle 14">
                <a:extLst>
                  <a:ext uri="{FF2B5EF4-FFF2-40B4-BE49-F238E27FC236}">
                    <a16:creationId xmlns:a16="http://schemas.microsoft.com/office/drawing/2014/main" id="{E999DC42-5FC6-4BBF-9379-49354FD96ECE}"/>
                  </a:ext>
                </a:extLst>
              </p:cNvPr>
              <p:cNvSpPr/>
              <p:nvPr/>
            </p:nvSpPr>
            <p:spPr>
              <a:xfrm>
                <a:off x="4800600" y="2667000"/>
                <a:ext cx="1752600" cy="9906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mj-lt"/>
                  </a:rPr>
                  <a:t>Divided Kingdom Period</a:t>
                </a:r>
              </a:p>
            </p:txBody>
          </p:sp>
          <p:sp>
            <p:nvSpPr>
              <p:cNvPr id="16" name="Rectangle 15">
                <a:extLst>
                  <a:ext uri="{FF2B5EF4-FFF2-40B4-BE49-F238E27FC236}">
                    <a16:creationId xmlns:a16="http://schemas.microsoft.com/office/drawing/2014/main" id="{06D6B232-FD3E-4AF4-A010-78C97703E21B}"/>
                  </a:ext>
                </a:extLst>
              </p:cNvPr>
              <p:cNvSpPr/>
              <p:nvPr/>
            </p:nvSpPr>
            <p:spPr>
              <a:xfrm>
                <a:off x="6858000" y="2667000"/>
                <a:ext cx="1752600" cy="9906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mj-lt"/>
                  </a:rPr>
                  <a:t>Exile Period</a:t>
                </a:r>
              </a:p>
            </p:txBody>
          </p:sp>
          <p:sp>
            <p:nvSpPr>
              <p:cNvPr id="17" name="Rectangle 16">
                <a:extLst>
                  <a:ext uri="{FF2B5EF4-FFF2-40B4-BE49-F238E27FC236}">
                    <a16:creationId xmlns:a16="http://schemas.microsoft.com/office/drawing/2014/main" id="{0F697C19-3D07-43E5-A862-6A96C40A5DDD}"/>
                  </a:ext>
                </a:extLst>
              </p:cNvPr>
              <p:cNvSpPr/>
              <p:nvPr/>
            </p:nvSpPr>
            <p:spPr>
              <a:xfrm>
                <a:off x="8915400" y="2667000"/>
                <a:ext cx="1752600" cy="9906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mj-lt"/>
                  </a:rPr>
                  <a:t>The Restoration</a:t>
                </a:r>
              </a:p>
            </p:txBody>
          </p:sp>
        </p:grpSp>
        <p:cxnSp>
          <p:nvCxnSpPr>
            <p:cNvPr id="19" name="Connector: Elbow 18">
              <a:extLst>
                <a:ext uri="{FF2B5EF4-FFF2-40B4-BE49-F238E27FC236}">
                  <a16:creationId xmlns:a16="http://schemas.microsoft.com/office/drawing/2014/main" id="{64FC70CC-C3BF-408A-8459-2269E2F86F4E}"/>
                </a:ext>
              </a:extLst>
            </p:cNvPr>
            <p:cNvCxnSpPr>
              <a:cxnSpLocks/>
              <a:stCxn id="9" idx="2"/>
              <a:endCxn id="13" idx="0"/>
            </p:cNvCxnSpPr>
            <p:nvPr/>
          </p:nvCxnSpPr>
          <p:spPr>
            <a:xfrm rot="5400000">
              <a:off x="5257800" y="-38100"/>
              <a:ext cx="838200" cy="8229600"/>
            </a:xfrm>
            <a:prstGeom prst="bentConnector3">
              <a:avLst>
                <a:gd name="adj1" fmla="val 50000"/>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Oval 17">
            <a:extLst>
              <a:ext uri="{FF2B5EF4-FFF2-40B4-BE49-F238E27FC236}">
                <a16:creationId xmlns:a16="http://schemas.microsoft.com/office/drawing/2014/main" id="{356D1199-B394-4255-B593-D78499169EA9}"/>
              </a:ext>
            </a:extLst>
          </p:cNvPr>
          <p:cNvSpPr/>
          <p:nvPr/>
        </p:nvSpPr>
        <p:spPr>
          <a:xfrm>
            <a:off x="9220200" y="3505200"/>
            <a:ext cx="533400" cy="457200"/>
          </a:xfrm>
          <a:prstGeom prst="ellipse">
            <a:avLst/>
          </a:prstGeom>
          <a:solidFill>
            <a:srgbClr val="FFFF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10</a:t>
            </a:r>
          </a:p>
        </p:txBody>
      </p:sp>
      <p:sp>
        <p:nvSpPr>
          <p:cNvPr id="20" name="Oval 19">
            <a:extLst>
              <a:ext uri="{FF2B5EF4-FFF2-40B4-BE49-F238E27FC236}">
                <a16:creationId xmlns:a16="http://schemas.microsoft.com/office/drawing/2014/main" id="{33585137-89CA-41B4-BA4C-738CFDF1749D}"/>
              </a:ext>
            </a:extLst>
          </p:cNvPr>
          <p:cNvSpPr/>
          <p:nvPr/>
        </p:nvSpPr>
        <p:spPr>
          <a:xfrm>
            <a:off x="990600" y="1524000"/>
            <a:ext cx="533400" cy="457200"/>
          </a:xfrm>
          <a:prstGeom prst="ellipse">
            <a:avLst/>
          </a:prstGeom>
          <a:solidFill>
            <a:srgbClr val="FFFF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1</a:t>
            </a:r>
          </a:p>
        </p:txBody>
      </p:sp>
      <p:sp>
        <p:nvSpPr>
          <p:cNvPr id="21" name="Oval 20">
            <a:extLst>
              <a:ext uri="{FF2B5EF4-FFF2-40B4-BE49-F238E27FC236}">
                <a16:creationId xmlns:a16="http://schemas.microsoft.com/office/drawing/2014/main" id="{5CD6FAF3-968D-4B34-BE1A-4FCEC461A24C}"/>
              </a:ext>
            </a:extLst>
          </p:cNvPr>
          <p:cNvSpPr/>
          <p:nvPr/>
        </p:nvSpPr>
        <p:spPr>
          <a:xfrm>
            <a:off x="2971800" y="1524000"/>
            <a:ext cx="533400" cy="457200"/>
          </a:xfrm>
          <a:prstGeom prst="ellipse">
            <a:avLst/>
          </a:prstGeom>
          <a:solidFill>
            <a:srgbClr val="FFFF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2</a:t>
            </a:r>
          </a:p>
        </p:txBody>
      </p:sp>
      <p:sp>
        <p:nvSpPr>
          <p:cNvPr id="23" name="Oval 22">
            <a:extLst>
              <a:ext uri="{FF2B5EF4-FFF2-40B4-BE49-F238E27FC236}">
                <a16:creationId xmlns:a16="http://schemas.microsoft.com/office/drawing/2014/main" id="{C9853163-1E81-460E-AC71-FC9F3654B424}"/>
              </a:ext>
            </a:extLst>
          </p:cNvPr>
          <p:cNvSpPr/>
          <p:nvPr/>
        </p:nvSpPr>
        <p:spPr>
          <a:xfrm>
            <a:off x="5029200" y="1524000"/>
            <a:ext cx="533400" cy="457200"/>
          </a:xfrm>
          <a:prstGeom prst="ellipse">
            <a:avLst/>
          </a:prstGeom>
          <a:solidFill>
            <a:srgbClr val="FFFF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3</a:t>
            </a:r>
          </a:p>
        </p:txBody>
      </p:sp>
      <p:sp>
        <p:nvSpPr>
          <p:cNvPr id="29" name="Oval 28">
            <a:extLst>
              <a:ext uri="{FF2B5EF4-FFF2-40B4-BE49-F238E27FC236}">
                <a16:creationId xmlns:a16="http://schemas.microsoft.com/office/drawing/2014/main" id="{57060C69-9E35-4823-8665-B5E6982323D9}"/>
              </a:ext>
            </a:extLst>
          </p:cNvPr>
          <p:cNvSpPr/>
          <p:nvPr/>
        </p:nvSpPr>
        <p:spPr>
          <a:xfrm>
            <a:off x="7086600" y="1524000"/>
            <a:ext cx="533400" cy="457200"/>
          </a:xfrm>
          <a:prstGeom prst="ellipse">
            <a:avLst/>
          </a:prstGeom>
          <a:solidFill>
            <a:srgbClr val="FFFF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4</a:t>
            </a:r>
          </a:p>
        </p:txBody>
      </p:sp>
      <p:sp>
        <p:nvSpPr>
          <p:cNvPr id="31" name="Oval 30">
            <a:extLst>
              <a:ext uri="{FF2B5EF4-FFF2-40B4-BE49-F238E27FC236}">
                <a16:creationId xmlns:a16="http://schemas.microsoft.com/office/drawing/2014/main" id="{66A6DB05-0AFC-4BA7-91B0-4AC8C08C2727}"/>
              </a:ext>
            </a:extLst>
          </p:cNvPr>
          <p:cNvSpPr/>
          <p:nvPr/>
        </p:nvSpPr>
        <p:spPr>
          <a:xfrm>
            <a:off x="9144000" y="1524000"/>
            <a:ext cx="533400" cy="457200"/>
          </a:xfrm>
          <a:prstGeom prst="ellipse">
            <a:avLst/>
          </a:prstGeom>
          <a:solidFill>
            <a:srgbClr val="FFFF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5</a:t>
            </a:r>
          </a:p>
        </p:txBody>
      </p:sp>
      <p:sp>
        <p:nvSpPr>
          <p:cNvPr id="33" name="Oval 32">
            <a:extLst>
              <a:ext uri="{FF2B5EF4-FFF2-40B4-BE49-F238E27FC236}">
                <a16:creationId xmlns:a16="http://schemas.microsoft.com/office/drawing/2014/main" id="{E4E36A46-5F0E-49B0-AD41-20D41ACE2B61}"/>
              </a:ext>
            </a:extLst>
          </p:cNvPr>
          <p:cNvSpPr/>
          <p:nvPr/>
        </p:nvSpPr>
        <p:spPr>
          <a:xfrm>
            <a:off x="990600" y="3505200"/>
            <a:ext cx="533400" cy="457200"/>
          </a:xfrm>
          <a:prstGeom prst="ellipse">
            <a:avLst/>
          </a:prstGeom>
          <a:solidFill>
            <a:srgbClr val="FFFF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6</a:t>
            </a:r>
          </a:p>
        </p:txBody>
      </p:sp>
      <p:sp>
        <p:nvSpPr>
          <p:cNvPr id="35" name="Oval 34">
            <a:extLst>
              <a:ext uri="{FF2B5EF4-FFF2-40B4-BE49-F238E27FC236}">
                <a16:creationId xmlns:a16="http://schemas.microsoft.com/office/drawing/2014/main" id="{EBE7CC8E-0284-4063-BB86-E27D8B959F43}"/>
              </a:ext>
            </a:extLst>
          </p:cNvPr>
          <p:cNvSpPr/>
          <p:nvPr/>
        </p:nvSpPr>
        <p:spPr>
          <a:xfrm>
            <a:off x="3048000" y="3505200"/>
            <a:ext cx="533400" cy="457200"/>
          </a:xfrm>
          <a:prstGeom prst="ellipse">
            <a:avLst/>
          </a:prstGeom>
          <a:solidFill>
            <a:srgbClr val="FFFF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7</a:t>
            </a:r>
          </a:p>
        </p:txBody>
      </p:sp>
      <p:sp>
        <p:nvSpPr>
          <p:cNvPr id="37" name="Oval 36">
            <a:extLst>
              <a:ext uri="{FF2B5EF4-FFF2-40B4-BE49-F238E27FC236}">
                <a16:creationId xmlns:a16="http://schemas.microsoft.com/office/drawing/2014/main" id="{282D89D6-E287-4182-B167-F3AC65E16184}"/>
              </a:ext>
            </a:extLst>
          </p:cNvPr>
          <p:cNvSpPr/>
          <p:nvPr/>
        </p:nvSpPr>
        <p:spPr>
          <a:xfrm>
            <a:off x="5105400" y="3505200"/>
            <a:ext cx="533400" cy="457200"/>
          </a:xfrm>
          <a:prstGeom prst="ellipse">
            <a:avLst/>
          </a:prstGeom>
          <a:solidFill>
            <a:srgbClr val="FFFF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8</a:t>
            </a:r>
          </a:p>
        </p:txBody>
      </p:sp>
      <p:sp>
        <p:nvSpPr>
          <p:cNvPr id="39" name="Oval 38">
            <a:extLst>
              <a:ext uri="{FF2B5EF4-FFF2-40B4-BE49-F238E27FC236}">
                <a16:creationId xmlns:a16="http://schemas.microsoft.com/office/drawing/2014/main" id="{92EF60F8-8234-4466-8BA1-51FE84EAB78F}"/>
              </a:ext>
            </a:extLst>
          </p:cNvPr>
          <p:cNvSpPr/>
          <p:nvPr/>
        </p:nvSpPr>
        <p:spPr>
          <a:xfrm>
            <a:off x="7162800" y="3505200"/>
            <a:ext cx="533400" cy="457200"/>
          </a:xfrm>
          <a:prstGeom prst="ellipse">
            <a:avLst/>
          </a:prstGeom>
          <a:solidFill>
            <a:srgbClr val="FFFF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9</a:t>
            </a:r>
          </a:p>
        </p:txBody>
      </p:sp>
      <p:sp>
        <p:nvSpPr>
          <p:cNvPr id="2" name="Footer Placeholder 1">
            <a:extLst>
              <a:ext uri="{FF2B5EF4-FFF2-40B4-BE49-F238E27FC236}">
                <a16:creationId xmlns:a16="http://schemas.microsoft.com/office/drawing/2014/main" id="{FC75ED3F-AA6D-47BC-ADB5-2DC2700B7E02}"/>
              </a:ext>
            </a:extLst>
          </p:cNvPr>
          <p:cNvSpPr>
            <a:spLocks noGrp="1"/>
          </p:cNvSpPr>
          <p:nvPr>
            <p:ph type="ftr" sz="quarter" idx="11"/>
          </p:nvPr>
        </p:nvSpPr>
        <p:spPr/>
        <p:txBody>
          <a:bodyPr/>
          <a:lstStyle/>
          <a:p>
            <a:r>
              <a:rPr lang="en-US"/>
              <a:t>OLD TESTAMENT SURVEY</a:t>
            </a:r>
            <a:endParaRPr lang="en-US" dirty="0"/>
          </a:p>
        </p:txBody>
      </p:sp>
      <p:sp>
        <p:nvSpPr>
          <p:cNvPr id="22" name="Arrow: Down 21">
            <a:extLst>
              <a:ext uri="{FF2B5EF4-FFF2-40B4-BE49-F238E27FC236}">
                <a16:creationId xmlns:a16="http://schemas.microsoft.com/office/drawing/2014/main" id="{BEC8D1A7-35FC-4944-80D4-B65390253762}"/>
              </a:ext>
            </a:extLst>
          </p:cNvPr>
          <p:cNvSpPr/>
          <p:nvPr/>
        </p:nvSpPr>
        <p:spPr>
          <a:xfrm flipV="1">
            <a:off x="7772400" y="4800600"/>
            <a:ext cx="838200" cy="609600"/>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39268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50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ppt_x"/>
                                          </p:val>
                                        </p:tav>
                                        <p:tav tm="100000">
                                          <p:val>
                                            <p:strVal val="#ppt_x"/>
                                          </p:val>
                                        </p:tav>
                                      </p:tavLst>
                                    </p:anim>
                                    <p:anim calcmode="lin" valueType="num">
                                      <p:cBhvr additive="base">
                                        <p:cTn id="8"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F4CBC3-595B-493C-A722-153F187EFD3E}"/>
              </a:ext>
            </a:extLst>
          </p:cNvPr>
          <p:cNvSpPr>
            <a:spLocks noGrp="1"/>
          </p:cNvSpPr>
          <p:nvPr>
            <p:ph type="title"/>
          </p:nvPr>
        </p:nvSpPr>
        <p:spPr>
          <a:xfrm>
            <a:off x="1524000" y="3505200"/>
            <a:ext cx="9677400" cy="1280160"/>
          </a:xfrm>
        </p:spPr>
        <p:txBody>
          <a:bodyPr>
            <a:normAutofit/>
          </a:bodyPr>
          <a:lstStyle/>
          <a:p>
            <a:pPr algn="r"/>
            <a:r>
              <a:rPr lang="en-US" sz="6600" dirty="0"/>
              <a:t>The Exile Period</a:t>
            </a:r>
          </a:p>
        </p:txBody>
      </p:sp>
      <p:sp>
        <p:nvSpPr>
          <p:cNvPr id="2" name="Footer Placeholder 1">
            <a:extLst>
              <a:ext uri="{FF2B5EF4-FFF2-40B4-BE49-F238E27FC236}">
                <a16:creationId xmlns:a16="http://schemas.microsoft.com/office/drawing/2014/main" id="{2234CF0D-B7FF-4AE9-8DE1-5366560E2891}"/>
              </a:ext>
            </a:extLst>
          </p:cNvPr>
          <p:cNvSpPr>
            <a:spLocks noGrp="1"/>
          </p:cNvSpPr>
          <p:nvPr>
            <p:ph type="ftr" sz="quarter" idx="11"/>
          </p:nvPr>
        </p:nvSpPr>
        <p:spPr/>
        <p:txBody>
          <a:bodyPr/>
          <a:lstStyle/>
          <a:p>
            <a:r>
              <a:rPr lang="en-US"/>
              <a:t>OLD TESTAMENT SURVEY</a:t>
            </a:r>
            <a:endParaRPr lang="en-US" dirty="0"/>
          </a:p>
        </p:txBody>
      </p:sp>
    </p:spTree>
    <p:extLst>
      <p:ext uri="{BB962C8B-B14F-4D97-AF65-F5344CB8AC3E}">
        <p14:creationId xmlns:p14="http://schemas.microsoft.com/office/powerpoint/2010/main" val="515034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95FFBE-8C3D-4192-A39D-EA263769E330}"/>
              </a:ext>
            </a:extLst>
          </p:cNvPr>
          <p:cNvSpPr txBox="1"/>
          <p:nvPr/>
        </p:nvSpPr>
        <p:spPr>
          <a:xfrm>
            <a:off x="757083" y="477486"/>
            <a:ext cx="9694607" cy="1446550"/>
          </a:xfrm>
          <a:prstGeom prst="rect">
            <a:avLst/>
          </a:prstGeom>
          <a:noFill/>
        </p:spPr>
        <p:txBody>
          <a:bodyPr wrap="square" rtlCol="0">
            <a:spAutoFit/>
          </a:bodyPr>
          <a:lstStyle/>
          <a:p>
            <a:r>
              <a:rPr lang="en-US" sz="4400" dirty="0">
                <a:latin typeface="+mj-lt"/>
              </a:rPr>
              <a:t>Seven Great Reasons to Study the Old Testament</a:t>
            </a:r>
          </a:p>
        </p:txBody>
      </p:sp>
      <p:sp>
        <p:nvSpPr>
          <p:cNvPr id="3" name="Oval 2">
            <a:extLst>
              <a:ext uri="{FF2B5EF4-FFF2-40B4-BE49-F238E27FC236}">
                <a16:creationId xmlns:a16="http://schemas.microsoft.com/office/drawing/2014/main" id="{320CB6B7-DF9A-41A4-AB25-598BAB3747F8}"/>
              </a:ext>
            </a:extLst>
          </p:cNvPr>
          <p:cNvSpPr/>
          <p:nvPr/>
        </p:nvSpPr>
        <p:spPr>
          <a:xfrm>
            <a:off x="1258529" y="2595716"/>
            <a:ext cx="2438400" cy="2526890"/>
          </a:xfrm>
          <a:prstGeom prst="ellipse">
            <a:avLst/>
          </a:prstGeom>
          <a:solidFill>
            <a:srgbClr val="006600"/>
          </a:solidFill>
          <a:effectLst>
            <a:outerShdw blurRad="76200" dir="13500000" sy="23000" kx="1200000" algn="br" rotWithShape="0">
              <a:prstClr val="black">
                <a:alpha val="2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400" dirty="0">
                <a:effectLst>
                  <a:outerShdw blurRad="38100" dist="38100" dir="2700000" algn="tl">
                    <a:srgbClr val="000000">
                      <a:alpha val="43137"/>
                    </a:srgbClr>
                  </a:outerShdw>
                </a:effectLst>
              </a:rPr>
              <a:t>7</a:t>
            </a:r>
          </a:p>
          <a:p>
            <a:pPr algn="ctr"/>
            <a:endParaRPr lang="en-US" dirty="0"/>
          </a:p>
        </p:txBody>
      </p:sp>
      <p:sp>
        <p:nvSpPr>
          <p:cNvPr id="4" name="TextBox 3">
            <a:extLst>
              <a:ext uri="{FF2B5EF4-FFF2-40B4-BE49-F238E27FC236}">
                <a16:creationId xmlns:a16="http://schemas.microsoft.com/office/drawing/2014/main" id="{9F7027E0-9046-4BDC-9270-86F5D5D17D3D}"/>
              </a:ext>
            </a:extLst>
          </p:cNvPr>
          <p:cNvSpPr txBox="1"/>
          <p:nvPr/>
        </p:nvSpPr>
        <p:spPr>
          <a:xfrm>
            <a:off x="3845061" y="2694039"/>
            <a:ext cx="7501365" cy="2800767"/>
          </a:xfrm>
          <a:prstGeom prst="rect">
            <a:avLst/>
          </a:prstGeom>
          <a:noFill/>
        </p:spPr>
        <p:txBody>
          <a:bodyPr wrap="square" rtlCol="0">
            <a:spAutoFit/>
          </a:bodyPr>
          <a:lstStyle>
            <a:defPPr>
              <a:defRPr lang="en-US"/>
            </a:defPPr>
            <a:lvl1pPr>
              <a:defRPr sz="4400" b="1">
                <a:solidFill>
                  <a:srgbClr val="533205"/>
                </a:solidFill>
                <a:effectLst>
                  <a:glow>
                    <a:srgbClr val="000000"/>
                  </a:glow>
                  <a:outerShdw sx="0" sy="0">
                    <a:srgbClr val="000000"/>
                  </a:outerShdw>
                  <a:reflection stA="0" endPos="0" fadeDir="0" sx="0" sy="0"/>
                </a:effectLst>
              </a:defRPr>
            </a:lvl1pPr>
          </a:lstStyle>
          <a:p>
            <a:r>
              <a:rPr lang="en-US" b="0" dirty="0">
                <a:solidFill>
                  <a:schemeClr val="tx1"/>
                </a:solidFill>
                <a:latin typeface="+mj-lt"/>
              </a:rPr>
              <a:t>The Old Testament is </a:t>
            </a:r>
          </a:p>
          <a:p>
            <a:r>
              <a:rPr lang="en-US" b="0" dirty="0">
                <a:solidFill>
                  <a:schemeClr val="tx1"/>
                </a:solidFill>
                <a:latin typeface="+mj-lt"/>
              </a:rPr>
              <a:t>“</a:t>
            </a:r>
            <a:r>
              <a:rPr lang="en-US" b="0" u="sng" dirty="0">
                <a:solidFill>
                  <a:schemeClr val="tx1"/>
                </a:solidFill>
                <a:latin typeface="+mj-lt"/>
              </a:rPr>
              <a:t>God-breathed and profitable</a:t>
            </a:r>
            <a:r>
              <a:rPr lang="en-US" b="0" dirty="0">
                <a:solidFill>
                  <a:schemeClr val="tx1"/>
                </a:solidFill>
                <a:latin typeface="+mj-lt"/>
              </a:rPr>
              <a:t>”</a:t>
            </a:r>
          </a:p>
          <a:p>
            <a:r>
              <a:rPr lang="en-US" b="0" dirty="0">
                <a:solidFill>
                  <a:schemeClr val="tx1"/>
                </a:solidFill>
                <a:latin typeface="+mj-lt"/>
              </a:rPr>
              <a:t> </a:t>
            </a:r>
            <a:r>
              <a:rPr lang="en-US" sz="3200" b="0" dirty="0">
                <a:solidFill>
                  <a:schemeClr val="tx1"/>
                </a:solidFill>
                <a:latin typeface="+mj-lt"/>
              </a:rPr>
              <a:t>(2 Tim. 3:16)</a:t>
            </a:r>
          </a:p>
          <a:p>
            <a:endParaRPr lang="en-US" b="0" dirty="0">
              <a:solidFill>
                <a:schemeClr val="tx1"/>
              </a:solidFill>
              <a:latin typeface="+mj-lt"/>
            </a:endParaRPr>
          </a:p>
        </p:txBody>
      </p:sp>
      <p:sp>
        <p:nvSpPr>
          <p:cNvPr id="5" name="Footer Placeholder 4">
            <a:extLst>
              <a:ext uri="{FF2B5EF4-FFF2-40B4-BE49-F238E27FC236}">
                <a16:creationId xmlns:a16="http://schemas.microsoft.com/office/drawing/2014/main" id="{A34F1074-2064-4D66-97D1-59423B99FAEB}"/>
              </a:ext>
            </a:extLst>
          </p:cNvPr>
          <p:cNvSpPr>
            <a:spLocks noGrp="1"/>
          </p:cNvSpPr>
          <p:nvPr>
            <p:ph type="ftr" sz="quarter" idx="11"/>
          </p:nvPr>
        </p:nvSpPr>
        <p:spPr/>
        <p:txBody>
          <a:bodyPr/>
          <a:lstStyle/>
          <a:p>
            <a:r>
              <a:rPr lang="en-US"/>
              <a:t>OLD TESTAMENT SURVEY</a:t>
            </a:r>
            <a:endParaRPr lang="en-US" dirty="0"/>
          </a:p>
        </p:txBody>
      </p:sp>
    </p:spTree>
    <p:extLst>
      <p:ext uri="{BB962C8B-B14F-4D97-AF65-F5344CB8AC3E}">
        <p14:creationId xmlns:p14="http://schemas.microsoft.com/office/powerpoint/2010/main" val="3384073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500"/>
                                        <p:tgtEl>
                                          <p:spTgt spid="3"/>
                                        </p:tgtEl>
                                      </p:cBhvr>
                                    </p:animEffect>
                                  </p:childTnLst>
                                </p:cTn>
                              </p:par>
                            </p:childTnLst>
                          </p:cTn>
                        </p:par>
                        <p:par>
                          <p:cTn id="8" fill="hold">
                            <p:stCondLst>
                              <p:cond delay="1500"/>
                            </p:stCondLst>
                            <p:childTnLst>
                              <p:par>
                                <p:cTn id="9" presetID="10" presetClass="entr" presetSubtype="0" fill="hold" grpId="0"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3" name="Straight Connector 52">
            <a:extLst>
              <a:ext uri="{FF2B5EF4-FFF2-40B4-BE49-F238E27FC236}">
                <a16:creationId xmlns:a16="http://schemas.microsoft.com/office/drawing/2014/main" id="{96296ECA-6E0E-4D97-993A-C243D3F37134}"/>
              </a:ext>
            </a:extLst>
          </p:cNvPr>
          <p:cNvCxnSpPr/>
          <p:nvPr/>
        </p:nvCxnSpPr>
        <p:spPr>
          <a:xfrm flipV="1">
            <a:off x="1262051" y="2412467"/>
            <a:ext cx="10136424" cy="0"/>
          </a:xfrm>
          <a:prstGeom prst="line">
            <a:avLst/>
          </a:prstGeom>
          <a:noFill/>
          <a:ln w="76200" cap="flat" cmpd="sng" algn="ctr">
            <a:solidFill>
              <a:srgbClr val="533205"/>
            </a:solidFill>
            <a:prstDash val="solid"/>
            <a:miter lim="800000"/>
            <a:headEnd type="none" w="med" len="med"/>
            <a:tailEnd type="triangle" w="med" len="med"/>
          </a:ln>
          <a:effectLst/>
        </p:spPr>
      </p:cxnSp>
      <p:sp>
        <p:nvSpPr>
          <p:cNvPr id="57" name="Text Box 1076">
            <a:extLst>
              <a:ext uri="{FF2B5EF4-FFF2-40B4-BE49-F238E27FC236}">
                <a16:creationId xmlns:a16="http://schemas.microsoft.com/office/drawing/2014/main" id="{5C7DEF2E-5660-4237-9690-81DB90F8CEB3}"/>
              </a:ext>
            </a:extLst>
          </p:cNvPr>
          <p:cNvSpPr txBox="1"/>
          <p:nvPr/>
        </p:nvSpPr>
        <p:spPr>
          <a:xfrm>
            <a:off x="2996127" y="2754786"/>
            <a:ext cx="2818381" cy="27249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sz="2400" i="1" kern="1200" dirty="0">
                <a:solidFill>
                  <a:srgbClr val="4F2F05"/>
                </a:solidFill>
                <a:effectLst/>
                <a:latin typeface="Times New Roman" panose="02020603050405020304" pitchFamily="18" charset="0"/>
                <a:ea typeface="Arial" panose="020B0604020202020204" pitchFamily="34" charset="0"/>
              </a:rPr>
              <a:t>Nebuchadnezzar destroys the temple and deports remaining Jews to Babylon </a:t>
            </a:r>
          </a:p>
          <a:p>
            <a:pPr marL="0" marR="0" algn="ctr">
              <a:lnSpc>
                <a:spcPct val="115000"/>
              </a:lnSpc>
              <a:spcBef>
                <a:spcPts val="0"/>
              </a:spcBef>
              <a:spcAft>
                <a:spcPts val="0"/>
              </a:spcAft>
            </a:pPr>
            <a:r>
              <a:rPr lang="en-US" sz="2400" i="1" kern="1200" dirty="0">
                <a:solidFill>
                  <a:srgbClr val="4F2F05"/>
                </a:solidFill>
                <a:effectLst/>
                <a:latin typeface="Times New Roman" panose="02020603050405020304" pitchFamily="18" charset="0"/>
                <a:ea typeface="Arial" panose="020B0604020202020204" pitchFamily="34" charset="0"/>
              </a:rPr>
              <a:t>586 BC</a:t>
            </a:r>
            <a:endParaRPr lang="en-US" sz="4000" dirty="0">
              <a:solidFill>
                <a:srgbClr val="4F2F05"/>
              </a:solidFill>
              <a:effectLst/>
              <a:latin typeface="Times New Roman" panose="02020603050405020304" pitchFamily="18" charset="0"/>
              <a:ea typeface="Times New Roman" panose="02020603050405020304" pitchFamily="18" charset="0"/>
            </a:endParaRPr>
          </a:p>
          <a:p>
            <a:pPr marL="0" marR="0" algn="ctr">
              <a:lnSpc>
                <a:spcPct val="115000"/>
              </a:lnSpc>
              <a:spcBef>
                <a:spcPts val="0"/>
              </a:spcBef>
              <a:spcAft>
                <a:spcPts val="0"/>
              </a:spcAft>
            </a:pPr>
            <a:r>
              <a:rPr lang="en-US" sz="4000" dirty="0">
                <a:solidFill>
                  <a:srgbClr val="4F2F05"/>
                </a:solidFill>
                <a:effectLst/>
                <a:latin typeface="Times New Roman" panose="02020603050405020304" pitchFamily="18" charset="0"/>
                <a:ea typeface="Times New Roman" panose="02020603050405020304" pitchFamily="18" charset="0"/>
              </a:rPr>
              <a:t> </a:t>
            </a:r>
          </a:p>
        </p:txBody>
      </p:sp>
      <p:sp>
        <p:nvSpPr>
          <p:cNvPr id="55" name="Oval 54">
            <a:extLst>
              <a:ext uri="{FF2B5EF4-FFF2-40B4-BE49-F238E27FC236}">
                <a16:creationId xmlns:a16="http://schemas.microsoft.com/office/drawing/2014/main" id="{FA4E8795-9149-4AB9-B43F-AE435E1ABE7F}"/>
              </a:ext>
            </a:extLst>
          </p:cNvPr>
          <p:cNvSpPr/>
          <p:nvPr/>
        </p:nvSpPr>
        <p:spPr>
          <a:xfrm>
            <a:off x="917714" y="2272748"/>
            <a:ext cx="314432" cy="339153"/>
          </a:xfrm>
          <a:prstGeom prst="ellipse">
            <a:avLst/>
          </a:prstGeom>
          <a:solidFill>
            <a:sysClr val="windowText" lastClr="000000"/>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5400">
              <a:solidFill>
                <a:srgbClr val="4F2F05"/>
              </a:solidFill>
            </a:endParaRPr>
          </a:p>
        </p:txBody>
      </p:sp>
      <p:sp>
        <p:nvSpPr>
          <p:cNvPr id="2" name="Title 1"/>
          <p:cNvSpPr>
            <a:spLocks noGrp="1"/>
          </p:cNvSpPr>
          <p:nvPr>
            <p:ph type="title"/>
          </p:nvPr>
        </p:nvSpPr>
        <p:spPr/>
        <p:txBody>
          <a:bodyPr/>
          <a:lstStyle/>
          <a:p>
            <a:r>
              <a:rPr lang="en-US" dirty="0"/>
              <a:t>The Exile Period</a:t>
            </a:r>
          </a:p>
        </p:txBody>
      </p:sp>
      <p:sp>
        <p:nvSpPr>
          <p:cNvPr id="51" name="Text Box 1076">
            <a:extLst>
              <a:ext uri="{FF2B5EF4-FFF2-40B4-BE49-F238E27FC236}">
                <a16:creationId xmlns:a16="http://schemas.microsoft.com/office/drawing/2014/main" id="{23D90931-55C5-4909-8E45-DCA19DE1CC47}"/>
              </a:ext>
            </a:extLst>
          </p:cNvPr>
          <p:cNvSpPr txBox="1"/>
          <p:nvPr/>
        </p:nvSpPr>
        <p:spPr>
          <a:xfrm>
            <a:off x="9420740" y="2828490"/>
            <a:ext cx="2310747" cy="169657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sz="2400" i="1" kern="1200" dirty="0">
                <a:solidFill>
                  <a:srgbClr val="4F2F05"/>
                </a:solidFill>
                <a:effectLst/>
                <a:latin typeface="Times New Roman" panose="02020603050405020304" pitchFamily="18" charset="0"/>
                <a:ea typeface="Arial" panose="020B0604020202020204" pitchFamily="34" charset="0"/>
              </a:rPr>
              <a:t>Persian king Cyrus permits Jews to return to Jerusalem </a:t>
            </a:r>
          </a:p>
          <a:p>
            <a:pPr marL="0" marR="0" algn="ctr">
              <a:lnSpc>
                <a:spcPct val="115000"/>
              </a:lnSpc>
              <a:spcBef>
                <a:spcPts val="0"/>
              </a:spcBef>
              <a:spcAft>
                <a:spcPts val="0"/>
              </a:spcAft>
            </a:pPr>
            <a:r>
              <a:rPr lang="en-US" sz="2400" i="1" kern="1200" dirty="0">
                <a:solidFill>
                  <a:srgbClr val="4F2F05"/>
                </a:solidFill>
                <a:effectLst/>
                <a:latin typeface="Times New Roman" panose="02020603050405020304" pitchFamily="18" charset="0"/>
                <a:ea typeface="Arial" panose="020B0604020202020204" pitchFamily="34" charset="0"/>
              </a:rPr>
              <a:t>538 BC</a:t>
            </a:r>
            <a:endParaRPr lang="en-US" sz="4000" dirty="0">
              <a:solidFill>
                <a:srgbClr val="4F2F05"/>
              </a:solidFill>
              <a:effectLst/>
              <a:latin typeface="Times New Roman" panose="02020603050405020304" pitchFamily="18" charset="0"/>
              <a:ea typeface="Times New Roman" panose="02020603050405020304" pitchFamily="18" charset="0"/>
            </a:endParaRPr>
          </a:p>
          <a:p>
            <a:pPr marL="0" marR="0" algn="ctr">
              <a:lnSpc>
                <a:spcPct val="115000"/>
              </a:lnSpc>
              <a:spcBef>
                <a:spcPts val="0"/>
              </a:spcBef>
              <a:spcAft>
                <a:spcPts val="0"/>
              </a:spcAft>
            </a:pPr>
            <a:r>
              <a:rPr lang="en-US" sz="4000" dirty="0">
                <a:solidFill>
                  <a:srgbClr val="4F2F05"/>
                </a:solidFill>
                <a:effectLst/>
                <a:latin typeface="Times New Roman" panose="02020603050405020304" pitchFamily="18" charset="0"/>
                <a:ea typeface="Times New Roman" panose="02020603050405020304" pitchFamily="18" charset="0"/>
              </a:rPr>
              <a:t> </a:t>
            </a:r>
          </a:p>
        </p:txBody>
      </p:sp>
      <p:sp>
        <p:nvSpPr>
          <p:cNvPr id="52" name="Text Box 1076">
            <a:extLst>
              <a:ext uri="{FF2B5EF4-FFF2-40B4-BE49-F238E27FC236}">
                <a16:creationId xmlns:a16="http://schemas.microsoft.com/office/drawing/2014/main" id="{19CF6AC6-3C94-48BC-A5FD-B39237E13D3F}"/>
              </a:ext>
            </a:extLst>
          </p:cNvPr>
          <p:cNvSpPr txBox="1"/>
          <p:nvPr/>
        </p:nvSpPr>
        <p:spPr>
          <a:xfrm>
            <a:off x="705679" y="2756767"/>
            <a:ext cx="2381145" cy="199413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0"/>
              </a:spcAft>
            </a:pPr>
            <a:r>
              <a:rPr lang="en-US" sz="2400" i="1" kern="1200" dirty="0">
                <a:solidFill>
                  <a:srgbClr val="4F2F05"/>
                </a:solidFill>
                <a:effectLst/>
                <a:latin typeface="Times New Roman" panose="02020603050405020304" pitchFamily="18" charset="0"/>
                <a:ea typeface="Arial" panose="020B0604020202020204" pitchFamily="34" charset="0"/>
              </a:rPr>
              <a:t>Nebuchadnezzar begins a series of Jewish deportations</a:t>
            </a:r>
            <a:endParaRPr lang="en-US" sz="4000" dirty="0">
              <a:solidFill>
                <a:srgbClr val="4F2F05"/>
              </a:solidFill>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2400" i="1" kern="1200" dirty="0">
                <a:solidFill>
                  <a:srgbClr val="4F2F05"/>
                </a:solidFill>
                <a:effectLst/>
                <a:latin typeface="Times New Roman" panose="02020603050405020304" pitchFamily="18" charset="0"/>
                <a:ea typeface="Arial" panose="020B0604020202020204" pitchFamily="34" charset="0"/>
              </a:rPr>
              <a:t> 605 BC</a:t>
            </a:r>
            <a:endParaRPr lang="en-US" sz="4000" dirty="0">
              <a:solidFill>
                <a:srgbClr val="4F2F05"/>
              </a:solidFill>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4000" dirty="0">
                <a:solidFill>
                  <a:srgbClr val="4F2F05"/>
                </a:solidFill>
                <a:effectLst/>
                <a:latin typeface="Times New Roman" panose="02020603050405020304" pitchFamily="18" charset="0"/>
                <a:ea typeface="Times New Roman" panose="02020603050405020304" pitchFamily="18" charset="0"/>
              </a:rPr>
              <a:t> </a:t>
            </a:r>
          </a:p>
        </p:txBody>
      </p:sp>
      <p:sp>
        <p:nvSpPr>
          <p:cNvPr id="54" name="Text Box 1076">
            <a:extLst>
              <a:ext uri="{FF2B5EF4-FFF2-40B4-BE49-F238E27FC236}">
                <a16:creationId xmlns:a16="http://schemas.microsoft.com/office/drawing/2014/main" id="{CA17571F-2B3E-4289-B49C-829031EF7690}"/>
              </a:ext>
            </a:extLst>
          </p:cNvPr>
          <p:cNvSpPr txBox="1"/>
          <p:nvPr/>
        </p:nvSpPr>
        <p:spPr>
          <a:xfrm>
            <a:off x="5715000" y="1828800"/>
            <a:ext cx="2729947" cy="1451113"/>
          </a:xfrm>
          <a:prstGeom prst="rect">
            <a:avLst/>
          </a:prstGeom>
          <a:blipFill>
            <a:blip r:embed="rId3"/>
            <a:tile tx="0" ty="0" sx="100000" sy="100000" flip="none" algn="tl"/>
          </a:blip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sz="3600" b="1" i="1" kern="1200" dirty="0">
                <a:solidFill>
                  <a:srgbClr val="4F2F05"/>
                </a:solidFill>
                <a:effectLst/>
                <a:latin typeface="Times New Roman" panose="02020603050405020304" pitchFamily="18" charset="0"/>
                <a:ea typeface="Arial" panose="020B0604020202020204" pitchFamily="34" charset="0"/>
              </a:rPr>
              <a:t>The Exile Period</a:t>
            </a:r>
            <a:endParaRPr lang="en-US" sz="5400" b="1" dirty="0">
              <a:solidFill>
                <a:srgbClr val="4F2F05"/>
              </a:solidFill>
              <a:effectLst/>
              <a:latin typeface="Times New Roman" panose="02020603050405020304" pitchFamily="18" charset="0"/>
              <a:ea typeface="Times New Roman" panose="02020603050405020304" pitchFamily="18" charset="0"/>
            </a:endParaRPr>
          </a:p>
          <a:p>
            <a:pPr marL="0" marR="0" algn="ctr">
              <a:lnSpc>
                <a:spcPct val="115000"/>
              </a:lnSpc>
              <a:spcBef>
                <a:spcPts val="0"/>
              </a:spcBef>
              <a:spcAft>
                <a:spcPts val="0"/>
              </a:spcAft>
            </a:pPr>
            <a:r>
              <a:rPr lang="en-US" sz="5400" b="1" dirty="0">
                <a:solidFill>
                  <a:srgbClr val="4F2F05"/>
                </a:solidFill>
                <a:effectLst/>
                <a:latin typeface="Times New Roman" panose="02020603050405020304" pitchFamily="18" charset="0"/>
                <a:ea typeface="Times New Roman" panose="02020603050405020304" pitchFamily="18" charset="0"/>
              </a:rPr>
              <a:t> </a:t>
            </a:r>
          </a:p>
        </p:txBody>
      </p:sp>
      <p:sp>
        <p:nvSpPr>
          <p:cNvPr id="58" name="Oval 57">
            <a:extLst>
              <a:ext uri="{FF2B5EF4-FFF2-40B4-BE49-F238E27FC236}">
                <a16:creationId xmlns:a16="http://schemas.microsoft.com/office/drawing/2014/main" id="{97FEE94D-9371-4305-ABA5-55A7BC64305F}"/>
              </a:ext>
            </a:extLst>
          </p:cNvPr>
          <p:cNvSpPr/>
          <p:nvPr/>
        </p:nvSpPr>
        <p:spPr>
          <a:xfrm>
            <a:off x="3760305" y="2266121"/>
            <a:ext cx="314432" cy="339153"/>
          </a:xfrm>
          <a:prstGeom prst="ellipse">
            <a:avLst/>
          </a:prstGeom>
          <a:solidFill>
            <a:sysClr val="windowText" lastClr="000000"/>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5400">
              <a:solidFill>
                <a:srgbClr val="4F2F05"/>
              </a:solidFill>
            </a:endParaRPr>
          </a:p>
        </p:txBody>
      </p:sp>
      <p:sp>
        <p:nvSpPr>
          <p:cNvPr id="59" name="Oval 58">
            <a:extLst>
              <a:ext uri="{FF2B5EF4-FFF2-40B4-BE49-F238E27FC236}">
                <a16:creationId xmlns:a16="http://schemas.microsoft.com/office/drawing/2014/main" id="{630E6F72-BE19-4479-9269-9AFEA809FDF1}"/>
              </a:ext>
            </a:extLst>
          </p:cNvPr>
          <p:cNvSpPr/>
          <p:nvPr/>
        </p:nvSpPr>
        <p:spPr>
          <a:xfrm>
            <a:off x="11506200" y="2259495"/>
            <a:ext cx="314432" cy="339153"/>
          </a:xfrm>
          <a:prstGeom prst="ellipse">
            <a:avLst/>
          </a:prstGeom>
          <a:solidFill>
            <a:sysClr val="windowText" lastClr="000000"/>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5400">
              <a:solidFill>
                <a:srgbClr val="4F2F05"/>
              </a:solidFill>
            </a:endParaRPr>
          </a:p>
        </p:txBody>
      </p:sp>
    </p:spTree>
    <p:extLst>
      <p:ext uri="{BB962C8B-B14F-4D97-AF65-F5344CB8AC3E}">
        <p14:creationId xmlns:p14="http://schemas.microsoft.com/office/powerpoint/2010/main" val="1949431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FB1F82-3A1D-43F4-A078-4D23E8CB13E4}"/>
              </a:ext>
            </a:extLst>
          </p:cNvPr>
          <p:cNvSpPr/>
          <p:nvPr/>
        </p:nvSpPr>
        <p:spPr>
          <a:xfrm>
            <a:off x="6705600" y="3276600"/>
            <a:ext cx="4191000" cy="2971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Line 3"/>
          <p:cNvCxnSpPr/>
          <p:nvPr/>
        </p:nvCxnSpPr>
        <p:spPr bwMode="auto">
          <a:xfrm flipV="1">
            <a:off x="780585" y="4015720"/>
            <a:ext cx="2377765" cy="1"/>
          </a:xfrm>
          <a:prstGeom prst="line">
            <a:avLst/>
          </a:prstGeom>
          <a:noFill/>
          <a:ln w="57150">
            <a:solidFill>
              <a:srgbClr val="4B2D05"/>
            </a:solidFill>
            <a:round/>
            <a:headEnd/>
            <a:tailEnd/>
          </a:ln>
          <a:effectLst/>
        </p:spPr>
      </p:cxnSp>
      <p:cxnSp>
        <p:nvCxnSpPr>
          <p:cNvPr id="4" name="Line 4"/>
          <p:cNvCxnSpPr/>
          <p:nvPr/>
        </p:nvCxnSpPr>
        <p:spPr bwMode="auto">
          <a:xfrm flipV="1">
            <a:off x="3158350" y="1647694"/>
            <a:ext cx="777153" cy="2368027"/>
          </a:xfrm>
          <a:prstGeom prst="line">
            <a:avLst/>
          </a:prstGeom>
          <a:noFill/>
          <a:ln w="57150">
            <a:solidFill>
              <a:srgbClr val="4B2D05"/>
            </a:solidFill>
            <a:round/>
            <a:headEnd/>
            <a:tailEnd/>
          </a:ln>
          <a:effectLst/>
        </p:spPr>
      </p:cxnSp>
      <p:cxnSp>
        <p:nvCxnSpPr>
          <p:cNvPr id="5" name="Line 5"/>
          <p:cNvCxnSpPr/>
          <p:nvPr/>
        </p:nvCxnSpPr>
        <p:spPr bwMode="auto">
          <a:xfrm>
            <a:off x="3158351" y="4015723"/>
            <a:ext cx="609459" cy="1601710"/>
          </a:xfrm>
          <a:prstGeom prst="line">
            <a:avLst/>
          </a:prstGeom>
          <a:noFill/>
          <a:ln w="57150">
            <a:solidFill>
              <a:srgbClr val="4B2D05"/>
            </a:solidFill>
            <a:round/>
            <a:headEnd/>
            <a:tailEnd/>
          </a:ln>
          <a:effectLst/>
        </p:spPr>
      </p:cxnSp>
      <p:cxnSp>
        <p:nvCxnSpPr>
          <p:cNvPr id="6" name="Line 6"/>
          <p:cNvCxnSpPr/>
          <p:nvPr/>
        </p:nvCxnSpPr>
        <p:spPr bwMode="auto">
          <a:xfrm>
            <a:off x="3935505" y="1647694"/>
            <a:ext cx="2176029" cy="0"/>
          </a:xfrm>
          <a:prstGeom prst="line">
            <a:avLst/>
          </a:prstGeom>
          <a:noFill/>
          <a:ln w="57150">
            <a:solidFill>
              <a:srgbClr val="4B2D05"/>
            </a:solidFill>
            <a:round/>
            <a:headEnd/>
            <a:tailEnd/>
          </a:ln>
          <a:effectLst/>
        </p:spPr>
      </p:cxnSp>
      <p:cxnSp>
        <p:nvCxnSpPr>
          <p:cNvPr id="7" name="Line 7"/>
          <p:cNvCxnSpPr/>
          <p:nvPr/>
        </p:nvCxnSpPr>
        <p:spPr bwMode="auto">
          <a:xfrm>
            <a:off x="3767809" y="5617431"/>
            <a:ext cx="3584666" cy="0"/>
          </a:xfrm>
          <a:prstGeom prst="line">
            <a:avLst/>
          </a:prstGeom>
          <a:noFill/>
          <a:ln w="57150">
            <a:solidFill>
              <a:srgbClr val="4B2D05"/>
            </a:solidFill>
            <a:round/>
            <a:headEnd/>
            <a:tailEnd/>
          </a:ln>
          <a:effectLst/>
        </p:spPr>
      </p:cxnSp>
      <p:sp>
        <p:nvSpPr>
          <p:cNvPr id="8" name="Oval 7"/>
          <p:cNvSpPr>
            <a:spLocks noChangeArrowheads="1"/>
          </p:cNvSpPr>
          <p:nvPr/>
        </p:nvSpPr>
        <p:spPr bwMode="auto">
          <a:xfrm>
            <a:off x="3313361" y="3488476"/>
            <a:ext cx="1220121" cy="919101"/>
          </a:xfrm>
          <a:prstGeom prst="ellipse">
            <a:avLst/>
          </a:prstGeom>
          <a:solidFill>
            <a:schemeClr val="bg1"/>
          </a:solidFill>
          <a:ln w="19050">
            <a:solidFill>
              <a:schemeClr val="tx1"/>
            </a:solidFill>
            <a:round/>
            <a:headEnd/>
            <a:tailEnd/>
          </a:ln>
          <a:effectLst/>
          <a:scene3d>
            <a:camera prst="orthographicFront"/>
            <a:lightRig rig="threePt" dir="t"/>
          </a:scene3d>
          <a:sp3d>
            <a:bevelT/>
          </a:sp3d>
        </p:spPr>
        <p:txBody>
          <a:bodyPr wrap="none" anchor="ctr"/>
          <a:lstStyle/>
          <a:p>
            <a:pPr marL="0" marR="0" algn="ctr">
              <a:spcBef>
                <a:spcPts val="0"/>
              </a:spcBef>
              <a:spcAft>
                <a:spcPts val="0"/>
              </a:spcAft>
            </a:pPr>
            <a:r>
              <a:rPr lang="en-US" sz="2400" b="1" kern="1200">
                <a:effectLst>
                  <a:outerShdw blurRad="38100" dist="38100" dir="2700000" algn="tl">
                    <a:srgbClr val="000000">
                      <a:alpha val="43000"/>
                    </a:srgbClr>
                  </a:outerShdw>
                </a:effectLst>
                <a:latin typeface="+mj-lt"/>
                <a:ea typeface="Times New Roman" panose="02020603050405020304" pitchFamily="18" charset="0"/>
                <a:cs typeface="Times New Roman" panose="02020603050405020304" pitchFamily="18" charset="0"/>
              </a:rPr>
              <a:t>931</a:t>
            </a:r>
            <a:endParaRPr lang="en-US" sz="2400" b="1">
              <a:effectLst/>
              <a:latin typeface="+mj-lt"/>
              <a:ea typeface="Times New Roman" panose="02020603050405020304" pitchFamily="18" charset="0"/>
            </a:endParaRPr>
          </a:p>
          <a:p>
            <a:pPr marL="0" marR="0" algn="ctr">
              <a:spcBef>
                <a:spcPts val="0"/>
              </a:spcBef>
              <a:spcAft>
                <a:spcPts val="0"/>
              </a:spcAft>
            </a:pPr>
            <a:r>
              <a:rPr lang="en-US" sz="2400" b="1" kern="1200">
                <a:effectLst>
                  <a:outerShdw blurRad="38100" dist="38100" dir="2700000" algn="tl">
                    <a:srgbClr val="000000">
                      <a:alpha val="43000"/>
                    </a:srgbClr>
                  </a:outerShdw>
                </a:effectLst>
                <a:latin typeface="+mj-lt"/>
                <a:ea typeface="Times New Roman" panose="02020603050405020304" pitchFamily="18" charset="0"/>
                <a:cs typeface="Times New Roman" panose="02020603050405020304" pitchFamily="18" charset="0"/>
              </a:rPr>
              <a:t>BC</a:t>
            </a:r>
            <a:endParaRPr lang="en-US" sz="2400" b="1">
              <a:effectLst/>
              <a:latin typeface="+mj-lt"/>
              <a:ea typeface="Times New Roman" panose="02020603050405020304" pitchFamily="18" charset="0"/>
            </a:endParaRPr>
          </a:p>
        </p:txBody>
      </p:sp>
      <p:sp>
        <p:nvSpPr>
          <p:cNvPr id="9" name="Oval 8"/>
          <p:cNvSpPr>
            <a:spLocks noChangeArrowheads="1"/>
          </p:cNvSpPr>
          <p:nvPr/>
        </p:nvSpPr>
        <p:spPr bwMode="auto">
          <a:xfrm>
            <a:off x="5790586" y="1186996"/>
            <a:ext cx="1220121" cy="921212"/>
          </a:xfrm>
          <a:prstGeom prst="ellipse">
            <a:avLst/>
          </a:prstGeom>
          <a:solidFill>
            <a:schemeClr val="bg1"/>
          </a:solidFill>
          <a:ln w="19050">
            <a:solidFill>
              <a:schemeClr val="tx1"/>
            </a:solidFill>
            <a:round/>
            <a:headEnd/>
            <a:tailEnd/>
          </a:ln>
          <a:effectLst/>
          <a:scene3d>
            <a:camera prst="orthographicFront"/>
            <a:lightRig rig="threePt" dir="t"/>
          </a:scene3d>
          <a:sp3d>
            <a:bevelT/>
          </a:sp3d>
        </p:spPr>
        <p:txBody>
          <a:bodyPr wrap="none" anchor="ctr"/>
          <a:lstStyle/>
          <a:p>
            <a:pPr marL="0" marR="0" algn="ctr">
              <a:spcBef>
                <a:spcPts val="0"/>
              </a:spcBef>
              <a:spcAft>
                <a:spcPts val="0"/>
              </a:spcAft>
            </a:pPr>
            <a:r>
              <a:rPr lang="en-US" sz="2400" b="1" kern="1200" dirty="0">
                <a:effectLst>
                  <a:outerShdw blurRad="38100" dist="38100" dir="2700000" algn="tl">
                    <a:srgbClr val="000000">
                      <a:alpha val="43000"/>
                    </a:srgbClr>
                  </a:outerShdw>
                </a:effectLst>
                <a:latin typeface="+mj-lt"/>
                <a:ea typeface="Times New Roman" panose="02020603050405020304" pitchFamily="18" charset="0"/>
                <a:cs typeface="Times New Roman" panose="02020603050405020304" pitchFamily="18" charset="0"/>
              </a:rPr>
              <a:t>722</a:t>
            </a:r>
            <a:endParaRPr lang="en-US" sz="2400" b="1" dirty="0">
              <a:effectLst/>
              <a:latin typeface="+mj-lt"/>
              <a:ea typeface="Times New Roman" panose="02020603050405020304" pitchFamily="18" charset="0"/>
            </a:endParaRPr>
          </a:p>
          <a:p>
            <a:pPr marL="0" marR="0" algn="ctr">
              <a:spcBef>
                <a:spcPts val="0"/>
              </a:spcBef>
              <a:spcAft>
                <a:spcPts val="0"/>
              </a:spcAft>
            </a:pPr>
            <a:r>
              <a:rPr lang="en-US" sz="2400" b="1" kern="1200" dirty="0">
                <a:effectLst>
                  <a:outerShdw blurRad="38100" dist="38100" dir="2700000" algn="tl">
                    <a:srgbClr val="000000">
                      <a:alpha val="43000"/>
                    </a:srgbClr>
                  </a:outerShdw>
                </a:effectLst>
                <a:latin typeface="+mj-lt"/>
                <a:ea typeface="Times New Roman" panose="02020603050405020304" pitchFamily="18" charset="0"/>
                <a:cs typeface="Times New Roman" panose="02020603050405020304" pitchFamily="18" charset="0"/>
              </a:rPr>
              <a:t>BC</a:t>
            </a:r>
            <a:endParaRPr lang="en-US" sz="2400" b="1" dirty="0">
              <a:effectLst/>
              <a:latin typeface="+mj-lt"/>
              <a:ea typeface="Times New Roman" panose="02020603050405020304" pitchFamily="18" charset="0"/>
            </a:endParaRPr>
          </a:p>
        </p:txBody>
      </p:sp>
      <p:sp>
        <p:nvSpPr>
          <p:cNvPr id="10" name="Text Box 11"/>
          <p:cNvSpPr txBox="1">
            <a:spLocks noChangeArrowheads="1"/>
          </p:cNvSpPr>
          <p:nvPr/>
        </p:nvSpPr>
        <p:spPr bwMode="auto">
          <a:xfrm>
            <a:off x="2971800" y="381000"/>
            <a:ext cx="2797293" cy="1126816"/>
          </a:xfrm>
          <a:prstGeom prst="rect">
            <a:avLst/>
          </a:prstGeom>
          <a:noFill/>
          <a:ln w="57150">
            <a:noFill/>
            <a:miter lim="800000"/>
            <a:headEnd/>
            <a:tailEnd/>
          </a:ln>
          <a:effectLst/>
        </p:spPr>
        <p:txBody>
          <a:bodyPr wrap="square">
            <a:noAutofit/>
          </a:bodyPr>
          <a:lstStyle/>
          <a:p>
            <a:pPr marL="0" marR="0" algn="ctr">
              <a:spcBef>
                <a:spcPts val="0"/>
              </a:spcBef>
              <a:spcAft>
                <a:spcPts val="0"/>
              </a:spcAft>
            </a:pPr>
            <a:r>
              <a:rPr lang="en-US" sz="2400" kern="1200" dirty="0">
                <a:effectLst/>
                <a:latin typeface="+mj-lt"/>
                <a:ea typeface="Times New Roman" panose="02020603050405020304" pitchFamily="18" charset="0"/>
                <a:cs typeface="Times New Roman" panose="02020603050405020304" pitchFamily="18" charset="0"/>
              </a:rPr>
              <a:t>Northern Kingdom</a:t>
            </a:r>
            <a:endParaRPr lang="en-US" sz="2800" dirty="0">
              <a:effectLst/>
              <a:latin typeface="+mj-lt"/>
              <a:ea typeface="Times New Roman" panose="02020603050405020304" pitchFamily="18" charset="0"/>
            </a:endParaRPr>
          </a:p>
          <a:p>
            <a:pPr marL="0" marR="0" algn="ctr">
              <a:spcBef>
                <a:spcPts val="0"/>
              </a:spcBef>
              <a:spcAft>
                <a:spcPts val="0"/>
              </a:spcAft>
            </a:pPr>
            <a:r>
              <a:rPr lang="en-US" sz="2400" kern="1200" dirty="0">
                <a:effectLst/>
                <a:latin typeface="+mj-lt"/>
                <a:ea typeface="Times New Roman" panose="02020603050405020304" pitchFamily="18" charset="0"/>
                <a:cs typeface="Times New Roman" panose="02020603050405020304" pitchFamily="18" charset="0"/>
              </a:rPr>
              <a:t>(Israel-10 Tribes)</a:t>
            </a:r>
            <a:endParaRPr lang="en-US" sz="2800" dirty="0">
              <a:effectLst/>
              <a:latin typeface="+mj-lt"/>
              <a:ea typeface="Times New Roman" panose="02020603050405020304" pitchFamily="18" charset="0"/>
            </a:endParaRPr>
          </a:p>
        </p:txBody>
      </p:sp>
      <p:sp>
        <p:nvSpPr>
          <p:cNvPr id="11" name="Text Box 12"/>
          <p:cNvSpPr txBox="1">
            <a:spLocks noChangeArrowheads="1"/>
          </p:cNvSpPr>
          <p:nvPr/>
        </p:nvSpPr>
        <p:spPr bwMode="auto">
          <a:xfrm>
            <a:off x="4114800" y="4419600"/>
            <a:ext cx="2798773" cy="1126816"/>
          </a:xfrm>
          <a:prstGeom prst="rect">
            <a:avLst/>
          </a:prstGeom>
          <a:noFill/>
          <a:ln w="57150">
            <a:noFill/>
            <a:miter lim="800000"/>
            <a:headEnd/>
            <a:tailEnd/>
          </a:ln>
          <a:effectLst/>
        </p:spPr>
        <p:txBody>
          <a:bodyPr wrap="square">
            <a:noAutofit/>
          </a:bodyPr>
          <a:lstStyle/>
          <a:p>
            <a:pPr marL="0" marR="0" algn="ctr">
              <a:spcBef>
                <a:spcPts val="0"/>
              </a:spcBef>
              <a:spcAft>
                <a:spcPts val="0"/>
              </a:spcAft>
            </a:pPr>
            <a:r>
              <a:rPr lang="en-US" sz="2400" kern="1200" dirty="0">
                <a:effectLst/>
                <a:latin typeface="+mj-lt"/>
                <a:ea typeface="Times New Roman" panose="02020603050405020304" pitchFamily="18" charset="0"/>
                <a:cs typeface="Calibri Light" panose="020F0302020204030204" pitchFamily="34" charset="0"/>
              </a:rPr>
              <a:t>Southern Kingdom</a:t>
            </a:r>
            <a:endParaRPr lang="en-US" sz="2800" dirty="0">
              <a:effectLst/>
              <a:latin typeface="+mj-lt"/>
              <a:ea typeface="Times New Roman" panose="02020603050405020304" pitchFamily="18" charset="0"/>
              <a:cs typeface="Calibri Light" panose="020F0302020204030204" pitchFamily="34" charset="0"/>
            </a:endParaRPr>
          </a:p>
          <a:p>
            <a:pPr marL="0" marR="0" algn="ctr">
              <a:spcBef>
                <a:spcPts val="0"/>
              </a:spcBef>
              <a:spcAft>
                <a:spcPts val="0"/>
              </a:spcAft>
            </a:pPr>
            <a:r>
              <a:rPr lang="en-US" sz="2400" kern="1200" dirty="0">
                <a:effectLst/>
                <a:latin typeface="+mj-lt"/>
                <a:ea typeface="Times New Roman" panose="02020603050405020304" pitchFamily="18" charset="0"/>
                <a:cs typeface="Calibri Light" panose="020F0302020204030204" pitchFamily="34" charset="0"/>
              </a:rPr>
              <a:t>(Judah-2 Tribes)</a:t>
            </a:r>
            <a:endParaRPr lang="en-US" sz="2800" dirty="0">
              <a:effectLst/>
              <a:latin typeface="+mj-lt"/>
              <a:ea typeface="Times New Roman" panose="02020603050405020304" pitchFamily="18" charset="0"/>
              <a:cs typeface="Calibri Light" panose="020F0302020204030204" pitchFamily="34" charset="0"/>
            </a:endParaRPr>
          </a:p>
        </p:txBody>
      </p:sp>
      <p:sp>
        <p:nvSpPr>
          <p:cNvPr id="12" name="Text Box 13"/>
          <p:cNvSpPr txBox="1">
            <a:spLocks noChangeArrowheads="1"/>
          </p:cNvSpPr>
          <p:nvPr/>
        </p:nvSpPr>
        <p:spPr bwMode="auto">
          <a:xfrm>
            <a:off x="7078093" y="1274416"/>
            <a:ext cx="2446907" cy="1410091"/>
          </a:xfrm>
          <a:prstGeom prst="rect">
            <a:avLst/>
          </a:prstGeom>
          <a:noFill/>
          <a:ln w="57150">
            <a:noFill/>
            <a:miter lim="800000"/>
            <a:headEnd/>
            <a:tailEnd/>
          </a:ln>
          <a:effectLst/>
        </p:spPr>
        <p:txBody>
          <a:bodyPr wrap="square">
            <a:noAutofit/>
          </a:bodyPr>
          <a:lstStyle/>
          <a:p>
            <a:pPr marL="0" marR="0">
              <a:spcBef>
                <a:spcPts val="600"/>
              </a:spcBef>
              <a:spcAft>
                <a:spcPts val="0"/>
              </a:spcAft>
            </a:pPr>
            <a:r>
              <a:rPr lang="en-US" sz="2400" i="1" kern="1200" dirty="0">
                <a:effectLst/>
                <a:latin typeface="+mj-lt"/>
                <a:ea typeface="Times New Roman" panose="02020603050405020304" pitchFamily="18" charset="0"/>
                <a:cs typeface="Times New Roman" panose="02020603050405020304" pitchFamily="18" charset="0"/>
              </a:rPr>
              <a:t>Conquered by Neo-Assyrians</a:t>
            </a:r>
            <a:endParaRPr lang="en-US" sz="2400" i="1" dirty="0">
              <a:effectLst/>
              <a:latin typeface="+mj-lt"/>
              <a:ea typeface="Times New Roman" panose="02020603050405020304" pitchFamily="18" charset="0"/>
            </a:endParaRPr>
          </a:p>
        </p:txBody>
      </p:sp>
      <p:sp>
        <p:nvSpPr>
          <p:cNvPr id="13" name="Text Box 15"/>
          <p:cNvSpPr txBox="1">
            <a:spLocks noChangeArrowheads="1"/>
          </p:cNvSpPr>
          <p:nvPr/>
        </p:nvSpPr>
        <p:spPr bwMode="auto">
          <a:xfrm rot="16980000">
            <a:off x="504363" y="2884105"/>
            <a:ext cx="1446612" cy="884133"/>
          </a:xfrm>
          <a:prstGeom prst="rect">
            <a:avLst/>
          </a:prstGeom>
          <a:noFill/>
          <a:ln w="57150">
            <a:noFill/>
            <a:miter lim="800000"/>
            <a:headEnd/>
            <a:tailEnd/>
          </a:ln>
          <a:effectLst/>
        </p:spPr>
        <p:txBody>
          <a:bodyPr wrap="square">
            <a:noAutofit/>
          </a:bodyPr>
          <a:lstStyle/>
          <a:p>
            <a:pPr marL="0" marR="0">
              <a:spcBef>
                <a:spcPts val="600"/>
              </a:spcBef>
              <a:spcAft>
                <a:spcPts val="0"/>
              </a:spcAft>
            </a:pPr>
            <a:r>
              <a:rPr lang="en-US" sz="2400" kern="1200" dirty="0">
                <a:effectLst/>
                <a:latin typeface="+mj-lt"/>
                <a:ea typeface="Times New Roman" panose="02020603050405020304" pitchFamily="18" charset="0"/>
                <a:cs typeface="Times New Roman" panose="02020603050405020304" pitchFamily="18" charset="0"/>
              </a:rPr>
              <a:t>Saul</a:t>
            </a:r>
            <a:endParaRPr lang="en-US" sz="2400" dirty="0">
              <a:effectLst/>
              <a:latin typeface="+mj-lt"/>
              <a:ea typeface="Times New Roman" panose="02020603050405020304" pitchFamily="18" charset="0"/>
            </a:endParaRPr>
          </a:p>
        </p:txBody>
      </p:sp>
      <p:sp>
        <p:nvSpPr>
          <p:cNvPr id="14" name="Text Box 16"/>
          <p:cNvSpPr txBox="1">
            <a:spLocks noChangeArrowheads="1"/>
          </p:cNvSpPr>
          <p:nvPr/>
        </p:nvSpPr>
        <p:spPr bwMode="auto">
          <a:xfrm rot="16980000">
            <a:off x="927077" y="2671901"/>
            <a:ext cx="1907048" cy="884133"/>
          </a:xfrm>
          <a:prstGeom prst="rect">
            <a:avLst/>
          </a:prstGeom>
          <a:noFill/>
          <a:ln w="57150">
            <a:noFill/>
            <a:miter lim="800000"/>
            <a:headEnd/>
            <a:tailEnd/>
          </a:ln>
          <a:effectLst/>
        </p:spPr>
        <p:txBody>
          <a:bodyPr wrap="square">
            <a:noAutofit/>
          </a:bodyPr>
          <a:lstStyle/>
          <a:p>
            <a:pPr marL="0" marR="0">
              <a:spcBef>
                <a:spcPts val="600"/>
              </a:spcBef>
              <a:spcAft>
                <a:spcPts val="0"/>
              </a:spcAft>
            </a:pPr>
            <a:r>
              <a:rPr lang="en-US" sz="2400" kern="1200" dirty="0">
                <a:effectLst/>
                <a:latin typeface="+mj-lt"/>
                <a:ea typeface="Times New Roman" panose="02020603050405020304" pitchFamily="18" charset="0"/>
                <a:cs typeface="Times New Roman" panose="02020603050405020304" pitchFamily="18" charset="0"/>
              </a:rPr>
              <a:t>David</a:t>
            </a:r>
            <a:endParaRPr lang="en-US" sz="2400" dirty="0">
              <a:effectLst/>
              <a:latin typeface="+mj-lt"/>
              <a:ea typeface="Times New Roman" panose="02020603050405020304" pitchFamily="18" charset="0"/>
            </a:endParaRPr>
          </a:p>
        </p:txBody>
      </p:sp>
      <p:sp>
        <p:nvSpPr>
          <p:cNvPr id="15" name="Text Box 17"/>
          <p:cNvSpPr txBox="1">
            <a:spLocks noChangeArrowheads="1"/>
          </p:cNvSpPr>
          <p:nvPr/>
        </p:nvSpPr>
        <p:spPr bwMode="auto">
          <a:xfrm rot="16980000">
            <a:off x="1221729" y="2295266"/>
            <a:ext cx="2697329" cy="884135"/>
          </a:xfrm>
          <a:prstGeom prst="rect">
            <a:avLst/>
          </a:prstGeom>
          <a:noFill/>
          <a:ln w="57150">
            <a:noFill/>
            <a:miter lim="800000"/>
            <a:headEnd/>
            <a:tailEnd/>
          </a:ln>
          <a:effectLst/>
        </p:spPr>
        <p:txBody>
          <a:bodyPr wrap="square">
            <a:noAutofit/>
          </a:bodyPr>
          <a:lstStyle/>
          <a:p>
            <a:pPr marL="0" marR="0">
              <a:spcBef>
                <a:spcPts val="600"/>
              </a:spcBef>
              <a:spcAft>
                <a:spcPts val="0"/>
              </a:spcAft>
            </a:pPr>
            <a:r>
              <a:rPr lang="en-US" sz="2400" kern="1200" dirty="0">
                <a:effectLst/>
                <a:latin typeface="+mj-lt"/>
                <a:ea typeface="Times New Roman" panose="02020603050405020304" pitchFamily="18" charset="0"/>
                <a:cs typeface="Times New Roman" panose="02020603050405020304" pitchFamily="18" charset="0"/>
              </a:rPr>
              <a:t>Solomon</a:t>
            </a:r>
            <a:endParaRPr lang="en-US" sz="2400" dirty="0">
              <a:effectLst/>
              <a:latin typeface="+mj-lt"/>
              <a:ea typeface="Times New Roman" panose="02020603050405020304" pitchFamily="18" charset="0"/>
            </a:endParaRPr>
          </a:p>
        </p:txBody>
      </p:sp>
      <p:sp>
        <p:nvSpPr>
          <p:cNvPr id="16" name="Text Box 18"/>
          <p:cNvSpPr txBox="1">
            <a:spLocks noChangeArrowheads="1"/>
          </p:cNvSpPr>
          <p:nvPr/>
        </p:nvSpPr>
        <p:spPr bwMode="auto">
          <a:xfrm>
            <a:off x="780585" y="4135444"/>
            <a:ext cx="2331572" cy="1818309"/>
          </a:xfrm>
          <a:prstGeom prst="rect">
            <a:avLst/>
          </a:prstGeom>
          <a:noFill/>
          <a:ln w="57150">
            <a:noFill/>
            <a:miter lim="800000"/>
            <a:headEnd/>
            <a:tailEnd/>
          </a:ln>
          <a:effectLst/>
        </p:spPr>
        <p:txBody>
          <a:bodyPr wrap="square">
            <a:noAutofit/>
          </a:bodyPr>
          <a:lstStyle/>
          <a:p>
            <a:pPr marL="0" marR="0" algn="ctr">
              <a:spcBef>
                <a:spcPts val="600"/>
              </a:spcBef>
              <a:spcAft>
                <a:spcPts val="0"/>
              </a:spcAft>
            </a:pPr>
            <a:r>
              <a:rPr lang="en-US" sz="2800" b="1" kern="1200" dirty="0">
                <a:effectLst/>
                <a:latin typeface="+mj-lt"/>
                <a:ea typeface="Times New Roman" panose="02020603050405020304" pitchFamily="18" charset="0"/>
                <a:cs typeface="Times New Roman" panose="02020603050405020304" pitchFamily="18" charset="0"/>
              </a:rPr>
              <a:t>United Monarchy Period</a:t>
            </a:r>
            <a:endParaRPr lang="en-US" sz="2800" b="1" dirty="0">
              <a:effectLst/>
              <a:latin typeface="+mj-lt"/>
              <a:ea typeface="Times New Roman" panose="02020603050405020304" pitchFamily="18" charset="0"/>
            </a:endParaRPr>
          </a:p>
        </p:txBody>
      </p:sp>
      <p:sp>
        <p:nvSpPr>
          <p:cNvPr id="17" name="Text Box 111"/>
          <p:cNvSpPr txBox="1">
            <a:spLocks noChangeArrowheads="1"/>
          </p:cNvSpPr>
          <p:nvPr/>
        </p:nvSpPr>
        <p:spPr bwMode="auto">
          <a:xfrm rot="16980000">
            <a:off x="1762099" y="2331251"/>
            <a:ext cx="2697329" cy="884135"/>
          </a:xfrm>
          <a:prstGeom prst="rect">
            <a:avLst/>
          </a:prstGeom>
          <a:noFill/>
          <a:ln w="57150">
            <a:noFill/>
            <a:miter lim="800000"/>
            <a:headEnd/>
            <a:tailEnd/>
          </a:ln>
          <a:effectLst/>
        </p:spPr>
        <p:txBody>
          <a:bodyPr wrap="square">
            <a:noAutofit/>
          </a:bodyPr>
          <a:lstStyle/>
          <a:p>
            <a:pPr marL="0" marR="0">
              <a:spcBef>
                <a:spcPts val="600"/>
              </a:spcBef>
              <a:spcAft>
                <a:spcPts val="0"/>
              </a:spcAft>
            </a:pPr>
            <a:r>
              <a:rPr lang="en-US" sz="2400" kern="1200">
                <a:effectLst/>
                <a:latin typeface="+mj-lt"/>
                <a:ea typeface="Times New Roman" panose="02020603050405020304" pitchFamily="18" charset="0"/>
                <a:cs typeface="Times New Roman" panose="02020603050405020304" pitchFamily="18" charset="0"/>
              </a:rPr>
              <a:t>Rehoboam</a:t>
            </a:r>
            <a:endParaRPr lang="en-US" sz="2400">
              <a:effectLst/>
              <a:latin typeface="+mj-lt"/>
              <a:ea typeface="Times New Roman" panose="02020603050405020304" pitchFamily="18" charset="0"/>
            </a:endParaRPr>
          </a:p>
        </p:txBody>
      </p:sp>
      <p:sp>
        <p:nvSpPr>
          <p:cNvPr id="18" name="Striped Right Arrow 17"/>
          <p:cNvSpPr/>
          <p:nvPr/>
        </p:nvSpPr>
        <p:spPr>
          <a:xfrm rot="5400000">
            <a:off x="6110936" y="502427"/>
            <a:ext cx="713226" cy="578171"/>
          </a:xfrm>
          <a:prstGeom prst="stripedRightArrow">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a:solidFill>
                <a:schemeClr val="tx1"/>
              </a:solidFill>
              <a:latin typeface="+mj-lt"/>
            </a:endParaRPr>
          </a:p>
        </p:txBody>
      </p:sp>
      <p:sp>
        <p:nvSpPr>
          <p:cNvPr id="19" name="Striped Right Arrow 18"/>
          <p:cNvSpPr/>
          <p:nvPr/>
        </p:nvSpPr>
        <p:spPr>
          <a:xfrm rot="5400000">
            <a:off x="7616995" y="4372820"/>
            <a:ext cx="713226" cy="578171"/>
          </a:xfrm>
          <a:prstGeom prst="stripedRightArrow">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a:solidFill>
                <a:schemeClr val="tx1"/>
              </a:solidFill>
              <a:latin typeface="+mj-lt"/>
            </a:endParaRPr>
          </a:p>
        </p:txBody>
      </p:sp>
      <p:cxnSp>
        <p:nvCxnSpPr>
          <p:cNvPr id="20" name="Straight Connector 19"/>
          <p:cNvCxnSpPr/>
          <p:nvPr/>
        </p:nvCxnSpPr>
        <p:spPr>
          <a:xfrm>
            <a:off x="8181249" y="5617431"/>
            <a:ext cx="1208030" cy="2"/>
          </a:xfrm>
          <a:prstGeom prst="line">
            <a:avLst/>
          </a:prstGeom>
          <a:ln w="57150">
            <a:solidFill>
              <a:srgbClr val="4B2D05"/>
            </a:solidFill>
            <a:prstDash val="sysDot"/>
          </a:ln>
        </p:spPr>
        <p:style>
          <a:lnRef idx="1">
            <a:schemeClr val="accent1"/>
          </a:lnRef>
          <a:fillRef idx="0">
            <a:schemeClr val="accent1"/>
          </a:fillRef>
          <a:effectRef idx="0">
            <a:schemeClr val="accent1"/>
          </a:effectRef>
          <a:fontRef idx="minor">
            <a:schemeClr val="tx1"/>
          </a:fontRef>
        </p:style>
      </p:cxnSp>
      <p:sp>
        <p:nvSpPr>
          <p:cNvPr id="21" name="Text Box 13"/>
          <p:cNvSpPr txBox="1">
            <a:spLocks noChangeArrowheads="1"/>
          </p:cNvSpPr>
          <p:nvPr/>
        </p:nvSpPr>
        <p:spPr bwMode="auto">
          <a:xfrm>
            <a:off x="6781800" y="3352800"/>
            <a:ext cx="2783713" cy="1409775"/>
          </a:xfrm>
          <a:prstGeom prst="rect">
            <a:avLst/>
          </a:prstGeom>
          <a:noFill/>
          <a:ln w="57150">
            <a:noFill/>
            <a:miter lim="800000"/>
            <a:headEnd/>
            <a:tailEnd/>
          </a:ln>
          <a:effectLst/>
        </p:spPr>
        <p:txBody>
          <a:bodyPr wrap="square">
            <a:noAutofit/>
          </a:bodyPr>
          <a:lstStyle/>
          <a:p>
            <a:pPr marL="0" marR="0" algn="ctr">
              <a:spcBef>
                <a:spcPts val="600"/>
              </a:spcBef>
              <a:spcAft>
                <a:spcPts val="0"/>
              </a:spcAft>
            </a:pPr>
            <a:r>
              <a:rPr lang="en-US" sz="2400" i="1" kern="1200" dirty="0">
                <a:effectLst/>
                <a:latin typeface="+mj-lt"/>
                <a:ea typeface="Times New Roman" panose="02020603050405020304" pitchFamily="18" charset="0"/>
                <a:cs typeface="Times New Roman" panose="02020603050405020304" pitchFamily="18" charset="0"/>
              </a:rPr>
              <a:t>Conquered by Neo-Babylonians</a:t>
            </a:r>
            <a:endParaRPr lang="en-US" sz="2400" i="1" dirty="0">
              <a:effectLst/>
              <a:latin typeface="+mj-lt"/>
              <a:ea typeface="Times New Roman" panose="02020603050405020304" pitchFamily="18" charset="0"/>
            </a:endParaRPr>
          </a:p>
        </p:txBody>
      </p:sp>
      <p:sp>
        <p:nvSpPr>
          <p:cNvPr id="22" name="Text Box 12"/>
          <p:cNvSpPr txBox="1">
            <a:spLocks noChangeArrowheads="1"/>
          </p:cNvSpPr>
          <p:nvPr/>
        </p:nvSpPr>
        <p:spPr bwMode="auto">
          <a:xfrm>
            <a:off x="7591121" y="5099918"/>
            <a:ext cx="2797295" cy="820416"/>
          </a:xfrm>
          <a:prstGeom prst="rect">
            <a:avLst/>
          </a:prstGeom>
          <a:noFill/>
          <a:ln w="57150">
            <a:noFill/>
            <a:miter lim="800000"/>
            <a:headEnd/>
            <a:tailEnd/>
          </a:ln>
          <a:effectLst/>
        </p:spPr>
        <p:txBody>
          <a:bodyPr wrap="square">
            <a:noAutofit/>
          </a:bodyPr>
          <a:lstStyle/>
          <a:p>
            <a:pPr marL="0" marR="0" algn="ctr">
              <a:spcBef>
                <a:spcPts val="0"/>
              </a:spcBef>
              <a:spcAft>
                <a:spcPts val="0"/>
              </a:spcAft>
            </a:pPr>
            <a:r>
              <a:rPr lang="en-US" sz="2000" b="1" kern="1200" dirty="0">
                <a:effectLst/>
                <a:latin typeface="+mj-lt"/>
                <a:ea typeface="Times New Roman" panose="02020603050405020304" pitchFamily="18" charset="0"/>
                <a:cs typeface="Times New Roman" panose="02020603050405020304" pitchFamily="18" charset="0"/>
              </a:rPr>
              <a:t>Exile </a:t>
            </a:r>
            <a:endParaRPr lang="en-US" b="1" dirty="0">
              <a:effectLst/>
              <a:latin typeface="+mj-lt"/>
              <a:ea typeface="Times New Roman" panose="02020603050405020304" pitchFamily="18" charset="0"/>
            </a:endParaRPr>
          </a:p>
        </p:txBody>
      </p:sp>
      <p:sp>
        <p:nvSpPr>
          <p:cNvPr id="23" name="Oval 22"/>
          <p:cNvSpPr>
            <a:spLocks noChangeArrowheads="1"/>
          </p:cNvSpPr>
          <p:nvPr/>
        </p:nvSpPr>
        <p:spPr bwMode="auto">
          <a:xfrm>
            <a:off x="9451595" y="5160427"/>
            <a:ext cx="1220121" cy="916988"/>
          </a:xfrm>
          <a:prstGeom prst="ellipse">
            <a:avLst/>
          </a:prstGeom>
          <a:solidFill>
            <a:schemeClr val="bg1"/>
          </a:solidFill>
          <a:ln w="19050">
            <a:solidFill>
              <a:schemeClr val="tx1"/>
            </a:solidFill>
            <a:round/>
            <a:headEnd/>
            <a:tailEnd/>
          </a:ln>
          <a:effectLst/>
          <a:scene3d>
            <a:camera prst="orthographicFront"/>
            <a:lightRig rig="threePt" dir="t"/>
          </a:scene3d>
          <a:sp3d>
            <a:bevelT/>
          </a:sp3d>
        </p:spPr>
        <p:txBody>
          <a:bodyPr wrap="none" anchor="ctr"/>
          <a:lstStyle/>
          <a:p>
            <a:pPr marL="0" marR="0" algn="ctr">
              <a:spcBef>
                <a:spcPts val="0"/>
              </a:spcBef>
              <a:spcAft>
                <a:spcPts val="0"/>
              </a:spcAft>
            </a:pPr>
            <a:r>
              <a:rPr lang="en-US" sz="2400" b="1" kern="1200">
                <a:effectLst>
                  <a:outerShdw blurRad="38100" dist="38100" dir="2700000" algn="tl">
                    <a:srgbClr val="000000">
                      <a:alpha val="43000"/>
                    </a:srgbClr>
                  </a:outerShdw>
                </a:effectLst>
                <a:latin typeface="+mj-lt"/>
                <a:ea typeface="Times New Roman" panose="02020603050405020304" pitchFamily="18" charset="0"/>
                <a:cs typeface="Times New Roman" panose="02020603050405020304" pitchFamily="18" charset="0"/>
              </a:rPr>
              <a:t>538</a:t>
            </a:r>
            <a:endParaRPr lang="en-US" sz="2400" b="1">
              <a:effectLst/>
              <a:latin typeface="+mj-lt"/>
              <a:ea typeface="Times New Roman" panose="02020603050405020304" pitchFamily="18" charset="0"/>
            </a:endParaRPr>
          </a:p>
          <a:p>
            <a:pPr marL="0" marR="0" algn="ctr">
              <a:spcBef>
                <a:spcPts val="0"/>
              </a:spcBef>
              <a:spcAft>
                <a:spcPts val="0"/>
              </a:spcAft>
            </a:pPr>
            <a:r>
              <a:rPr lang="en-US" sz="2400" b="1" kern="1200">
                <a:effectLst>
                  <a:outerShdw blurRad="38100" dist="38100" dir="2700000" algn="tl">
                    <a:srgbClr val="000000">
                      <a:alpha val="43000"/>
                    </a:srgbClr>
                  </a:outerShdw>
                </a:effectLst>
                <a:latin typeface="+mj-lt"/>
                <a:ea typeface="Times New Roman" panose="02020603050405020304" pitchFamily="18" charset="0"/>
                <a:cs typeface="Times New Roman" panose="02020603050405020304" pitchFamily="18" charset="0"/>
              </a:rPr>
              <a:t>BC</a:t>
            </a:r>
            <a:endParaRPr lang="en-US" sz="2400" b="1">
              <a:effectLst/>
              <a:latin typeface="+mj-lt"/>
              <a:ea typeface="Times New Roman" panose="02020603050405020304" pitchFamily="18" charset="0"/>
            </a:endParaRPr>
          </a:p>
        </p:txBody>
      </p:sp>
      <p:sp>
        <p:nvSpPr>
          <p:cNvPr id="24" name="Oval 23"/>
          <p:cNvSpPr>
            <a:spLocks noChangeArrowheads="1"/>
          </p:cNvSpPr>
          <p:nvPr/>
        </p:nvSpPr>
        <p:spPr bwMode="auto">
          <a:xfrm>
            <a:off x="7370141" y="5099918"/>
            <a:ext cx="1220116" cy="916987"/>
          </a:xfrm>
          <a:prstGeom prst="ellipse">
            <a:avLst/>
          </a:prstGeom>
          <a:solidFill>
            <a:schemeClr val="bg1"/>
          </a:solidFill>
          <a:ln w="19050">
            <a:solidFill>
              <a:schemeClr val="tx1"/>
            </a:solidFill>
            <a:round/>
            <a:headEnd/>
            <a:tailEnd/>
          </a:ln>
          <a:effectLst/>
          <a:scene3d>
            <a:camera prst="orthographicFront"/>
            <a:lightRig rig="threePt" dir="t"/>
          </a:scene3d>
          <a:sp3d>
            <a:bevelT/>
          </a:sp3d>
        </p:spPr>
        <p:txBody>
          <a:bodyPr wrap="none" anchor="ctr"/>
          <a:lstStyle/>
          <a:p>
            <a:pPr marL="0" marR="0" algn="ctr">
              <a:spcBef>
                <a:spcPts val="0"/>
              </a:spcBef>
              <a:spcAft>
                <a:spcPts val="0"/>
              </a:spcAft>
            </a:pPr>
            <a:r>
              <a:rPr lang="en-US" sz="2400" b="1" kern="1200">
                <a:effectLst>
                  <a:outerShdw blurRad="38100" dist="38100" dir="2700000" algn="tl">
                    <a:srgbClr val="000000">
                      <a:alpha val="43000"/>
                    </a:srgbClr>
                  </a:outerShdw>
                </a:effectLst>
                <a:latin typeface="+mj-lt"/>
                <a:ea typeface="Times New Roman" panose="02020603050405020304" pitchFamily="18" charset="0"/>
                <a:cs typeface="Times New Roman" panose="02020603050405020304" pitchFamily="18" charset="0"/>
              </a:rPr>
              <a:t>586</a:t>
            </a:r>
            <a:endParaRPr lang="en-US" sz="2400" b="1">
              <a:effectLst/>
              <a:latin typeface="+mj-lt"/>
              <a:ea typeface="Times New Roman" panose="02020603050405020304" pitchFamily="18" charset="0"/>
            </a:endParaRPr>
          </a:p>
          <a:p>
            <a:pPr marL="0" marR="0" algn="ctr">
              <a:spcBef>
                <a:spcPts val="0"/>
              </a:spcBef>
              <a:spcAft>
                <a:spcPts val="0"/>
              </a:spcAft>
            </a:pPr>
            <a:r>
              <a:rPr lang="en-US" sz="2400" b="1" kern="1200">
                <a:effectLst>
                  <a:outerShdw blurRad="38100" dist="38100" dir="2700000" algn="tl">
                    <a:srgbClr val="000000">
                      <a:alpha val="43000"/>
                    </a:srgbClr>
                  </a:outerShdw>
                </a:effectLst>
                <a:latin typeface="+mj-lt"/>
                <a:ea typeface="Times New Roman" panose="02020603050405020304" pitchFamily="18" charset="0"/>
                <a:cs typeface="Times New Roman" panose="02020603050405020304" pitchFamily="18" charset="0"/>
              </a:rPr>
              <a:t>BC</a:t>
            </a:r>
            <a:endParaRPr lang="en-US" sz="2400" b="1">
              <a:effectLst/>
              <a:latin typeface="+mj-lt"/>
              <a:ea typeface="Times New Roman" panose="02020603050405020304" pitchFamily="18" charset="0"/>
            </a:endParaRPr>
          </a:p>
        </p:txBody>
      </p:sp>
    </p:spTree>
    <p:extLst>
      <p:ext uri="{BB962C8B-B14F-4D97-AF65-F5344CB8AC3E}">
        <p14:creationId xmlns:p14="http://schemas.microsoft.com/office/powerpoint/2010/main" val="1153614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75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animEffect transition="in" filter="fade">
                                      <p:cBhvr>
                                        <p:cTn id="9"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02B89-20F6-4D1D-93C9-26F8038738D8}"/>
              </a:ext>
            </a:extLst>
          </p:cNvPr>
          <p:cNvSpPr>
            <a:spLocks noGrp="1"/>
          </p:cNvSpPr>
          <p:nvPr>
            <p:ph type="title"/>
          </p:nvPr>
        </p:nvSpPr>
        <p:spPr/>
        <p:txBody>
          <a:bodyPr/>
          <a:lstStyle/>
          <a:p>
            <a:r>
              <a:rPr lang="en-US" dirty="0"/>
              <a:t>Nebuchadnezzar destroys Jerusalem</a:t>
            </a:r>
          </a:p>
        </p:txBody>
      </p:sp>
      <p:pic>
        <p:nvPicPr>
          <p:cNvPr id="3074" name="Picture 2" descr="Image result for Nebuchadnezzar raids Jerusalem">
            <a:extLst>
              <a:ext uri="{FF2B5EF4-FFF2-40B4-BE49-F238E27FC236}">
                <a16:creationId xmlns:a16="http://schemas.microsoft.com/office/drawing/2014/main" id="{AFC9E49C-66BA-480E-BFD4-6C54AD1B65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7800"/>
            <a:ext cx="12192000"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83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F5810-915E-4C77-B467-C806A1B18142}"/>
              </a:ext>
            </a:extLst>
          </p:cNvPr>
          <p:cNvSpPr>
            <a:spLocks noGrp="1"/>
          </p:cNvSpPr>
          <p:nvPr>
            <p:ph type="title"/>
          </p:nvPr>
        </p:nvSpPr>
        <p:spPr>
          <a:xfrm>
            <a:off x="914400" y="152400"/>
            <a:ext cx="10058400" cy="1219200"/>
          </a:xfrm>
        </p:spPr>
        <p:txBody>
          <a:bodyPr>
            <a:normAutofit/>
          </a:bodyPr>
          <a:lstStyle/>
          <a:p>
            <a:r>
              <a:rPr lang="en-US" sz="4000" dirty="0"/>
              <a:t>Nebuchadnezzar destroys Solomon’s temple</a:t>
            </a:r>
          </a:p>
        </p:txBody>
      </p:sp>
      <p:pic>
        <p:nvPicPr>
          <p:cNvPr id="3074" name="Picture 2" descr="Image result for Nebuchadnezzar destroyed temple">
            <a:extLst>
              <a:ext uri="{FF2B5EF4-FFF2-40B4-BE49-F238E27FC236}">
                <a16:creationId xmlns:a16="http://schemas.microsoft.com/office/drawing/2014/main" id="{A975719E-F7DA-4918-8676-78EB04767D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371600"/>
            <a:ext cx="5410200" cy="37005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AAE3995-E778-4D7A-BB46-BD81AD1FFCE4}"/>
              </a:ext>
            </a:extLst>
          </p:cNvPr>
          <p:cNvPicPr>
            <a:picLocks noChangeAspect="1"/>
          </p:cNvPicPr>
          <p:nvPr/>
        </p:nvPicPr>
        <p:blipFill>
          <a:blip r:embed="rId4"/>
          <a:stretch>
            <a:fillRect/>
          </a:stretch>
        </p:blipFill>
        <p:spPr>
          <a:xfrm>
            <a:off x="6233884" y="2666999"/>
            <a:ext cx="5805716" cy="3048001"/>
          </a:xfrm>
          <a:prstGeom prst="rect">
            <a:avLst/>
          </a:prstGeom>
          <a:ln>
            <a:noFill/>
          </a:ln>
          <a:effectLst>
            <a:softEdge rad="112500"/>
          </a:effectLst>
        </p:spPr>
      </p:pic>
    </p:spTree>
    <p:extLst>
      <p:ext uri="{BB962C8B-B14F-4D97-AF65-F5344CB8AC3E}">
        <p14:creationId xmlns:p14="http://schemas.microsoft.com/office/powerpoint/2010/main" val="143267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Related image">
            <a:extLst>
              <a:ext uri="{FF2B5EF4-FFF2-40B4-BE49-F238E27FC236}">
                <a16:creationId xmlns:a16="http://schemas.microsoft.com/office/drawing/2014/main" id="{EFFE47BD-A334-42E8-B138-2D4E757FF7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30087"/>
            <a:ext cx="12192000" cy="5936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964287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8BA05-0139-4717-84CC-EDD1BFE6C855}"/>
              </a:ext>
            </a:extLst>
          </p:cNvPr>
          <p:cNvSpPr>
            <a:spLocks noGrp="1"/>
          </p:cNvSpPr>
          <p:nvPr>
            <p:ph type="title"/>
          </p:nvPr>
        </p:nvSpPr>
        <p:spPr/>
        <p:txBody>
          <a:bodyPr>
            <a:normAutofit/>
          </a:bodyPr>
          <a:lstStyle/>
          <a:p>
            <a:r>
              <a:rPr lang="en-US" sz="3600" dirty="0"/>
              <a:t>Nebuchadnezzar took only some of the Judeans</a:t>
            </a:r>
          </a:p>
        </p:txBody>
      </p:sp>
      <p:pic>
        <p:nvPicPr>
          <p:cNvPr id="3" name="Picture 2">
            <a:extLst>
              <a:ext uri="{FF2B5EF4-FFF2-40B4-BE49-F238E27FC236}">
                <a16:creationId xmlns:a16="http://schemas.microsoft.com/office/drawing/2014/main" id="{2EB91C84-3A8B-45B0-A0C9-A1BA0DFC082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248400" y="1447801"/>
            <a:ext cx="4191000" cy="4724400"/>
          </a:xfrm>
          <a:prstGeom prst="rect">
            <a:avLst/>
          </a:prstGeom>
          <a:ln>
            <a:solidFill>
              <a:schemeClr val="tx1"/>
            </a:solidFill>
          </a:ln>
        </p:spPr>
      </p:pic>
      <p:pic>
        <p:nvPicPr>
          <p:cNvPr id="4098" name="Picture 2" descr="Image result for Jews in Babylon">
            <a:extLst>
              <a:ext uri="{FF2B5EF4-FFF2-40B4-BE49-F238E27FC236}">
                <a16:creationId xmlns:a16="http://schemas.microsoft.com/office/drawing/2014/main" id="{BA030FE7-5595-45F7-AFFB-36EDF0C7CB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371600"/>
            <a:ext cx="3911792" cy="4839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4498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413BE-0EC7-4663-AB27-C9D661B7FCAE}"/>
              </a:ext>
            </a:extLst>
          </p:cNvPr>
          <p:cNvSpPr>
            <a:spLocks noGrp="1"/>
          </p:cNvSpPr>
          <p:nvPr>
            <p:ph type="title"/>
          </p:nvPr>
        </p:nvSpPr>
        <p:spPr/>
        <p:txBody>
          <a:bodyPr/>
          <a:lstStyle/>
          <a:p>
            <a:r>
              <a:rPr lang="en-US" dirty="0"/>
              <a:t>70 Year Captivity?</a:t>
            </a:r>
          </a:p>
        </p:txBody>
      </p:sp>
      <p:sp>
        <p:nvSpPr>
          <p:cNvPr id="3" name="Footer Placeholder 2">
            <a:extLst>
              <a:ext uri="{FF2B5EF4-FFF2-40B4-BE49-F238E27FC236}">
                <a16:creationId xmlns:a16="http://schemas.microsoft.com/office/drawing/2014/main" id="{DDD62DD2-30E5-4373-BF3A-7D8F80EDDAA2}"/>
              </a:ext>
            </a:extLst>
          </p:cNvPr>
          <p:cNvSpPr>
            <a:spLocks noGrp="1"/>
          </p:cNvSpPr>
          <p:nvPr>
            <p:ph type="ftr" sz="quarter" idx="11"/>
          </p:nvPr>
        </p:nvSpPr>
        <p:spPr/>
        <p:txBody>
          <a:bodyPr/>
          <a:lstStyle/>
          <a:p>
            <a:r>
              <a:rPr lang="en-US"/>
              <a:t>OLD TESTAMENT SURVEY</a:t>
            </a:r>
            <a:endParaRPr lang="en-US" dirty="0"/>
          </a:p>
        </p:txBody>
      </p:sp>
      <p:sp>
        <p:nvSpPr>
          <p:cNvPr id="4" name="Rectangle: Rounded Corners 3">
            <a:extLst>
              <a:ext uri="{FF2B5EF4-FFF2-40B4-BE49-F238E27FC236}">
                <a16:creationId xmlns:a16="http://schemas.microsoft.com/office/drawing/2014/main" id="{C4B6275E-71C4-442A-BD60-31ED12E8B092}"/>
              </a:ext>
            </a:extLst>
          </p:cNvPr>
          <p:cNvSpPr/>
          <p:nvPr/>
        </p:nvSpPr>
        <p:spPr>
          <a:xfrm>
            <a:off x="2514600" y="1905000"/>
            <a:ext cx="1447800" cy="838200"/>
          </a:xfrm>
          <a:prstGeom prst="roundRect">
            <a:avLst/>
          </a:prstGeom>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rPr>
              <a:t>605 BC</a:t>
            </a:r>
          </a:p>
        </p:txBody>
      </p:sp>
      <p:sp>
        <p:nvSpPr>
          <p:cNvPr id="6" name="Rectangle: Rounded Corners 5">
            <a:extLst>
              <a:ext uri="{FF2B5EF4-FFF2-40B4-BE49-F238E27FC236}">
                <a16:creationId xmlns:a16="http://schemas.microsoft.com/office/drawing/2014/main" id="{4C7B8785-33B1-4E9E-B5A8-9A130DC3730C}"/>
              </a:ext>
            </a:extLst>
          </p:cNvPr>
          <p:cNvSpPr/>
          <p:nvPr/>
        </p:nvSpPr>
        <p:spPr>
          <a:xfrm>
            <a:off x="6400800" y="1905000"/>
            <a:ext cx="1447800" cy="838200"/>
          </a:xfrm>
          <a:prstGeom prst="roundRect">
            <a:avLst/>
          </a:prstGeom>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rPr>
              <a:t>536 BC</a:t>
            </a:r>
          </a:p>
        </p:txBody>
      </p:sp>
      <p:cxnSp>
        <p:nvCxnSpPr>
          <p:cNvPr id="8" name="Straight Arrow Connector 7">
            <a:extLst>
              <a:ext uri="{FF2B5EF4-FFF2-40B4-BE49-F238E27FC236}">
                <a16:creationId xmlns:a16="http://schemas.microsoft.com/office/drawing/2014/main" id="{E6B79591-9CED-4A59-A6CA-AF3C77E8FC9A}"/>
              </a:ext>
            </a:extLst>
          </p:cNvPr>
          <p:cNvCxnSpPr>
            <a:cxnSpLocks/>
            <a:stCxn id="4" idx="3"/>
            <a:endCxn id="6" idx="1"/>
          </p:cNvCxnSpPr>
          <p:nvPr/>
        </p:nvCxnSpPr>
        <p:spPr>
          <a:xfrm>
            <a:off x="3962400" y="2324100"/>
            <a:ext cx="2438400" cy="0"/>
          </a:xfrm>
          <a:prstGeom prst="straightConnector1">
            <a:avLst/>
          </a:prstGeom>
          <a:ln w="76200">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ED16A073-E206-4976-A5BF-C23B59A73E91}"/>
              </a:ext>
            </a:extLst>
          </p:cNvPr>
          <p:cNvGrpSpPr/>
          <p:nvPr/>
        </p:nvGrpSpPr>
        <p:grpSpPr>
          <a:xfrm>
            <a:off x="4343400" y="3352800"/>
            <a:ext cx="5334000" cy="838200"/>
            <a:chOff x="2971800" y="3048000"/>
            <a:chExt cx="5334000" cy="838200"/>
          </a:xfrm>
        </p:grpSpPr>
        <p:sp>
          <p:nvSpPr>
            <p:cNvPr id="12" name="Rectangle: Rounded Corners 11">
              <a:extLst>
                <a:ext uri="{FF2B5EF4-FFF2-40B4-BE49-F238E27FC236}">
                  <a16:creationId xmlns:a16="http://schemas.microsoft.com/office/drawing/2014/main" id="{63B8B3F8-FEC6-4C83-9D56-A698D9B9B14B}"/>
                </a:ext>
              </a:extLst>
            </p:cNvPr>
            <p:cNvSpPr/>
            <p:nvPr/>
          </p:nvSpPr>
          <p:spPr>
            <a:xfrm>
              <a:off x="2971800" y="3048000"/>
              <a:ext cx="1447800" cy="838200"/>
            </a:xfrm>
            <a:prstGeom prst="roundRect">
              <a:avLst/>
            </a:prstGeom>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rPr>
                <a:t>586 BC</a:t>
              </a:r>
            </a:p>
          </p:txBody>
        </p:sp>
        <p:cxnSp>
          <p:nvCxnSpPr>
            <p:cNvPr id="15" name="Straight Arrow Connector 14">
              <a:extLst>
                <a:ext uri="{FF2B5EF4-FFF2-40B4-BE49-F238E27FC236}">
                  <a16:creationId xmlns:a16="http://schemas.microsoft.com/office/drawing/2014/main" id="{689777EB-2925-4F26-97B7-036AA8BA2CC8}"/>
                </a:ext>
              </a:extLst>
            </p:cNvPr>
            <p:cNvCxnSpPr>
              <a:cxnSpLocks/>
            </p:cNvCxnSpPr>
            <p:nvPr/>
          </p:nvCxnSpPr>
          <p:spPr>
            <a:xfrm>
              <a:off x="4419600" y="3429000"/>
              <a:ext cx="2438400" cy="0"/>
            </a:xfrm>
            <a:prstGeom prst="straightConnector1">
              <a:avLst/>
            </a:prstGeom>
            <a:ln w="76200">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A54BD146-08B7-4731-974D-11639CB87DB1}"/>
                </a:ext>
              </a:extLst>
            </p:cNvPr>
            <p:cNvSpPr/>
            <p:nvPr/>
          </p:nvSpPr>
          <p:spPr>
            <a:xfrm>
              <a:off x="6858000" y="3048000"/>
              <a:ext cx="1447800" cy="838200"/>
            </a:xfrm>
            <a:prstGeom prst="roundRect">
              <a:avLst/>
            </a:prstGeom>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rPr>
                <a:t>516 BC</a:t>
              </a:r>
            </a:p>
          </p:txBody>
        </p:sp>
      </p:grpSp>
      <p:sp>
        <p:nvSpPr>
          <p:cNvPr id="16" name="Rectangle 15">
            <a:extLst>
              <a:ext uri="{FF2B5EF4-FFF2-40B4-BE49-F238E27FC236}">
                <a16:creationId xmlns:a16="http://schemas.microsoft.com/office/drawing/2014/main" id="{FCECB5E8-0484-4642-B557-A2F4BBC919F6}"/>
              </a:ext>
            </a:extLst>
          </p:cNvPr>
          <p:cNvSpPr/>
          <p:nvPr/>
        </p:nvSpPr>
        <p:spPr>
          <a:xfrm>
            <a:off x="6400800" y="4419600"/>
            <a:ext cx="1828800" cy="1219200"/>
          </a:xfrm>
          <a:prstGeom prst="rect">
            <a:avLst/>
          </a:prstGeom>
          <a:solidFill>
            <a:srgbClr val="FFC0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effectLst>
                  <a:outerShdw blurRad="38100" dist="38100" dir="2700000" algn="tl">
                    <a:srgbClr val="000000">
                      <a:alpha val="43137"/>
                    </a:srgbClr>
                  </a:outerShdw>
                </a:effectLst>
              </a:rPr>
              <a:t>Building of the 2</a:t>
            </a:r>
            <a:r>
              <a:rPr lang="en-US" sz="2000" b="1" baseline="30000" dirty="0">
                <a:solidFill>
                  <a:schemeClr val="tx1"/>
                </a:solidFill>
                <a:effectLst>
                  <a:outerShdw blurRad="38100" dist="38100" dir="2700000" algn="tl">
                    <a:srgbClr val="000000">
                      <a:alpha val="43137"/>
                    </a:srgbClr>
                  </a:outerShdw>
                </a:effectLst>
              </a:rPr>
              <a:t>nd</a:t>
            </a:r>
            <a:r>
              <a:rPr lang="en-US" sz="2000" b="1" dirty="0">
                <a:solidFill>
                  <a:schemeClr val="tx1"/>
                </a:solidFill>
                <a:effectLst>
                  <a:outerShdw blurRad="38100" dist="38100" dir="2700000" algn="tl">
                    <a:srgbClr val="000000">
                      <a:alpha val="43137"/>
                    </a:srgbClr>
                  </a:outerShdw>
                </a:effectLst>
              </a:rPr>
              <a:t> temple</a:t>
            </a:r>
          </a:p>
        </p:txBody>
      </p:sp>
      <p:cxnSp>
        <p:nvCxnSpPr>
          <p:cNvPr id="19" name="Straight Connector 18">
            <a:extLst>
              <a:ext uri="{FF2B5EF4-FFF2-40B4-BE49-F238E27FC236}">
                <a16:creationId xmlns:a16="http://schemas.microsoft.com/office/drawing/2014/main" id="{83566BA5-CD2F-4B39-A5BD-540D7C59FCB9}"/>
              </a:ext>
            </a:extLst>
          </p:cNvPr>
          <p:cNvCxnSpPr>
            <a:cxnSpLocks/>
          </p:cNvCxnSpPr>
          <p:nvPr/>
        </p:nvCxnSpPr>
        <p:spPr>
          <a:xfrm>
            <a:off x="6400800" y="2743200"/>
            <a:ext cx="0" cy="167640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FD3DBDA-2AD7-4034-A9D6-E154268F244A}"/>
              </a:ext>
            </a:extLst>
          </p:cNvPr>
          <p:cNvCxnSpPr>
            <a:cxnSpLocks/>
          </p:cNvCxnSpPr>
          <p:nvPr/>
        </p:nvCxnSpPr>
        <p:spPr>
          <a:xfrm>
            <a:off x="8229600" y="3657600"/>
            <a:ext cx="0" cy="82296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BDE9DEF6-7CA2-47ED-A59E-5E40F140C42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876800" y="1600200"/>
            <a:ext cx="562053" cy="749299"/>
          </a:xfrm>
          <a:prstGeom prst="rect">
            <a:avLst/>
          </a:prstGeom>
        </p:spPr>
      </p:pic>
      <p:sp>
        <p:nvSpPr>
          <p:cNvPr id="24" name="TextBox 23">
            <a:extLst>
              <a:ext uri="{FF2B5EF4-FFF2-40B4-BE49-F238E27FC236}">
                <a16:creationId xmlns:a16="http://schemas.microsoft.com/office/drawing/2014/main" id="{7D2C9BD1-54AA-42C8-93AC-81D3AA85E2F2}"/>
              </a:ext>
            </a:extLst>
          </p:cNvPr>
          <p:cNvSpPr txBox="1"/>
          <p:nvPr/>
        </p:nvSpPr>
        <p:spPr>
          <a:xfrm>
            <a:off x="3251577" y="8247244"/>
            <a:ext cx="441716" cy="2446824"/>
          </a:xfrm>
          <a:prstGeom prst="rect">
            <a:avLst/>
          </a:prstGeom>
          <a:noFill/>
        </p:spPr>
        <p:txBody>
          <a:bodyPr wrap="square" rtlCol="0">
            <a:spAutoFit/>
          </a:bodyPr>
          <a:lstStyle/>
          <a:p>
            <a:r>
              <a:rPr lang="en-US" sz="900">
                <a:hlinkClick r:id="rId4" tooltip="http://www.pngall.com/question-mark-png"/>
              </a:rPr>
              <a:t>This Photo</a:t>
            </a:r>
            <a:r>
              <a:rPr lang="en-US" sz="900"/>
              <a:t> by Unknown Author is licensed under </a:t>
            </a:r>
            <a:r>
              <a:rPr lang="en-US" sz="900">
                <a:hlinkClick r:id="rId5" tooltip="https://creativecommons.org/licenses/by-nc/3.0/"/>
              </a:rPr>
              <a:t>CC BY-NC</a:t>
            </a:r>
            <a:endParaRPr lang="en-US" sz="900"/>
          </a:p>
        </p:txBody>
      </p:sp>
      <p:pic>
        <p:nvPicPr>
          <p:cNvPr id="26" name="Picture 25">
            <a:extLst>
              <a:ext uri="{FF2B5EF4-FFF2-40B4-BE49-F238E27FC236}">
                <a16:creationId xmlns:a16="http://schemas.microsoft.com/office/drawing/2014/main" id="{1CFC8969-E0F9-48CB-A605-C4F9C864EB2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934200" y="3048000"/>
            <a:ext cx="562053" cy="749299"/>
          </a:xfrm>
          <a:prstGeom prst="rect">
            <a:avLst/>
          </a:prstGeom>
        </p:spPr>
      </p:pic>
      <p:sp>
        <p:nvSpPr>
          <p:cNvPr id="28" name="TextBox 27">
            <a:extLst>
              <a:ext uri="{FF2B5EF4-FFF2-40B4-BE49-F238E27FC236}">
                <a16:creationId xmlns:a16="http://schemas.microsoft.com/office/drawing/2014/main" id="{6E6D0B97-93D2-4D29-93CB-E03C33C416C4}"/>
              </a:ext>
            </a:extLst>
          </p:cNvPr>
          <p:cNvSpPr txBox="1"/>
          <p:nvPr/>
        </p:nvSpPr>
        <p:spPr>
          <a:xfrm>
            <a:off x="5232777" y="9466444"/>
            <a:ext cx="441716" cy="2446824"/>
          </a:xfrm>
          <a:prstGeom prst="rect">
            <a:avLst/>
          </a:prstGeom>
          <a:noFill/>
        </p:spPr>
        <p:txBody>
          <a:bodyPr wrap="square" rtlCol="0">
            <a:spAutoFit/>
          </a:bodyPr>
          <a:lstStyle/>
          <a:p>
            <a:r>
              <a:rPr lang="en-US" sz="900">
                <a:hlinkClick r:id="rId4" tooltip="http://www.pngall.com/question-mark-png"/>
              </a:rPr>
              <a:t>This Photo</a:t>
            </a:r>
            <a:r>
              <a:rPr lang="en-US" sz="900"/>
              <a:t> by Unknown Author is licensed under </a:t>
            </a:r>
            <a:r>
              <a:rPr lang="en-US" sz="900">
                <a:hlinkClick r:id="rId5" tooltip="https://creativecommons.org/licenses/by-nc/3.0/"/>
              </a:rPr>
              <a:t>CC BY-NC</a:t>
            </a:r>
            <a:endParaRPr lang="en-US" sz="900"/>
          </a:p>
        </p:txBody>
      </p:sp>
      <p:sp>
        <p:nvSpPr>
          <p:cNvPr id="29" name="TextBox 28">
            <a:extLst>
              <a:ext uri="{FF2B5EF4-FFF2-40B4-BE49-F238E27FC236}">
                <a16:creationId xmlns:a16="http://schemas.microsoft.com/office/drawing/2014/main" id="{423B237D-F7E3-4F3C-ACB6-703AE54F89C7}"/>
              </a:ext>
            </a:extLst>
          </p:cNvPr>
          <p:cNvSpPr txBox="1"/>
          <p:nvPr/>
        </p:nvSpPr>
        <p:spPr>
          <a:xfrm>
            <a:off x="1600200" y="2743200"/>
            <a:ext cx="2743200" cy="646331"/>
          </a:xfrm>
          <a:prstGeom prst="rect">
            <a:avLst/>
          </a:prstGeom>
          <a:noFill/>
        </p:spPr>
        <p:txBody>
          <a:bodyPr wrap="square" rtlCol="0">
            <a:spAutoFit/>
          </a:bodyPr>
          <a:lstStyle/>
          <a:p>
            <a:pPr algn="ctr"/>
            <a:r>
              <a:rPr lang="en-US" dirty="0"/>
              <a:t>Nebuchadnezzar’s 1</a:t>
            </a:r>
            <a:r>
              <a:rPr lang="en-US" baseline="30000" dirty="0"/>
              <a:t>st</a:t>
            </a:r>
            <a:r>
              <a:rPr lang="en-US" dirty="0"/>
              <a:t> attack</a:t>
            </a:r>
          </a:p>
        </p:txBody>
      </p:sp>
      <p:sp>
        <p:nvSpPr>
          <p:cNvPr id="31" name="TextBox 30">
            <a:extLst>
              <a:ext uri="{FF2B5EF4-FFF2-40B4-BE49-F238E27FC236}">
                <a16:creationId xmlns:a16="http://schemas.microsoft.com/office/drawing/2014/main" id="{6068ABD4-9124-4F76-B2C8-D6FE6F7F004C}"/>
              </a:ext>
            </a:extLst>
          </p:cNvPr>
          <p:cNvSpPr txBox="1"/>
          <p:nvPr/>
        </p:nvSpPr>
        <p:spPr>
          <a:xfrm>
            <a:off x="3352800" y="4191000"/>
            <a:ext cx="2743200" cy="646331"/>
          </a:xfrm>
          <a:prstGeom prst="rect">
            <a:avLst/>
          </a:prstGeom>
          <a:noFill/>
        </p:spPr>
        <p:txBody>
          <a:bodyPr wrap="square" rtlCol="0">
            <a:spAutoFit/>
          </a:bodyPr>
          <a:lstStyle/>
          <a:p>
            <a:pPr algn="ctr"/>
            <a:r>
              <a:rPr lang="en-US" dirty="0"/>
              <a:t>Nebuchadnezzar destroys 1</a:t>
            </a:r>
            <a:r>
              <a:rPr lang="en-US" baseline="30000" dirty="0"/>
              <a:t>st</a:t>
            </a:r>
            <a:r>
              <a:rPr lang="en-US" dirty="0"/>
              <a:t> temple</a:t>
            </a:r>
          </a:p>
        </p:txBody>
      </p:sp>
      <p:sp>
        <p:nvSpPr>
          <p:cNvPr id="32" name="TextBox 31">
            <a:extLst>
              <a:ext uri="{FF2B5EF4-FFF2-40B4-BE49-F238E27FC236}">
                <a16:creationId xmlns:a16="http://schemas.microsoft.com/office/drawing/2014/main" id="{15ED46AB-5B2F-4A12-9814-1113F8776C77}"/>
              </a:ext>
            </a:extLst>
          </p:cNvPr>
          <p:cNvSpPr txBox="1"/>
          <p:nvPr/>
        </p:nvSpPr>
        <p:spPr>
          <a:xfrm>
            <a:off x="0" y="6019800"/>
            <a:ext cx="12192000" cy="261610"/>
          </a:xfrm>
          <a:prstGeom prst="rect">
            <a:avLst/>
          </a:prstGeom>
          <a:noFill/>
        </p:spPr>
        <p:txBody>
          <a:bodyPr wrap="square" rtlCol="0">
            <a:spAutoFit/>
          </a:bodyPr>
          <a:lstStyle/>
          <a:p>
            <a:pPr algn="ctr"/>
            <a:r>
              <a:rPr lang="en-US" sz="1100" dirty="0"/>
              <a:t>See Old Testament Survey, Irving L. Jensen, pp. 220-221</a:t>
            </a:r>
          </a:p>
        </p:txBody>
      </p:sp>
    </p:spTree>
    <p:extLst>
      <p:ext uri="{BB962C8B-B14F-4D97-AF65-F5344CB8AC3E}">
        <p14:creationId xmlns:p14="http://schemas.microsoft.com/office/powerpoint/2010/main" val="389030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B9BA9A-E16E-4057-8502-BBF22DC69831}"/>
              </a:ext>
            </a:extLst>
          </p:cNvPr>
          <p:cNvSpPr>
            <a:spLocks noGrp="1"/>
          </p:cNvSpPr>
          <p:nvPr>
            <p:ph type="title"/>
          </p:nvPr>
        </p:nvSpPr>
        <p:spPr/>
        <p:txBody>
          <a:bodyPr>
            <a:normAutofit fontScale="90000"/>
          </a:bodyPr>
          <a:lstStyle/>
          <a:p>
            <a:r>
              <a:rPr lang="en-US" dirty="0"/>
              <a:t>Six Reasons Why Judah was Exiled</a:t>
            </a:r>
          </a:p>
        </p:txBody>
      </p:sp>
      <p:sp>
        <p:nvSpPr>
          <p:cNvPr id="3" name="Footer Placeholder 2">
            <a:extLst>
              <a:ext uri="{FF2B5EF4-FFF2-40B4-BE49-F238E27FC236}">
                <a16:creationId xmlns:a16="http://schemas.microsoft.com/office/drawing/2014/main" id="{0326509E-C2EB-48D8-BE83-C6990E383664}"/>
              </a:ext>
            </a:extLst>
          </p:cNvPr>
          <p:cNvSpPr>
            <a:spLocks noGrp="1"/>
          </p:cNvSpPr>
          <p:nvPr>
            <p:ph type="ftr" sz="quarter" idx="11"/>
          </p:nvPr>
        </p:nvSpPr>
        <p:spPr/>
        <p:txBody>
          <a:bodyPr/>
          <a:lstStyle/>
          <a:p>
            <a:r>
              <a:rPr lang="en-US"/>
              <a:t>OLD TESTAMENT SURVEY</a:t>
            </a:r>
            <a:endParaRPr lang="en-US" dirty="0"/>
          </a:p>
        </p:txBody>
      </p:sp>
    </p:spTree>
    <p:extLst>
      <p:ext uri="{BB962C8B-B14F-4D97-AF65-F5344CB8AC3E}">
        <p14:creationId xmlns:p14="http://schemas.microsoft.com/office/powerpoint/2010/main" val="1909172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Reasons Why Judah was Exiled</a:t>
            </a:r>
          </a:p>
        </p:txBody>
      </p:sp>
      <p:sp>
        <p:nvSpPr>
          <p:cNvPr id="3" name="Content Placeholder 2">
            <a:extLst>
              <a:ext uri="{FF2B5EF4-FFF2-40B4-BE49-F238E27FC236}">
                <a16:creationId xmlns:a16="http://schemas.microsoft.com/office/drawing/2014/main" id="{00C909CE-6D90-416E-9F4C-F9F4A4F14E48}"/>
              </a:ext>
            </a:extLst>
          </p:cNvPr>
          <p:cNvSpPr>
            <a:spLocks noGrp="1"/>
          </p:cNvSpPr>
          <p:nvPr>
            <p:ph idx="1"/>
          </p:nvPr>
        </p:nvSpPr>
        <p:spPr>
          <a:xfrm>
            <a:off x="990600" y="1752600"/>
            <a:ext cx="10287000" cy="4023360"/>
          </a:xfrm>
        </p:spPr>
        <p:txBody>
          <a:bodyPr>
            <a:normAutofit fontScale="92500" lnSpcReduction="10000"/>
          </a:bodyPr>
          <a:lstStyle/>
          <a:p>
            <a:pPr marL="742950" indent="-742950">
              <a:buFont typeface="+mj-lt"/>
              <a:buAutoNum type="arabicPeriod"/>
            </a:pPr>
            <a:r>
              <a:rPr lang="en-US" sz="3000" b="0" dirty="0"/>
              <a:t>They abandoned God and worshipped idols.</a:t>
            </a:r>
          </a:p>
          <a:p>
            <a:pPr marL="742950" indent="-742950">
              <a:buFont typeface="+mj-lt"/>
              <a:buAutoNum type="arabicPeriod"/>
            </a:pPr>
            <a:r>
              <a:rPr lang="en-US" sz="3000" b="0" dirty="0"/>
              <a:t>They adopted the customs and religions of their heathen nations.</a:t>
            </a:r>
          </a:p>
          <a:p>
            <a:pPr marL="742950" indent="-742950">
              <a:buFont typeface="+mj-lt"/>
              <a:buAutoNum type="arabicPeriod"/>
            </a:pPr>
            <a:r>
              <a:rPr lang="en-US" sz="3000" b="0" dirty="0"/>
              <a:t>They practiced the Baal fertility cult.</a:t>
            </a:r>
          </a:p>
          <a:p>
            <a:pPr marL="742950" indent="-742950">
              <a:buFont typeface="+mj-lt"/>
              <a:buAutoNum type="arabicPeriod"/>
            </a:pPr>
            <a:r>
              <a:rPr lang="en-US" sz="3000" b="0" dirty="0"/>
              <a:t>They worshipped Molech.</a:t>
            </a:r>
          </a:p>
          <a:p>
            <a:pPr marL="742950" indent="-742950">
              <a:buFont typeface="+mj-lt"/>
              <a:buAutoNum type="arabicPeriod"/>
            </a:pPr>
            <a:r>
              <a:rPr lang="en-US" sz="3000" b="0" dirty="0"/>
              <a:t>They refused to pay tribute to Nebuchadnezzar.</a:t>
            </a:r>
          </a:p>
          <a:p>
            <a:pPr marL="742950" indent="-742950">
              <a:buFont typeface="+mj-lt"/>
              <a:buAutoNum type="arabicPeriod"/>
            </a:pPr>
            <a:r>
              <a:rPr lang="en-US" sz="3000" b="0" dirty="0"/>
              <a:t>Without God they became defenseless.</a:t>
            </a:r>
          </a:p>
          <a:p>
            <a:endParaRPr lang="en-US" dirty="0"/>
          </a:p>
        </p:txBody>
      </p:sp>
    </p:spTree>
    <p:extLst>
      <p:ext uri="{BB962C8B-B14F-4D97-AF65-F5344CB8AC3E}">
        <p14:creationId xmlns:p14="http://schemas.microsoft.com/office/powerpoint/2010/main" val="3322564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D42B5D-757A-40A1-BDD3-A291BC032785}"/>
              </a:ext>
            </a:extLst>
          </p:cNvPr>
          <p:cNvSpPr>
            <a:spLocks noGrp="1"/>
          </p:cNvSpPr>
          <p:nvPr>
            <p:ph type="title"/>
          </p:nvPr>
        </p:nvSpPr>
        <p:spPr/>
        <p:txBody>
          <a:bodyPr/>
          <a:lstStyle/>
          <a:p>
            <a:r>
              <a:rPr lang="en-US" dirty="0"/>
              <a:t>The Jews in Babylon</a:t>
            </a:r>
          </a:p>
        </p:txBody>
      </p:sp>
      <p:sp>
        <p:nvSpPr>
          <p:cNvPr id="4" name="Footer Placeholder 3">
            <a:extLst>
              <a:ext uri="{FF2B5EF4-FFF2-40B4-BE49-F238E27FC236}">
                <a16:creationId xmlns:a16="http://schemas.microsoft.com/office/drawing/2014/main" id="{B5ECEDE7-E453-44F0-8DBC-9A79C53F689E}"/>
              </a:ext>
            </a:extLst>
          </p:cNvPr>
          <p:cNvSpPr>
            <a:spLocks noGrp="1"/>
          </p:cNvSpPr>
          <p:nvPr>
            <p:ph type="ftr" sz="quarter" idx="11"/>
          </p:nvPr>
        </p:nvSpPr>
        <p:spPr/>
        <p:txBody>
          <a:bodyPr/>
          <a:lstStyle/>
          <a:p>
            <a:r>
              <a:rPr lang="en-US"/>
              <a:t>OLD TESTAMENT SURVEY</a:t>
            </a:r>
            <a:endParaRPr lang="en-US" dirty="0"/>
          </a:p>
        </p:txBody>
      </p:sp>
    </p:spTree>
    <p:extLst>
      <p:ext uri="{BB962C8B-B14F-4D97-AF65-F5344CB8AC3E}">
        <p14:creationId xmlns:p14="http://schemas.microsoft.com/office/powerpoint/2010/main" val="2227971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the OT Helps us Today</a:t>
            </a:r>
          </a:p>
        </p:txBody>
      </p:sp>
      <p:sp>
        <p:nvSpPr>
          <p:cNvPr id="13" name="Rectangle 12">
            <a:extLst>
              <a:ext uri="{FF2B5EF4-FFF2-40B4-BE49-F238E27FC236}">
                <a16:creationId xmlns:a16="http://schemas.microsoft.com/office/drawing/2014/main" id="{97952C1F-FFA7-451C-88FB-AD98A365528D}"/>
              </a:ext>
            </a:extLst>
          </p:cNvPr>
          <p:cNvSpPr/>
          <p:nvPr/>
        </p:nvSpPr>
        <p:spPr>
          <a:xfrm>
            <a:off x="8763000" y="2514600"/>
            <a:ext cx="2362200" cy="35052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EDBBB0CE-1C73-4971-9BF4-BA1ED764F8AA}"/>
              </a:ext>
            </a:extLst>
          </p:cNvPr>
          <p:cNvCxnSpPr/>
          <p:nvPr/>
        </p:nvCxnSpPr>
        <p:spPr>
          <a:xfrm>
            <a:off x="4122579" y="3048000"/>
            <a:ext cx="523521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ounded Rectangle 8">
            <a:extLst>
              <a:ext uri="{FF2B5EF4-FFF2-40B4-BE49-F238E27FC236}">
                <a16:creationId xmlns:a16="http://schemas.microsoft.com/office/drawing/2014/main" id="{43F9DFAE-2DB3-40ED-9CDD-A2A53E0C9BE8}"/>
              </a:ext>
            </a:extLst>
          </p:cNvPr>
          <p:cNvSpPr/>
          <p:nvPr/>
        </p:nvSpPr>
        <p:spPr bwMode="auto">
          <a:xfrm>
            <a:off x="4336123" y="2629284"/>
            <a:ext cx="1962380" cy="872730"/>
          </a:xfrm>
          <a:prstGeom prst="roundRect">
            <a:avLst/>
          </a:prstGeom>
          <a:solidFill>
            <a:srgbClr val="FFC000"/>
          </a:solidFill>
          <a:ln w="12700" cap="flat" cmpd="sng" algn="ctr">
            <a:solidFill>
              <a:srgbClr val="4B2D05"/>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noAutofit/>
          </a:bodyPr>
          <a:lstStyle/>
          <a:p>
            <a:pPr marL="0" marR="0" algn="ctr" eaLnBrk="0" fontAlgn="base" hangingPunct="0">
              <a:spcBef>
                <a:spcPts val="0"/>
              </a:spcBef>
              <a:spcAft>
                <a:spcPts val="0"/>
              </a:spcAft>
            </a:pPr>
            <a:r>
              <a:rPr lang="en-US" sz="2000" kern="1200" dirty="0">
                <a:solidFill>
                  <a:srgbClr val="000000"/>
                </a:solidFill>
                <a:effectLst/>
                <a:latin typeface="+mj-lt"/>
                <a:ea typeface="Times New Roman" panose="02020603050405020304" pitchFamily="18" charset="0"/>
                <a:cs typeface="Times New Roman" panose="02020603050405020304" pitchFamily="18" charset="0"/>
              </a:rPr>
              <a:t>Mosaic</a:t>
            </a:r>
            <a:endParaRPr lang="en-US" sz="2000" dirty="0">
              <a:effectLst/>
              <a:latin typeface="+mj-lt"/>
              <a:ea typeface="Times New Roman" panose="02020603050405020304" pitchFamily="18" charset="0"/>
            </a:endParaRPr>
          </a:p>
          <a:p>
            <a:pPr marL="0" marR="0" algn="ctr" eaLnBrk="0" fontAlgn="base" hangingPunct="0">
              <a:spcBef>
                <a:spcPts val="0"/>
              </a:spcBef>
              <a:spcAft>
                <a:spcPts val="0"/>
              </a:spcAft>
            </a:pPr>
            <a:r>
              <a:rPr lang="en-US" sz="2000" kern="1200" dirty="0">
                <a:solidFill>
                  <a:srgbClr val="000000"/>
                </a:solidFill>
                <a:effectLst/>
                <a:latin typeface="+mj-lt"/>
                <a:ea typeface="Times New Roman" panose="02020603050405020304" pitchFamily="18" charset="0"/>
                <a:cs typeface="Times New Roman" panose="02020603050405020304" pitchFamily="18" charset="0"/>
              </a:rPr>
              <a:t>Law</a:t>
            </a:r>
            <a:endParaRPr lang="en-US" sz="2000" dirty="0">
              <a:effectLst/>
              <a:latin typeface="+mj-lt"/>
              <a:ea typeface="Times New Roman" panose="02020603050405020304" pitchFamily="18" charset="0"/>
            </a:endParaRPr>
          </a:p>
        </p:txBody>
      </p:sp>
      <p:sp>
        <p:nvSpPr>
          <p:cNvPr id="22" name="Rounded Rectangle 9">
            <a:extLst>
              <a:ext uri="{FF2B5EF4-FFF2-40B4-BE49-F238E27FC236}">
                <a16:creationId xmlns:a16="http://schemas.microsoft.com/office/drawing/2014/main" id="{3EF01162-2F16-4EF5-A980-A5E42BB2BB71}"/>
              </a:ext>
            </a:extLst>
          </p:cNvPr>
          <p:cNvSpPr/>
          <p:nvPr/>
        </p:nvSpPr>
        <p:spPr bwMode="auto">
          <a:xfrm>
            <a:off x="6571975" y="2629284"/>
            <a:ext cx="1962424" cy="872730"/>
          </a:xfrm>
          <a:prstGeom prst="roundRect">
            <a:avLst/>
          </a:prstGeom>
          <a:solidFill>
            <a:srgbClr val="FFC000"/>
          </a:solidFill>
          <a:ln w="12700" cap="flat" cmpd="sng" algn="ctr">
            <a:solidFill>
              <a:srgbClr val="4B2D05"/>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noAutofit/>
          </a:bodyPr>
          <a:lstStyle/>
          <a:p>
            <a:pPr marL="0" marR="0" algn="ctr" eaLnBrk="0" fontAlgn="base" hangingPunct="0">
              <a:spcBef>
                <a:spcPts val="0"/>
              </a:spcBef>
              <a:spcAft>
                <a:spcPts val="0"/>
              </a:spcAft>
            </a:pPr>
            <a:r>
              <a:rPr lang="en-US" sz="2000" kern="1200">
                <a:solidFill>
                  <a:srgbClr val="000000"/>
                </a:solidFill>
                <a:effectLst/>
                <a:latin typeface="+mj-lt"/>
                <a:ea typeface="Times New Roman" panose="02020603050405020304" pitchFamily="18" charset="0"/>
                <a:cs typeface="Times New Roman" panose="02020603050405020304" pitchFamily="18" charset="0"/>
              </a:rPr>
              <a:t>Transferable Principles</a:t>
            </a:r>
            <a:endParaRPr lang="en-US" sz="2000">
              <a:effectLst/>
              <a:latin typeface="+mj-lt"/>
              <a:ea typeface="Times New Roman" panose="02020603050405020304" pitchFamily="18" charset="0"/>
            </a:endParaRPr>
          </a:p>
        </p:txBody>
      </p:sp>
      <p:sp>
        <p:nvSpPr>
          <p:cNvPr id="23" name="Rounded Rectangle 10">
            <a:extLst>
              <a:ext uri="{FF2B5EF4-FFF2-40B4-BE49-F238E27FC236}">
                <a16:creationId xmlns:a16="http://schemas.microsoft.com/office/drawing/2014/main" id="{1A813B16-9AF3-4229-8088-6B0E8A4A109F}"/>
              </a:ext>
            </a:extLst>
          </p:cNvPr>
          <p:cNvSpPr/>
          <p:nvPr/>
        </p:nvSpPr>
        <p:spPr bwMode="auto">
          <a:xfrm>
            <a:off x="8918061" y="2629284"/>
            <a:ext cx="1961942" cy="872730"/>
          </a:xfrm>
          <a:prstGeom prst="roundRect">
            <a:avLst/>
          </a:prstGeom>
          <a:solidFill>
            <a:srgbClr val="FFFF00"/>
          </a:solidFill>
          <a:ln w="12700" cap="flat" cmpd="sng" algn="ctr">
            <a:solidFill>
              <a:srgbClr val="4B2D05"/>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noAutofit/>
          </a:bodyPr>
          <a:lstStyle/>
          <a:p>
            <a:pPr marL="0" marR="0" algn="ctr">
              <a:spcBef>
                <a:spcPts val="0"/>
              </a:spcBef>
              <a:spcAft>
                <a:spcPts val="0"/>
              </a:spcAft>
            </a:pPr>
            <a:r>
              <a:rPr lang="en-US" sz="2000" kern="1200">
                <a:solidFill>
                  <a:srgbClr val="000000"/>
                </a:solidFill>
                <a:effectLst/>
                <a:latin typeface="+mj-lt"/>
                <a:ea typeface="Times New Roman" panose="02020603050405020304" pitchFamily="18" charset="0"/>
                <a:cs typeface="Times New Roman" panose="02020603050405020304" pitchFamily="18" charset="0"/>
              </a:rPr>
              <a:t>Our Practice</a:t>
            </a:r>
            <a:endParaRPr lang="en-US" sz="2000">
              <a:effectLst/>
              <a:latin typeface="+mj-lt"/>
              <a:ea typeface="Times New Roman" panose="02020603050405020304" pitchFamily="18" charset="0"/>
            </a:endParaRPr>
          </a:p>
        </p:txBody>
      </p:sp>
      <p:sp>
        <p:nvSpPr>
          <p:cNvPr id="30" name="Rounded Rectangle 17">
            <a:extLst>
              <a:ext uri="{FF2B5EF4-FFF2-40B4-BE49-F238E27FC236}">
                <a16:creationId xmlns:a16="http://schemas.microsoft.com/office/drawing/2014/main" id="{3FFF8952-A700-4799-9B68-929D2742939A}"/>
              </a:ext>
            </a:extLst>
          </p:cNvPr>
          <p:cNvSpPr/>
          <p:nvPr/>
        </p:nvSpPr>
        <p:spPr bwMode="auto">
          <a:xfrm>
            <a:off x="1447800" y="2362200"/>
            <a:ext cx="2652739" cy="3657599"/>
          </a:xfrm>
          <a:prstGeom prst="roundRect">
            <a:avLst/>
          </a:prstGeom>
          <a:solidFill>
            <a:srgbClr val="FFFF00"/>
          </a:solidFill>
          <a:ln w="12700" cap="flat" cmpd="sng" algn="ctr">
            <a:solidFill>
              <a:srgbClr val="4B2D05"/>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noAutofit/>
          </a:bodyPr>
          <a:lstStyle/>
          <a:p>
            <a:pPr marL="0" marR="0" algn="ctr" eaLnBrk="0" fontAlgn="base" hangingPunct="0">
              <a:spcBef>
                <a:spcPts val="0"/>
              </a:spcBef>
              <a:spcAft>
                <a:spcPts val="0"/>
              </a:spcAft>
            </a:pPr>
            <a:r>
              <a:rPr lang="en-US" sz="2800" b="1" kern="1200" dirty="0">
                <a:solidFill>
                  <a:srgbClr val="000000"/>
                </a:solidFill>
                <a:effectLst/>
                <a:latin typeface="+mj-lt"/>
                <a:ea typeface="Times New Roman" panose="02020603050405020304" pitchFamily="18" charset="0"/>
                <a:cs typeface="Times New Roman" panose="02020603050405020304" pitchFamily="18" charset="0"/>
              </a:rPr>
              <a:t>OLD </a:t>
            </a:r>
            <a:endParaRPr lang="en-US" dirty="0">
              <a:effectLst/>
              <a:latin typeface="+mj-lt"/>
              <a:ea typeface="Times New Roman" panose="02020603050405020304" pitchFamily="18" charset="0"/>
            </a:endParaRPr>
          </a:p>
          <a:p>
            <a:pPr marL="0" marR="0" algn="ctr" eaLnBrk="0" fontAlgn="base" hangingPunct="0">
              <a:spcBef>
                <a:spcPts val="0"/>
              </a:spcBef>
              <a:spcAft>
                <a:spcPts val="0"/>
              </a:spcAft>
            </a:pPr>
            <a:r>
              <a:rPr lang="en-US" sz="2800" b="1" kern="1200" dirty="0">
                <a:solidFill>
                  <a:srgbClr val="000000"/>
                </a:solidFill>
                <a:effectLst/>
                <a:latin typeface="+mj-lt"/>
                <a:ea typeface="Times New Roman" panose="02020603050405020304" pitchFamily="18" charset="0"/>
                <a:cs typeface="Times New Roman" panose="02020603050405020304" pitchFamily="18" charset="0"/>
              </a:rPr>
              <a:t>TESTAMENT</a:t>
            </a:r>
            <a:endParaRPr lang="en-US" dirty="0">
              <a:effectLst/>
              <a:latin typeface="+mj-lt"/>
              <a:ea typeface="Times New Roman" panose="02020603050405020304" pitchFamily="18" charset="0"/>
            </a:endParaRPr>
          </a:p>
        </p:txBody>
      </p:sp>
      <p:sp>
        <p:nvSpPr>
          <p:cNvPr id="31" name="TextBox 21">
            <a:extLst>
              <a:ext uri="{FF2B5EF4-FFF2-40B4-BE49-F238E27FC236}">
                <a16:creationId xmlns:a16="http://schemas.microsoft.com/office/drawing/2014/main" id="{396525F4-2AB8-422E-8436-4CA31E61F8F9}"/>
              </a:ext>
            </a:extLst>
          </p:cNvPr>
          <p:cNvSpPr txBox="1"/>
          <p:nvPr/>
        </p:nvSpPr>
        <p:spPr>
          <a:xfrm>
            <a:off x="8686800" y="2057400"/>
            <a:ext cx="2425099" cy="499896"/>
          </a:xfrm>
          <a:prstGeom prst="rect">
            <a:avLst/>
          </a:prstGeom>
          <a:noFill/>
          <a:ln>
            <a:noFill/>
          </a:ln>
        </p:spPr>
        <p:txBody>
          <a:bodyPr wrap="square" rtlCol="0">
            <a:noAutofit/>
          </a:bodyPr>
          <a:lstStyle/>
          <a:p>
            <a:pPr marL="0" marR="0" algn="ctr">
              <a:spcBef>
                <a:spcPts val="0"/>
              </a:spcBef>
              <a:spcAft>
                <a:spcPts val="0"/>
              </a:spcAft>
            </a:pPr>
            <a:r>
              <a:rPr lang="en-US" sz="2400" b="1" i="1" kern="1200" dirty="0">
                <a:effectLst/>
                <a:latin typeface="+mj-lt"/>
                <a:ea typeface="Times New Roman" panose="02020603050405020304" pitchFamily="18" charset="0"/>
                <a:cs typeface="Times New Roman" panose="02020603050405020304" pitchFamily="18" charset="0"/>
              </a:rPr>
              <a:t>New Testament</a:t>
            </a:r>
            <a:endParaRPr lang="en-US" sz="2400" b="1" i="1" dirty="0">
              <a:effectLst/>
              <a:latin typeface="+mj-lt"/>
              <a:ea typeface="Times New Roman" panose="02020603050405020304" pitchFamily="18" charset="0"/>
            </a:endParaRPr>
          </a:p>
        </p:txBody>
      </p:sp>
      <p:sp>
        <p:nvSpPr>
          <p:cNvPr id="3" name="Rectangle 2">
            <a:extLst>
              <a:ext uri="{FF2B5EF4-FFF2-40B4-BE49-F238E27FC236}">
                <a16:creationId xmlns:a16="http://schemas.microsoft.com/office/drawing/2014/main" id="{940BC766-7BC8-4FF4-B7B9-2B2062CDB1EF}"/>
              </a:ext>
            </a:extLst>
          </p:cNvPr>
          <p:cNvSpPr/>
          <p:nvPr/>
        </p:nvSpPr>
        <p:spPr>
          <a:xfrm>
            <a:off x="4114800" y="2057400"/>
            <a:ext cx="739140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33D86256-F3FF-4CD0-8B14-DBD5E02874F4}"/>
              </a:ext>
            </a:extLst>
          </p:cNvPr>
          <p:cNvSpPr>
            <a:spLocks noGrp="1"/>
          </p:cNvSpPr>
          <p:nvPr>
            <p:ph type="ftr" sz="quarter" idx="11"/>
          </p:nvPr>
        </p:nvSpPr>
        <p:spPr/>
        <p:txBody>
          <a:bodyPr/>
          <a:lstStyle/>
          <a:p>
            <a:r>
              <a:rPr lang="en-US"/>
              <a:t>OLD TESTAMENT SURVEY</a:t>
            </a:r>
            <a:endParaRPr lang="en-US" dirty="0"/>
          </a:p>
        </p:txBody>
      </p:sp>
    </p:spTree>
    <p:extLst>
      <p:ext uri="{BB962C8B-B14F-4D97-AF65-F5344CB8AC3E}">
        <p14:creationId xmlns:p14="http://schemas.microsoft.com/office/powerpoint/2010/main" val="2365767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2" fill="hold" grpId="0" nodeType="afterEffect">
                                  <p:stCondLst>
                                    <p:cond delay="250"/>
                                  </p:stCondLst>
                                  <p:childTnLst>
                                    <p:anim calcmode="lin" valueType="num">
                                      <p:cBhvr additive="base">
                                        <p:cTn id="6" dur="1000"/>
                                        <p:tgtEl>
                                          <p:spTgt spid="3"/>
                                        </p:tgtEl>
                                        <p:attrNameLst>
                                          <p:attrName>ppt_x</p:attrName>
                                        </p:attrNameLst>
                                      </p:cBhvr>
                                      <p:tavLst>
                                        <p:tav tm="0">
                                          <p:val>
                                            <p:strVal val="ppt_x"/>
                                          </p:val>
                                        </p:tav>
                                        <p:tav tm="100000">
                                          <p:val>
                                            <p:strVal val="1+ppt_w/2"/>
                                          </p:val>
                                        </p:tav>
                                      </p:tavLst>
                                    </p:anim>
                                    <p:anim calcmode="lin" valueType="num">
                                      <p:cBhvr additive="base">
                                        <p:cTn id="7" dur="1000"/>
                                        <p:tgtEl>
                                          <p:spTgt spid="3"/>
                                        </p:tgtEl>
                                        <p:attrNameLst>
                                          <p:attrName>ppt_y</p:attrName>
                                        </p:attrNameLst>
                                      </p:cBhvr>
                                      <p:tavLst>
                                        <p:tav tm="0">
                                          <p:val>
                                            <p:strVal val="ppt_y"/>
                                          </p:val>
                                        </p:tav>
                                        <p:tav tm="100000">
                                          <p:val>
                                            <p:strVal val="ppt_y"/>
                                          </p:val>
                                        </p:tav>
                                      </p:tavLst>
                                    </p:anim>
                                    <p:set>
                                      <p:cBhvr>
                                        <p:cTn id="8"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Jews in Babylon</a:t>
            </a:r>
          </a:p>
        </p:txBody>
      </p:sp>
      <p:pic>
        <p:nvPicPr>
          <p:cNvPr id="3" name="Picture 2" descr="Image result for The Exile in Babylon"/>
          <p:cNvPicPr/>
          <p:nvPr/>
        </p:nvPicPr>
        <p:blipFill>
          <a:blip r:embed="rId3">
            <a:extLst>
              <a:ext uri="{28A0092B-C50C-407E-A947-70E740481C1C}">
                <a14:useLocalDpi xmlns:a14="http://schemas.microsoft.com/office/drawing/2010/main" val="0"/>
              </a:ext>
            </a:extLst>
          </a:blip>
          <a:srcRect/>
          <a:stretch>
            <a:fillRect/>
          </a:stretch>
        </p:blipFill>
        <p:spPr bwMode="auto">
          <a:xfrm>
            <a:off x="423843" y="1600200"/>
            <a:ext cx="4761473" cy="4512850"/>
          </a:xfrm>
          <a:prstGeom prst="rect">
            <a:avLst/>
          </a:prstGeom>
          <a:noFill/>
          <a:ln>
            <a:solidFill>
              <a:schemeClr val="tx1"/>
            </a:solidFill>
          </a:ln>
        </p:spPr>
      </p:pic>
      <p:grpSp>
        <p:nvGrpSpPr>
          <p:cNvPr id="6" name="Group 5"/>
          <p:cNvGrpSpPr/>
          <p:nvPr/>
        </p:nvGrpSpPr>
        <p:grpSpPr>
          <a:xfrm>
            <a:off x="5487251" y="1600200"/>
            <a:ext cx="5193216" cy="4512850"/>
            <a:chOff x="5487251" y="2076915"/>
            <a:chExt cx="5193216" cy="451285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10545"/>
            <a:stretch/>
          </p:blipFill>
          <p:spPr>
            <a:xfrm>
              <a:off x="5487251" y="2076915"/>
              <a:ext cx="5193216" cy="4512850"/>
            </a:xfrm>
            <a:prstGeom prst="rect">
              <a:avLst/>
            </a:prstGeom>
          </p:spPr>
        </p:pic>
        <p:sp>
          <p:nvSpPr>
            <p:cNvPr id="5" name="Oval 4"/>
            <p:cNvSpPr/>
            <p:nvPr/>
          </p:nvSpPr>
          <p:spPr>
            <a:xfrm>
              <a:off x="8556506" y="4197749"/>
              <a:ext cx="1070517" cy="107051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19592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2000"/>
                                  </p:stCondLst>
                                  <p:childTnLst>
                                    <p:animScale>
                                      <p:cBhvr>
                                        <p:cTn id="6"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zionministry.com/Image6.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69668" name="Rectangle 4"/>
          <p:cNvSpPr>
            <a:spLocks noGrp="1" noChangeArrowheads="1"/>
          </p:cNvSpPr>
          <p:nvPr>
            <p:ph type="title" idx="4294967295"/>
          </p:nvPr>
        </p:nvSpPr>
        <p:spPr>
          <a:xfrm>
            <a:off x="401445" y="485352"/>
            <a:ext cx="5441951" cy="1341967"/>
          </a:xfrm>
          <a:noFill/>
        </p:spPr>
        <p:txBody>
          <a:bodyPr>
            <a:normAutofit/>
          </a:bodyPr>
          <a:lstStyle/>
          <a:p>
            <a:r>
              <a:rPr lang="en-US" sz="6400" b="1" dirty="0">
                <a:solidFill>
                  <a:srgbClr val="4F2F05"/>
                </a:solidFill>
                <a:effectLst>
                  <a:outerShdw blurRad="38100" dist="38100" dir="2700000" algn="tl">
                    <a:srgbClr val="000000">
                      <a:alpha val="43137"/>
                    </a:srgbClr>
                  </a:outerShdw>
                </a:effectLst>
              </a:rPr>
              <a:t>Babylon</a:t>
            </a:r>
          </a:p>
        </p:txBody>
      </p:sp>
      <p:sp>
        <p:nvSpPr>
          <p:cNvPr id="54274" name="AutoShape 2" descr="data:image/jpg;base64,/9j/4AAQSkZJRgABAQAAAQABAAD/2wCEAAkGBhQSERUUExQVFBUVGBgVGBUYGBcXGBcYFBgXFxQVFxgXHCceFxojGhUXHy8gIycpLCwsFh4xNTAqNSYsLCkBCQoKDgwOGg8PGiwgHCQsKSwsLCwsKSwpLCkpLCksKSkpKSkpKSwsKSwsLCksKSwsLCksKSwpKSwsLCksKSwpKf/AABEIAMIBAwMBIgACEQEDEQH/xAAbAAABBQEBAAAAAAAAAAAAAAADAAECBAUGB//EAD8QAAEDAgQDBQcCBQMCBwAAAAEAAhEDIQQSMUEFUWETInGBkQYyobHB0fBC4RQjUmLxBxVyM1MWQ4KSotLi/8QAGgEAAwEBAQEAAAAAAAAAAAAAAQIDBAAFBv/EACgRAAICAgICAgEDBQAAAAAAAAABAhEDIRIxBEETUSIzYXEUMoGhsf/aAAwDAQACEQMRAD8A4xuIPNS7ZUw5TDls0ZrLAqIjayrNKm1yaxaLIqKbaiAKimHJkwNFlr0Zj1WplGa9MmxKQeUgoh6kCqJkpRHCeEwKkCmsTiKEsqlKcFdZ1EYSyqSkAjYtA4T5VOE8LrOohCSclQL11hokkmD0RoQs6iMJBTyJ8hRAJrQi02+nVByJ7oUMmaOHqgWIMdD9CmrYZp9035H90DD4mHSUXEAaj0U+NMspKihXwxCrFqtOeUJzVVGeXYDKmLUbKokJhQOVOi5UkTjn62Ae0SW252IQQF3OEwwNrQbLO9o+AtY3OyBGo5jmPVeDDyU3xZ7ssFK0c2FNoTQpNC2Gcm1qI0JqassXWwUQYUUSpNporAE6kI4kGlEUhS5IjQFVMjLQFSaimFINCIoMJSilw5qGcBNYKIhym16h2oUm1EvIPEICmgqHap2vKPJA4sTgeSG5hKKXpxUStsZJAWMKtNCEXKTXposWSCp5UZKeE/ITiyQAU2M5KLaadr4Scx/jHfQKGXFaVKtmEG6DWw4/dMpX2CUPoolQIVl9BDLVREmgJamyosJsqIAWVMjZElxxdwDtEbiWF7VhbqYPqsfCYshaRxwIkSvlnBqVo+nTTVHN1+GFjiD4+qeng10z6bXgkGbeaz8uWzgtuPK5aMk8aRnNwasU8FKsEBTatGyOgJwRA0TDDkbK4yqdJRJkRou5V2DjfRn5eigaZC0Oy5qQYnU0I8bMmeihJWtUw3RV3YVNyF4lDMUlb/h1JuGBR5g4FVsKbGhWjghySGCXKaA4MEKYR2DoiNoIoZCa7BVABQCmKARHymYPNc0FA34ZQFMK26kYUGUOaKaFaYB7gESk4EAjdZ3FquQ5rFumuh59Cnw/E2UmyXMe2R7haSJzFxLZkaDWPtgj5UvmakvxLPD+Krs0SPjb6/Qp+wWTS4gXvJ0uCAdunTX5rUxvGgxgcxuaSREG0A5rdCuh5sZuXqjviaqyw3DlELSP1BVsDj3OYCQQTNjqOfzRXPWzA/kipxeiOSSi6oG8IeVEIShbEZWyPYGLoRajEp2ERdcdpleEkdMuDRRpUJVpmEIQcDWC0m4hptqeW6+cmpRZ9DGmitTa4FTfg3Pn19J0VmWmwVvDBo3U+co7G4p9mNUDW2c0tPUQq+ULoeIVKZjNB+KxMRRbq2wnT6+C2Yc1raMuXFvTIU4VzD0wZv4KlRp7K1XwjhGoKpkmkLjjZaNKEjSWWC9p1K3+HvDm6CUnyxS2P8bb0RwdEE3hXH8Pa60BDbgjNvRWaeFPIhTk/aY6X2ihX4IBoT6Kv/ARsV0lKqQIImOf3UoBIt90izSXaC8cX0c82g3dM7Dt6LqqmFY4RbzhZGN4QWmW3C04ssZ66ZHJjcd9maOHDYz0CI3hJKs4eG+80+OiO/iGWzZ+arLmuiS4NdGTVwWUwQhBgB+KyuL+1JrUi1ocwkm+axa1/dcI5wD5rFfjnucHl8FrTe+0nfqfyFCfnQhqrEeFvpmpi/ah3aZWs7rS5pkGTBHeHSJEdSeStYni8iGjLINyAXEaGB+kXHeda/muW7WCO9O+ukTMjUeevwW65jQWggZWsp6xA7pI6A3WH+qyb+mbMWBSe/ROiA6m92ttZJJFjc6HysNiVz+NZDoAkQDoDBNt3Ak21ut7E8UDGEZXODp71gBpHvEc/lqsGtiWudNxa4II0/ykhzu2a5cOkLDszBxkiNRLxIg7EfG6FgcUXPyOBsdDa+twrGCrNlwkfpi45kGPVc6/EkPJBJcCQSZJltrz0ARcHOzPlilTR3OFxjGNLgT/AGiLEwQOoEx6BWafE9CS2DfUaZRm8wVxFPjDmgNmWxGWI5ckR/FA73s2wgEAQPLc79E6yZ4JRi6S+vf8mR4oybbO+ZimGIcDPIz1Rcq4fhHEAHgPOQcyA6JkCdBEXXcUazXiWOa4c2kH5L2/F8iWW+dGHNh4PREhRdZCxHEGN3noFW/3YHb/AAtfJEeLLJ8Sko/xLeqZdaDsJRwLRBF+kq1SoNJn9QVdjSj02ryXhk+2ess0V0Gc0ONjGxKrPpvabnXkrEIrWSjDBTFlmTWioxpOqX8LK0WYa02RGUvgrKESTnIq4PBNBDp02WqWZoiOqrtbCO2p1A9fss+Xx+e0XxeRx0yrieFhxMBTwXDS0iVcFQ9D5hL+LI1CyS8bI1SNCzwvYsRTANkqeMcLTKhUxE7ILVvxY0o1Ix5cn5XEvsqOmSDHgjBwda11Spzz+Ku08c4WhseH1QnjX0dCbfsM7CwJk/EqjVP9wtsZn7LSbjGxoQ7qbLk/b3ijqQpmnmZLu9U7hBMWbfbrbToCo8o41bRSXKXRfxFZgIDnMa46AuF7gWHiR6rmfaD2jd2nZ0wwsiDBDsxvItoByP8ATMrmeIY91TMT3iSTpu4CwE7AAXuIQMY8EEydzYm+UWJHnbwWPJmlk0tIZIniHiJAbee60GwnTkPPlqotol2YyRlYSY5xDhPmT5IeHEvZux7gNSCZHd67yrOEY2lVqh03ZHOSHCIjwUFGv5Kxg3t9DcJoCs4gCGtBB89IM6RN/wC1afazoCTGurhaGkXy07bTvoqvs8/K58bsc/wyiPiT8FeovhgJiLXJtcBdKTT0aMUI1Y/Eh3GW6nTWBOy5moDmMaSbZjsbaghb3EuKUyIDvdMGxjTnELFDwXGCDfYymx8l2NPi3oJg6YPeMyHaW5cxqLlZuNoA1HARqSY/ug/Va+C/V4t+y5xp7xGkEj0MKsbdkslJVQcMAqkjUEEDbYekIeKwpDgJgc/P89U9Zwa4aAkA/wCfRRrPLrkk5SR+fBUItx+g2PpmzhyaPgfsgmkQzNoZ+fXxU6uJzNA8DMcpRDVzMLYuBM+C5No5qErI08bVgd4w1s94zYdDPRaHDOIuqE5ogCRFt1QNQZIOvrMRZW+ENaSZLWyN7aQYkq+LJLktksmOPHRqN4gIFykpnhYN7HrCS9C5mH8TqKblYY8LnqWOKtMx6m2V4m82EVlPqFhN4orFLiAPJK5sdQNjtQNSrTcYyNQCNiJB8VhiuTsCmp0ZO6nKV9lIwro6Ctiw4Du0x1AhNRaJuQ3xk/IFZRoHYKDqrgIBMckvOlSDwt2dFU47l7vddG7od8d1RqcfMnutIOogR4jksYteeaNSwp3Ki1H0V2XDi2ky1pHxRjiGxqR5Kg/DiQDexPy+6cYdvIE+aoptLQjgm9l4XvJjn/hWyMrdvWyzqLYEA+Uo9ap2NM1XEFoGm5mw11U/kl9lFjj9A8Ti8rXHLENJBB3A2XC8Uc6Mzpc7LmcSCST3jv5Bb+J4uHMc11JoJBl0mR9Oiw8bUaQ+36QD52H1UMjcvY8eMUY9TCuIqHSMhsLnMSdPABEqUAxz4bJIaJvqCRy0uk9jwHuvLHBt7g2vO9oA81qVMKw1KgHiQdbOBOp6lSX0DdaRivxgpta4jusuLXOUxz1JB9EDGVXBrSPA+HPxgBa2MwTewhkZszrTrJ1n67ynfhQ6nSaZkN0tbr9vyDWzmlW2WMHg+zYD3wXsg5Rcg3dBNtxrEzqnpuBfFpvNyXAxaCPdt/cVoYimzLTLmgDLpe/eaEGiwZtI6D0+pU5S4o0Y4pox+J0hneeV+Y0BNt9Fk5hF/i19/EiZW5xNnef+fpWXSbIVISdAlFfRPCYaYfbUje8aagRr8FUrU/57vGYPWHW/N1q4KlLT/wAj8QFzxq951yTpvNrfdNG5WJOoD4toNWCNgjYqiOy8wT56/nRBrjvA76T8Yv4qdSoS2CbQOW1wna6I847D4bCjLb9QDY16z80PA4b3rkktI80+GxuVvpsmwtfLO+v7JaY1wB0MKe0ibAkesifjKFRokuAPu6k/OyuU3fzc0RMGLjlz56+aZxBdIsNPOfkjbBxgdLw7DVzSYQX3G0R80ys8J9q8Myk1r82YZp7hP6jFx0SW9ZVXZkcNlJlPok+qjMfmCGBf89E1hSIUX3H1+StEkGyEzDuDtJV7D4cke6fFI5jqIXAtc65Nls4en4wqWComwylbNGmY91yk5DpIYtspNaIvzFpjUxsjU5/ocp0sI8zbJy7zZ9DZSk2USRVNAZ3AU5hxbd7rx0RaeDOZssADjEh7p0J08lcpYR0/9QT1Dfo5W6eGcNajfJo+xSJ/Yza9HNtJdUZM94BsCZALtZ8kOBu2n51HT8l1lXDsa5pbBhsZtCTmzeG6GHHRpbsfdB3vf0VEpVpEnJWcxUxDWiS1jdpD3TEdBKr4rFMeG96QHNkBx5i5Othda/tFUqQ0F2pcbNA0FvmuXewtmT1kb2PLeyV/Q96tFXHNpl36CO9rUdfWJHPRBHZwQAy4Zo92rNduatU2VJHf1ymMo/Vsk/Cv7kPk5jsNv8lT1QfyszcbiR/MEAAuuMxMOBgtzai6r8SZGIcwSDAg3JkgEnprp0Vp2Hljnak1SJtM5Wx8gtSpggcVmc7NY7bBvujp1/AqDKMvbMltIuBtnhwZqWhwgy6PKfVAw0u7TM1ncIy99ws6JAMdPgt6lTMPvltMGItI3VLglJ81nOMEZQAW6zmT6FWPVk8SZ7MgNMNazM2o53ekOIiL2anZimsY5zmufAERImXAb/l0Ssxzu6XuLbT3LGLgk7oWMou7MgGM+WdL21t0Cm1G9l05VozsRxOm5xPYjbUu+ngg4dzMjz2cZWyILr36jqq+LYGEATGoAaDEa7jmoMxBAcG5xmF+4L7c064i1It8NqyHATMg6HaAfBZ1TCN7R7YE558jf6rSwpayHkxLL2530HWPRU6lRpq5wZaYvfWI+g9UI9ujpu1+QLEcPAcATIuhYvDDuwLCR5bLVxWH0IvrPwVpmBBaZtvtyHP7qhOlTRzeHwExlNzrOnNajuHNqOs7JE6AXPX5eSBg6ZFTcBpuLAET4LUGGktLSIMzF+Wvola2NxXEo1ODOju1AP7tDBtYHSx+qHR4YQN3e8J3Man0W7Vw4DZFjGs3mY02+0qNGImwiL2vshuhVFPRzzeDPN+7f+6PgmWyH5bSbdUk2xOCFRdA5dFbwWIGjmg/n+Fep8HAsKT460T907OCkghrarTFj2Mxf/kJ5KnzxBwZYo16cgOsSY8dfsrjK1OSARax2vyv+XCq1+FZgAKbsoJsaYzRB3mZvz+Sq8P9nuzMluIcdw5rMp8iZtbUnQJfmiD42dPQe0A9J+v2WlRcCFy9fh1QxlbVaLz3G3kkiTm2BjyRuHB9J2Z1GpVABGVwGWXb66jaY1R+aIPiZvvrwm/iWxcgfnJclxTC1KtXtBSqUwTAYAyL2mCeQ5KvR4VWZBJgHfO0eRk6X0XLLbpHPHSts6mpxmnTmXXG2/PdEwvHmVIa0mSJiCdBJEiQufbgGhvea4mSLWvr/wBsz6lN/tose/8A+9pItN2lgjTQ8kzlPujuMKqzrWA1DIdEWi31BhUeOUyGgZ4JB3jkBoB/UsfhJBAAf+qcxkOjMLaEbFbGNwufNBDgRabxYzFrCcuiWWS1TGjBJnH4/FVGn3s2uriec+9tZCbj3Zu++n7pOXMLSP8Aj/d+bX+KPFNwD2Atym4AOwgGwnvT5OWTjAGioXMN2kNOSIAaAe8G905i30HnO1QZt0BxHFde82BlPdcCe6YG3igf7nUJjO23etM96bi3RHoV6cFxbIFNoksGsiNoMR873RcC6nnBIBApZXd2ZMxI593Q+ASWPxk1ysQrywQ5rQ4si9pLRM+YKnhn1Xlwzt1gHoPJEFSk6nfXOSAWiZLyZncX0VltZtNzQ1uYh7S+W94hxc51275bbzAtz66Eq2RZUPulwJGpkmSJPJWatCz4y3eyL/2tj56oTsYwV3NmzspbOgDGkuuNJc12liehRcRj6WdxAsRoRqbuzECQ21o6XO6Dex4xaK9ak9oHfaYnU9TY2+Ka3ZmCHHNccom+ngrGIxbcrtjkEHLmuSSYb4WlZ1Wu00wQe97pBtEQbGL/AKj5z0A2adGfxBtxvAP0+qVGgCL66yg4w6A87ed9PJaOGpCIMyNeV/zVPHaEZXqYX+UQbSwgHrcfgWJQpnLcgakD5CV2FHCHIP1AdYtO/NYRpZSRpEgb6SBE9QnhqzPl2xmdplzCSO8D0AufE6raa5rqbRTcHWgy0NeIPjvbr0gWwa2KAbBBzmbax12vpsi0cUC2AYOhmOokddecynsRINjQJgNLi7lEid49PRanC8JlYWmdN9b3n9lRZVykuBEAQ4nLqRsJm0/FWGY45pDgZaDvta11wzVl5+H7ljcEbeVr9FS/hWtAEn0i86G6vM4m59MhuUxvIGkcrFYeP4k6wneSACIud90vI7gabMHIuINxEcjCSyqeJeRMTMmfEzzSScxHB2egcb4szDMBdqSA0QTMloPujWHWFsxgeF9sHS428Nj5rL9o647MsnvOyxp+h7SADtd3T4LY7KNIAk6dTO1gsbSo1ESBy+sp/wA6p8pm339UQUeevVKcQGnIJMY0md2mPAwD8iPVEblkZjDZuZGk31WNwDiRrNrVJmcRVi5MAZYEknS6ZLVjcbVlvEUhPPl8R9ShBgc1zfQxJGbRwsbgqzXZZVXAhwgC9oJI1/cBGLadoVpNUBw/Dg0EBzhO/cB6/p/IV+k1thNhz38TKyOM4s0Wio+G05DXubmdkDrZ8oBLoJFrXhQ4VxZlenmpuzNBLc0ObcbgG4leriyc1oxygkbbsECZPZOjfMQY2ub/ABVd/CSfdc1mt+0k62iwgdZQqbypubb9ineO+wJ10ZPEMPWbY99o5kEHzBDh6jZUHYOi8d+m4EgjM2o+0xs8npadgukNCf0/nRKpgGuHebA0kW+izvx/orz1TMOjwyiWFpquuIIcXBtpvFx+qIn5ouC4EwM70OEkky1w3DILfAH1U8XwSB3H32n73WYMLVaSTINu806eBERpz39ITwyRSORdBMbwWnnAa4tBBMG8GWAeGp8YKP8A+HGufmFYiCDGSxgREzP4ED/e6oIBdmjZ4Ds3hmBPoRdaFPjzAO9SA/4GCJ07rp16GFFqQ6ddGRi+BdkQ6Wky6C3McocQXE2NxFhf3rTosjiDzSewCABmGsxYEweUDw3XZVsRQffPECQXsIAv/W2QIITUuDZ3B0NqMGZwDRLQ4xe1nQQ4if6tLBFTrsazk8TXL+cAk2MEROpEwRc7R5JcTwzhm7hplrspY7MJIcdjJbrczofNdVieDUy7MadPOCDIEGxt1Wfi/Zp9RsZoJcXEgEySS4xlFrn825ZEHkjBpPY4WBsZ5kZbbDryCv0mkjQjyI5+pWjwH2MdTxDKrpeJDS0sMu94NBD9TmLdeS9Aw+BotJDqVNjiQ1wDWgA5Q4ClptNwPd7xghV5r0JZ5hQrxTBJEAxPmYAWTjcT3jEbgERAkk/Ve3n2ewzm3ZaP66ozAmf656Dqg/8AhHCj9Bl2nfcYMyfeJ0G/RFSSEl+TujxE4LtCP1HkASCIIMnQBVjhyx2UNa4chePMWHkvcK3sNhn27wImf+nBB01Yb/bdU8R/p1hNQagbpfLIgGYygWtzXfIgJUePUmVHOs10TBgZrgnYSTaOWi06WcMhtN51FmETrtf91ocb4BhMPin0wK5cyDLXZAcwDryXbECY1lV2cUo0zLWVp0l9fMD60oI8UZSvoKdDYShXAANJzZnSwPMcokgoFTg1eplf2T4LQe64XBuCAXEaGbwrbeORpTHSXvIM+9GUtmfjuj0/a14EChRsOVZ4tyBqwLdFN8w8kRpeytaBFhtLJPmRZJHb7bYgCAKYHJtNseWqSWsh3JHauwrCZIEjnH0uiwXfgnyuotZOp9W2+KTnaXHkY9Y1WaylEnW2P/y+SiDsPt8AFWxtWxa1zab3B0PN8uVuZzjY2A6XkDcKnwHj1KrNMPzvY1svb7tQ6F7ItGhImRnEwUyi2rB7NDF4dr2w6OosfLb4oGCwDaYDWiBy/YWV0t5SBFzYfuhjUk/IlLb6CTqt0+UT91nYyicukbDXURH50WgTpA+bd+QVerRtqPI+U/JGwFKtgaT2Q5udr2wQYuCOrlToY7D4dxphopxEQGZYItEHTy2VmhwwEuJDbOOsb94ajr8FR9peB9rSmk9rKjJI0cHNPvNIEeIOtjzWnBlcHS9iTgn2awxjXx2dQO3dEuOUAl0BsmbbwOZCLTqHf4+q8voniuHDxRc5gcMrnMyyW3tmLcwF9jy6Lf8AYujXotPaue4viziXBoaLASet/LkvWhOS/uMU4J9HZFl/sT+QjU6U/vKDTxTBq8TGlvTVM7Fj9OZ+gytDnEyYEButyquf7CKH7lh+GbGpHp8pUS1gH6negB8CbodXFgWy3GxIHzVetjJOjfr+fdGKvs6WiGJ4bQqe80N6zM+I0Pms+vwGB3HyBoDPyuDqddRqtHtJ95x9Qpy3/uH1U54Iv0NHI0cjjKD6fvAjyIHgDN5tafXRDo1jmlpIOuuV+8w4jwOvourrVAbA5h1E/FUH8NYYiGkaReJF4AuFml4cu4lV5Eemc3j+P4gVHAVa7QIOXOWm4aYjNBF9uao1uLViTNeododUM/OHLoa3slmqlwcADqItoJtEbckh7ItGrzHLw8SgvFn9HPPH7Mn2WdmxlHuyQ6YIAOmribgaX28V67g6Lg5+rnNnO60uDtQIuCQ245CN2riuHcGp0S1zSZBzZi468y0agSTl01ldJh6oEta/KxpcQ4mC7vElhIgaQSRp3bbjNmxSg1ZbHNTWjfHEiMjjEfoJEZ9o+UQOR8XOOaS/uiX63ILCDFzte50v5LAHGXQw37zoY0fpO0jQDW0wAdrRZp8QcDUBEuialpbGgg/qEesbXiOylGwcQ0tDQ27Lm5vOon+7ry6JPxjBUbUiBBtMCRYOiYHJZDeKUy1kiGtJykhzQ/m0OFnSTfW40Vl2Ob2gflHea4HpGWSdhaxtbfdcdR5x7ScEq1MXWeAAwvMX2ENgGJFhsdoFgs9vs6WmTUHg2/rIBXXcRphr3ZA2ZfAkgWBIl2wtqUPH0clnFriYEBxIk7EidIuB0XtxwYklfZ5jzZLdHLO4Sz9RcZ6TJ53JkqTcHTA92epJHUabrdfgGE6FvmfmVD/aG65j8FdePFeiTzN+zH7Bm7GeeclJbYwjRb/6/UJJvhj9C/LL7OleDNxP5zATOq7WHgP3TVSGmxkpMD+f56r5A95GL7YEtwj8pLdXH+4MZUeW89QD/wCnqqH+ndNpwTHuMua6q1u+VpfeBFi4zJ1IaBMABA/1J4i5lFjSZLu1B6S0N13s4ov+mtbLw9tp/mVCD0kDlzBWpNrF/kOSCXF/af8A06ou/uJ21KnS0nMB+dVXrVcxvHLXl+5PqiNyfTQrMKw7ql/dB0EmL9UJ1AwbCwnWURtA5ttf6Roh3OpPrztzTAM+tixSdLmkh3dgEi4kg21tmEdEH/cc2lCo7zAHq8/RWcfT7kx7sONjo27tf7cw801XB0x7wE7AOYD8wuTDs5HieMGGqyWmk18wJzgE6gubPiByOlkCjx8OaP5jDpqWgnmYPpAnwvbf41wVtRncDg6Nzm8NCfwrzTH8Gc1xBEEG+ovuvS8dOcfxeyE5qLqSO1fxkAgOIEgkd5vkO8QAT1yxGi1eFcQwsCpVxdFjZgtBc6oW6PIDRmBgwDvJOy8nqUHjcjyCehgqryBnjxEfJaUsvVkm8b6R6NgvaCm93ZUTUeGN994DSQ2GguIJBcTNhyKvduehHIX+a5n2U4a+k6oHCWns8rpF4Ds0AG1zuuoa0b3Pl9VuxRfDZiyyXLQm1CPtp+ycVbXsOU29FE0R+GU0Cf8AJhW4keQ+cH/IRabeTo6zI+H1VbPOkqb4Gp+t/JBoZMKMWS7KHeBkR3TBEnr1Rml0RI9NeshZWIr5X0iBqXC28sP2SxnGWU2+697jMQ1xbMcyMs9M0+Ch8kE3GTK8JNJxRq1qhLHA/qBGbMBl5Ed26z6GHgul7o7pDQe60mZc3cmc2pMT1VOlxqo+zKRBOuZ0CwE2AJgSNxqEf+HxTyIOW36W7CJBLyZ1G3zWfNm8f3stixZvWi5hqtRrQc5zEw9zmky0uy2gDkDM3B2hFbjnh+XN+mQSO86/uvdaPpNhcrMdwavq99S+2aAPENIB8BbqdFVxPsteXio9rspJMAiGke7sO8RyWKUsL3Ff7NUY5FqTN9vtE1obmexxsQxj8xZHunKNdesTBVij7UdnWBdZ7xlOhscsQWzPuwdeRAgrk2cCpjQQPM/FSxWFptAz1Q0AzBIaSDYgEXFp01ULT6K8WdFhuM0m1u0DTVY1x/l5i1gGU3zHYciOmiXtVx9lWrhHUqT6VN5AgtLCHd5zgRo4BgHuzBcZOi4ul7TUMI4jD56znR3STGZrg4OBIzD9QME7JuGV6tbEdviH53wWtaPdYDqGxb81K3YfkyTV9Iy5FDHF12dx2kixPwTCqNwPQj9lTpvtM/niURtfqvaPJDg9R+eaSr5hyHp+ydE46djHHQeHdPrcJ5LYzu8ufjCmzFOJ0jqZ+35KaC4yGFfELrR9HX2ZnGOG0sRTLXUw8j3SQDBMab9Y8EDgnDOxbAEDoPkNP8Ld7oAu2el/kg4moDA1tOhGv7fNPzdVYHsEwibyI6gD4KxTrMkAfVAo0tdvj+bIwwoEm5idgNvVA5lct5unzPxVlmFHXyCEyf6R81E5nbk+Elc9HdjV6Zk73I305EeCNhMSBRHdJLe4clOTLLbDcAHzVeBvyHXofkrXC6Zc+o1tR7ZDXiDlE+6/QE7MXI4rVsXIl1OtB/qYR8CfosDjXDWOh7Wxs6bX2NvT0XUYrBiYdVDif6nPd6AH6JsPwslpb3cpEHuGSD/yur+PmeKakTy41ONHnVThLTt8k9HhTQfdj1+i2OJYA0ajmO20PMH3T+bygNdG6+qioyXJHiOUk6YXC0wLCJRIk/T9kJlQpzVP59k9UTsMGbkQovcChFxO/wCeCclE4IAAI+UqOUcvv81AOU8644y+OYR7mSz3gZE72IIOa2hXMuxOMYbU7ncOaZ8bmfNds66A/DDl6hZMvjRyPkzVizvGuJy2D45jWOztpNzZYzTTLoFwIJ5wr49teIH/AMlsjY9mDeNjHILZGFB2v0UjghF5jkTB8lB+DB9lv6uSMV/tjxIXDKbfEUv3hZeL47xCp7zm+rV1bcC0DX9kJ+FbePVFeDBdID8yRyBw+Lq+/WAHITHoAApUvZaffqPd0ADfuV1owrPwBSbTAVY+LFE5eTJnPYf2da33RHmZ8ybrYwfDsn+VcdTB0PrcfHRR7MjQjxv9FeONRISyOXYVrTsfz4IrCd49VWFYjUHyKiMb0VRC0ZG7vj9klV7RvMev/wCUlwaPQqYhpi2n1QHPMG5/JTpL4hdH0XsE9ojREI1/NynSSDvocWy/nJWW6pklf0R9ggb+arsGvmkkhIMQj2jlsPmqeIcRUZBiQ8eUCySSm+x/RWxddwFnEeBIRqFZxElxJ5yUkk6EZm+0Bu09HfNqy6h97y+iSS+r8L9CJ4nkfqMjReb3KlVccrb6n7JJLUQJUtQinf8AOSZJBhGqalQCSS4IalomxKSS4DBItDRMkizgNQITkkkUAZROqSSJxJuqZ2qSSBw9PQpt/JJJAYLCSSSAT//Z"/>
          <p:cNvSpPr>
            <a:spLocks noChangeAspect="1" noChangeArrowheads="1"/>
          </p:cNvSpPr>
          <p:nvPr/>
        </p:nvSpPr>
        <p:spPr bwMode="auto">
          <a:xfrm>
            <a:off x="207435" y="-1061085"/>
            <a:ext cx="3289300" cy="2217421"/>
          </a:xfrm>
          <a:prstGeom prst="rect">
            <a:avLst/>
          </a:prstGeom>
          <a:noFill/>
        </p:spPr>
        <p:txBody>
          <a:bodyPr vert="horz" wrap="square" lIns="121920" tIns="60960" rIns="121920" bIns="60960" numCol="1" anchor="t" anchorCtr="0" compatLnSpc="1">
            <a:prstTxWarp prst="textNoShape">
              <a:avLst/>
            </a:prstTxWarp>
          </a:bodyPr>
          <a:lstStyle/>
          <a:p>
            <a:endParaRPr lang="en-US" sz="2400"/>
          </a:p>
        </p:txBody>
      </p:sp>
      <p:sp>
        <p:nvSpPr>
          <p:cNvPr id="54276" name="AutoShape 4" descr="data:image/jpg;base64,/9j/4AAQSkZJRgABAQAAAQABAAD/2wCEAAkGBhQSERUUExQVFBUVGBgVGBUYGBcXGBcYFBgXFxQVFxgXHCceFxojGhUXHy8gIycpLCwsFh4xNTAqNSYsLCkBCQoKDgwOGg8PGiwgHCQsKSwsLCwsKSwpLCkpLCksKSkpKSkpKSwsKSwsLCksKSwsLCksKSwpKSwsLCksKSwpKf/AABEIAMIBAwMBIgACEQEDEQH/xAAbAAABBQEBAAAAAAAAAAAAAAADAAECBAUGB//EAD8QAAEDAgQDBQcCBQMCBwAAAAEAAhEDIQQSMUEFUWETInGBkQYyobHB0fBC4RQjUmLxBxVyM1MWQ4KSotLi/8QAGgEAAwEBAQEAAAAAAAAAAAAAAQIDBAAFBv/EACgRAAICAgICAgEDBQAAAAAAAAABAhEDIRIxBEETUSIzYXEUMoGhsf/aAAwDAQACEQMRAD8A4xuIPNS7ZUw5TDls0ZrLAqIjayrNKm1yaxaLIqKbaiAKimHJkwNFlr0Zj1WplGa9MmxKQeUgoh6kCqJkpRHCeEwKkCmsTiKEsqlKcFdZ1EYSyqSkAjYtA4T5VOE8LrOohCSclQL11hokkmD0RoQs6iMJBTyJ8hRAJrQi02+nVByJ7oUMmaOHqgWIMdD9CmrYZp9035H90DD4mHSUXEAaj0U+NMspKihXwxCrFqtOeUJzVVGeXYDKmLUbKokJhQOVOi5UkTjn62Ae0SW252IQQF3OEwwNrQbLO9o+AtY3OyBGo5jmPVeDDyU3xZ7ssFK0c2FNoTQpNC2Gcm1qI0JqassXWwUQYUUSpNporAE6kI4kGlEUhS5IjQFVMjLQFSaimFINCIoMJSilw5qGcBNYKIhym16h2oUm1EvIPEICmgqHap2vKPJA4sTgeSG5hKKXpxUStsZJAWMKtNCEXKTXposWSCp5UZKeE/ITiyQAU2M5KLaadr4Scx/jHfQKGXFaVKtmEG6DWw4/dMpX2CUPoolQIVl9BDLVREmgJamyosJsqIAWVMjZElxxdwDtEbiWF7VhbqYPqsfCYshaRxwIkSvlnBqVo+nTTVHN1+GFjiD4+qeng10z6bXgkGbeaz8uWzgtuPK5aMk8aRnNwasU8FKsEBTatGyOgJwRA0TDDkbK4yqdJRJkRou5V2DjfRn5eigaZC0Oy5qQYnU0I8bMmeihJWtUw3RV3YVNyF4lDMUlb/h1JuGBR5g4FVsKbGhWjghySGCXKaA4MEKYR2DoiNoIoZCa7BVABQCmKARHymYPNc0FA34ZQFMK26kYUGUOaKaFaYB7gESk4EAjdZ3FquQ5rFumuh59Cnw/E2UmyXMe2R7haSJzFxLZkaDWPtgj5UvmakvxLPD+Krs0SPjb6/Qp+wWTS4gXvJ0uCAdunTX5rUxvGgxgcxuaSREG0A5rdCuh5sZuXqjviaqyw3DlELSP1BVsDj3OYCQQTNjqOfzRXPWzA/kipxeiOSSi6oG8IeVEIShbEZWyPYGLoRajEp2ERdcdpleEkdMuDRRpUJVpmEIQcDWC0m4hptqeW6+cmpRZ9DGmitTa4FTfg3Pn19J0VmWmwVvDBo3U+co7G4p9mNUDW2c0tPUQq+ULoeIVKZjNB+KxMRRbq2wnT6+C2Yc1raMuXFvTIU4VzD0wZv4KlRp7K1XwjhGoKpkmkLjjZaNKEjSWWC9p1K3+HvDm6CUnyxS2P8bb0RwdEE3hXH8Pa60BDbgjNvRWaeFPIhTk/aY6X2ihX4IBoT6Kv/ARsV0lKqQIImOf3UoBIt90izSXaC8cX0c82g3dM7Dt6LqqmFY4RbzhZGN4QWmW3C04ssZ66ZHJjcd9maOHDYz0CI3hJKs4eG+80+OiO/iGWzZ+arLmuiS4NdGTVwWUwQhBgB+KyuL+1JrUi1ocwkm+axa1/dcI5wD5rFfjnucHl8FrTe+0nfqfyFCfnQhqrEeFvpmpi/ah3aZWs7rS5pkGTBHeHSJEdSeStYni8iGjLINyAXEaGB+kXHeda/muW7WCO9O+ukTMjUeevwW65jQWggZWsp6xA7pI6A3WH+qyb+mbMWBSe/ROiA6m92ttZJJFjc6HysNiVz+NZDoAkQDoDBNt3Ak21ut7E8UDGEZXODp71gBpHvEc/lqsGtiWudNxa4II0/ykhzu2a5cOkLDszBxkiNRLxIg7EfG6FgcUXPyOBsdDa+twrGCrNlwkfpi45kGPVc6/EkPJBJcCQSZJltrz0ARcHOzPlilTR3OFxjGNLgT/AGiLEwQOoEx6BWafE9CS2DfUaZRm8wVxFPjDmgNmWxGWI5ckR/FA73s2wgEAQPLc79E6yZ4JRi6S+vf8mR4oybbO+ZimGIcDPIz1Rcq4fhHEAHgPOQcyA6JkCdBEXXcUazXiWOa4c2kH5L2/F8iWW+dGHNh4PREhRdZCxHEGN3noFW/3YHb/AAtfJEeLLJ8Sko/xLeqZdaDsJRwLRBF+kq1SoNJn9QVdjSj02ryXhk+2ess0V0Gc0ONjGxKrPpvabnXkrEIrWSjDBTFlmTWioxpOqX8LK0WYa02RGUvgrKESTnIq4PBNBDp02WqWZoiOqrtbCO2p1A9fss+Xx+e0XxeRx0yrieFhxMBTwXDS0iVcFQ9D5hL+LI1CyS8bI1SNCzwvYsRTANkqeMcLTKhUxE7ILVvxY0o1Ix5cn5XEvsqOmSDHgjBwda11Spzz+Ku08c4WhseH1QnjX0dCbfsM7CwJk/EqjVP9wtsZn7LSbjGxoQ7qbLk/b3ijqQpmnmZLu9U7hBMWbfbrbToCo8o41bRSXKXRfxFZgIDnMa46AuF7gWHiR6rmfaD2jd2nZ0wwsiDBDsxvItoByP8ATMrmeIY91TMT3iSTpu4CwE7AAXuIQMY8EEydzYm+UWJHnbwWPJmlk0tIZIniHiJAbee60GwnTkPPlqotol2YyRlYSY5xDhPmT5IeHEvZux7gNSCZHd67yrOEY2lVqh03ZHOSHCIjwUFGv5Kxg3t9DcJoCs4gCGtBB89IM6RN/wC1afazoCTGurhaGkXy07bTvoqvs8/K58bsc/wyiPiT8FeovhgJiLXJtcBdKTT0aMUI1Y/Eh3GW6nTWBOy5moDmMaSbZjsbaghb3EuKUyIDvdMGxjTnELFDwXGCDfYymx8l2NPi3oJg6YPeMyHaW5cxqLlZuNoA1HARqSY/ug/Va+C/V4t+y5xp7xGkEj0MKsbdkslJVQcMAqkjUEEDbYekIeKwpDgJgc/P89U9Zwa4aAkA/wCfRRrPLrkk5SR+fBUItx+g2PpmzhyaPgfsgmkQzNoZ+fXxU6uJzNA8DMcpRDVzMLYuBM+C5No5qErI08bVgd4w1s94zYdDPRaHDOIuqE5ogCRFt1QNQZIOvrMRZW+ENaSZLWyN7aQYkq+LJLktksmOPHRqN4gIFykpnhYN7HrCS9C5mH8TqKblYY8LnqWOKtMx6m2V4m82EVlPqFhN4orFLiAPJK5sdQNjtQNSrTcYyNQCNiJB8VhiuTsCmp0ZO6nKV9lIwro6Ctiw4Du0x1AhNRaJuQ3xk/IFZRoHYKDqrgIBMckvOlSDwt2dFU47l7vddG7od8d1RqcfMnutIOogR4jksYteeaNSwp3Ki1H0V2XDi2ky1pHxRjiGxqR5Kg/DiQDexPy+6cYdvIE+aoptLQjgm9l4XvJjn/hWyMrdvWyzqLYEA+Uo9ap2NM1XEFoGm5mw11U/kl9lFjj9A8Ti8rXHLENJBB3A2XC8Uc6Mzpc7LmcSCST3jv5Bb+J4uHMc11JoJBl0mR9Oiw8bUaQ+36QD52H1UMjcvY8eMUY9TCuIqHSMhsLnMSdPABEqUAxz4bJIaJvqCRy0uk9jwHuvLHBt7g2vO9oA81qVMKw1KgHiQdbOBOp6lSX0DdaRivxgpta4jusuLXOUxz1JB9EDGVXBrSPA+HPxgBa2MwTewhkZszrTrJ1n67ynfhQ6nSaZkN0tbr9vyDWzmlW2WMHg+zYD3wXsg5Rcg3dBNtxrEzqnpuBfFpvNyXAxaCPdt/cVoYimzLTLmgDLpe/eaEGiwZtI6D0+pU5S4o0Y4pox+J0hneeV+Y0BNt9Fk5hF/i19/EiZW5xNnef+fpWXSbIVISdAlFfRPCYaYfbUje8aagRr8FUrU/57vGYPWHW/N1q4KlLT/wAj8QFzxq951yTpvNrfdNG5WJOoD4toNWCNgjYqiOy8wT56/nRBrjvA76T8Yv4qdSoS2CbQOW1wna6I847D4bCjLb9QDY16z80PA4b3rkktI80+GxuVvpsmwtfLO+v7JaY1wB0MKe0ibAkesifjKFRokuAPu6k/OyuU3fzc0RMGLjlz56+aZxBdIsNPOfkjbBxgdLw7DVzSYQX3G0R80ys8J9q8Myk1r82YZp7hP6jFx0SW9ZVXZkcNlJlPok+qjMfmCGBf89E1hSIUX3H1+StEkGyEzDuDtJV7D4cke6fFI5jqIXAtc65Nls4en4wqWComwylbNGmY91yk5DpIYtspNaIvzFpjUxsjU5/ocp0sI8zbJy7zZ9DZSk2USRVNAZ3AU5hxbd7rx0RaeDOZssADjEh7p0J08lcpYR0/9QT1Dfo5W6eGcNajfJo+xSJ/Yza9HNtJdUZM94BsCZALtZ8kOBu2n51HT8l1lXDsa5pbBhsZtCTmzeG6GHHRpbsfdB3vf0VEpVpEnJWcxUxDWiS1jdpD3TEdBKr4rFMeG96QHNkBx5i5Othda/tFUqQ0F2pcbNA0FvmuXewtmT1kb2PLeyV/Q96tFXHNpl36CO9rUdfWJHPRBHZwQAy4Zo92rNduatU2VJHf1ymMo/Vsk/Cv7kPk5jsNv8lT1QfyszcbiR/MEAAuuMxMOBgtzai6r8SZGIcwSDAg3JkgEnprp0Vp2Hljnak1SJtM5Wx8gtSpggcVmc7NY7bBvujp1/AqDKMvbMltIuBtnhwZqWhwgy6PKfVAw0u7TM1ncIy99ws6JAMdPgt6lTMPvltMGItI3VLglJ81nOMEZQAW6zmT6FWPVk8SZ7MgNMNazM2o53ekOIiL2anZimsY5zmufAERImXAb/l0Ssxzu6XuLbT3LGLgk7oWMou7MgGM+WdL21t0Cm1G9l05VozsRxOm5xPYjbUu+ngg4dzMjz2cZWyILr36jqq+LYGEATGoAaDEa7jmoMxBAcG5xmF+4L7c064i1It8NqyHATMg6HaAfBZ1TCN7R7YE558jf6rSwpayHkxLL2530HWPRU6lRpq5wZaYvfWI+g9UI9ujpu1+QLEcPAcATIuhYvDDuwLCR5bLVxWH0IvrPwVpmBBaZtvtyHP7qhOlTRzeHwExlNzrOnNajuHNqOs7JE6AXPX5eSBg6ZFTcBpuLAET4LUGGktLSIMzF+Wvola2NxXEo1ODOju1AP7tDBtYHSx+qHR4YQN3e8J3Man0W7Vw4DZFjGs3mY02+0qNGImwiL2vshuhVFPRzzeDPN+7f+6PgmWyH5bSbdUk2xOCFRdA5dFbwWIGjmg/n+Fep8HAsKT460T907OCkghrarTFj2Mxf/kJ5KnzxBwZYo16cgOsSY8dfsrjK1OSARax2vyv+XCq1+FZgAKbsoJsaYzRB3mZvz+Sq8P9nuzMluIcdw5rMp8iZtbUnQJfmiD42dPQe0A9J+v2WlRcCFy9fh1QxlbVaLz3G3kkiTm2BjyRuHB9J2Z1GpVABGVwGWXb66jaY1R+aIPiZvvrwm/iWxcgfnJclxTC1KtXtBSqUwTAYAyL2mCeQ5KvR4VWZBJgHfO0eRk6X0XLLbpHPHSts6mpxmnTmXXG2/PdEwvHmVIa0mSJiCdBJEiQufbgGhvea4mSLWvr/wBsz6lN/tose/8A+9pItN2lgjTQ8kzlPujuMKqzrWA1DIdEWi31BhUeOUyGgZ4JB3jkBoB/UsfhJBAAf+qcxkOjMLaEbFbGNwufNBDgRabxYzFrCcuiWWS1TGjBJnH4/FVGn3s2uriec+9tZCbj3Zu++n7pOXMLSP8Aj/d+bX+KPFNwD2Atym4AOwgGwnvT5OWTjAGioXMN2kNOSIAaAe8G905i30HnO1QZt0BxHFde82BlPdcCe6YG3igf7nUJjO23etM96bi3RHoV6cFxbIFNoksGsiNoMR873RcC6nnBIBApZXd2ZMxI593Q+ASWPxk1ysQrywQ5rQ4si9pLRM+YKnhn1Xlwzt1gHoPJEFSk6nfXOSAWiZLyZncX0VltZtNzQ1uYh7S+W94hxc51275bbzAtz66Eq2RZUPulwJGpkmSJPJWatCz4y3eyL/2tj56oTsYwV3NmzspbOgDGkuuNJc12liehRcRj6WdxAsRoRqbuzECQ21o6XO6Dex4xaK9ak9oHfaYnU9TY2+Ka3ZmCHHNccom+ngrGIxbcrtjkEHLmuSSYb4WlZ1Wu00wQe97pBtEQbGL/AKj5z0A2adGfxBtxvAP0+qVGgCL66yg4w6A87ed9PJaOGpCIMyNeV/zVPHaEZXqYX+UQbSwgHrcfgWJQpnLcgakD5CV2FHCHIP1AdYtO/NYRpZSRpEgb6SBE9QnhqzPl2xmdplzCSO8D0AufE6raa5rqbRTcHWgy0NeIPjvbr0gWwa2KAbBBzmbax12vpsi0cUC2AYOhmOokddecynsRINjQJgNLi7lEid49PRanC8JlYWmdN9b3n9lRZVykuBEAQ4nLqRsJm0/FWGY45pDgZaDvta11wzVl5+H7ljcEbeVr9FS/hWtAEn0i86G6vM4m59MhuUxvIGkcrFYeP4k6wneSACIud90vI7gabMHIuINxEcjCSyqeJeRMTMmfEzzSScxHB2egcb4szDMBdqSA0QTMloPujWHWFsxgeF9sHS428Nj5rL9o647MsnvOyxp+h7SADtd3T4LY7KNIAk6dTO1gsbSo1ESBy+sp/wA6p8pm339UQUeevVKcQGnIJMY0md2mPAwD8iPVEblkZjDZuZGk31WNwDiRrNrVJmcRVi5MAZYEknS6ZLVjcbVlvEUhPPl8R9ShBgc1zfQxJGbRwsbgqzXZZVXAhwgC9oJI1/cBGLadoVpNUBw/Dg0EBzhO/cB6/p/IV+k1thNhz38TKyOM4s0Wio+G05DXubmdkDrZ8oBLoJFrXhQ4VxZlenmpuzNBLc0ObcbgG4leriyc1oxygkbbsECZPZOjfMQY2ub/ABVd/CSfdc1mt+0k62iwgdZQqbypubb9ineO+wJ10ZPEMPWbY99o5kEHzBDh6jZUHYOi8d+m4EgjM2o+0xs8npadgukNCf0/nRKpgGuHebA0kW+izvx/orz1TMOjwyiWFpquuIIcXBtpvFx+qIn5ouC4EwM70OEkky1w3DILfAH1U8XwSB3H32n73WYMLVaSTINu806eBERpz39ITwyRSORdBMbwWnnAa4tBBMG8GWAeGp8YKP8A+HGufmFYiCDGSxgREzP4ED/e6oIBdmjZ4Ds3hmBPoRdaFPjzAO9SA/4GCJ07rp16GFFqQ6ddGRi+BdkQ6Wky6C3McocQXE2NxFhf3rTosjiDzSewCABmGsxYEweUDw3XZVsRQffPECQXsIAv/W2QIITUuDZ3B0NqMGZwDRLQ4xe1nQQ4if6tLBFTrsazk8TXL+cAk2MEROpEwRc7R5JcTwzhm7hplrspY7MJIcdjJbrczofNdVieDUy7MadPOCDIEGxt1Wfi/Zp9RsZoJcXEgEySS4xlFrn825ZEHkjBpPY4WBsZ5kZbbDryCv0mkjQjyI5+pWjwH2MdTxDKrpeJDS0sMu94NBD9TmLdeS9Aw+BotJDqVNjiQ1wDWgA5Q4ClptNwPd7xghV5r0JZ5hQrxTBJEAxPmYAWTjcT3jEbgERAkk/Ve3n2ewzm3ZaP66ozAmf656Dqg/8AhHCj9Bl2nfcYMyfeJ0G/RFSSEl+TujxE4LtCP1HkASCIIMnQBVjhyx2UNa4chePMWHkvcK3sNhn27wImf+nBB01Yb/bdU8R/p1hNQagbpfLIgGYygWtzXfIgJUePUmVHOs10TBgZrgnYSTaOWi06WcMhtN51FmETrtf91ocb4BhMPin0wK5cyDLXZAcwDryXbECY1lV2cUo0zLWVp0l9fMD60oI8UZSvoKdDYShXAANJzZnSwPMcokgoFTg1eplf2T4LQe64XBuCAXEaGbwrbeORpTHSXvIM+9GUtmfjuj0/a14EChRsOVZ4tyBqwLdFN8w8kRpeytaBFhtLJPmRZJHb7bYgCAKYHJtNseWqSWsh3JHauwrCZIEjnH0uiwXfgnyuotZOp9W2+KTnaXHkY9Y1WaylEnW2P/y+SiDsPt8AFWxtWxa1zab3B0PN8uVuZzjY2A6XkDcKnwHj1KrNMPzvY1svb7tQ6F7ItGhImRnEwUyi2rB7NDF4dr2w6OosfLb4oGCwDaYDWiBy/YWV0t5SBFzYfuhjUk/IlLb6CTqt0+UT91nYyicukbDXURH50WgTpA+bd+QVerRtqPI+U/JGwFKtgaT2Q5udr2wQYuCOrlToY7D4dxphopxEQGZYItEHTy2VmhwwEuJDbOOsb94ajr8FR9peB9rSmk9rKjJI0cHNPvNIEeIOtjzWnBlcHS9iTgn2awxjXx2dQO3dEuOUAl0BsmbbwOZCLTqHf4+q8voniuHDxRc5gcMrnMyyW3tmLcwF9jy6Lf8AYujXotPaue4viziXBoaLASet/LkvWhOS/uMU4J9HZFl/sT+QjU6U/vKDTxTBq8TGlvTVM7Fj9OZ+gytDnEyYEButyquf7CKH7lh+GbGpHp8pUS1gH6negB8CbodXFgWy3GxIHzVetjJOjfr+fdGKvs6WiGJ4bQqe80N6zM+I0Pms+vwGB3HyBoDPyuDqddRqtHtJ95x9Qpy3/uH1U54Iv0NHI0cjjKD6fvAjyIHgDN5tafXRDo1jmlpIOuuV+8w4jwOvourrVAbA5h1E/FUH8NYYiGkaReJF4AuFml4cu4lV5Eemc3j+P4gVHAVa7QIOXOWm4aYjNBF9uao1uLViTNeododUM/OHLoa3slmqlwcADqItoJtEbckh7ItGrzHLw8SgvFn9HPPH7Mn2WdmxlHuyQ6YIAOmribgaX28V67g6Lg5+rnNnO60uDtQIuCQ245CN2riuHcGp0S1zSZBzZi468y0agSTl01ldJh6oEta/KxpcQ4mC7vElhIgaQSRp3bbjNmxSg1ZbHNTWjfHEiMjjEfoJEZ9o+UQOR8XOOaS/uiX63ILCDFzte50v5LAHGXQw37zoY0fpO0jQDW0wAdrRZp8QcDUBEuialpbGgg/qEesbXiOylGwcQ0tDQ27Lm5vOon+7ry6JPxjBUbUiBBtMCRYOiYHJZDeKUy1kiGtJykhzQ/m0OFnSTfW40Vl2Ob2gflHea4HpGWSdhaxtbfdcdR5x7ScEq1MXWeAAwvMX2ENgGJFhsdoFgs9vs6WmTUHg2/rIBXXcRphr3ZA2ZfAkgWBIl2wtqUPH0clnFriYEBxIk7EidIuB0XtxwYklfZ5jzZLdHLO4Sz9RcZ6TJ53JkqTcHTA92epJHUabrdfgGE6FvmfmVD/aG65j8FdePFeiTzN+zH7Bm7GeeclJbYwjRb/6/UJJvhj9C/LL7OleDNxP5zATOq7WHgP3TVSGmxkpMD+f56r5A95GL7YEtwj8pLdXH+4MZUeW89QD/wCnqqH+ndNpwTHuMua6q1u+VpfeBFi4zJ1IaBMABA/1J4i5lFjSZLu1B6S0N13s4ov+mtbLw9tp/mVCD0kDlzBWpNrF/kOSCXF/af8A06ou/uJ21KnS0nMB+dVXrVcxvHLXl+5PqiNyfTQrMKw7ql/dB0EmL9UJ1AwbCwnWURtA5ttf6Roh3OpPrztzTAM+tixSdLmkh3dgEi4kg21tmEdEH/cc2lCo7zAHq8/RWcfT7kx7sONjo27tf7cw801XB0x7wE7AOYD8wuTDs5HieMGGqyWmk18wJzgE6gubPiByOlkCjx8OaP5jDpqWgnmYPpAnwvbf41wVtRncDg6Nzm8NCfwrzTH8Gc1xBEEG+ovuvS8dOcfxeyE5qLqSO1fxkAgOIEgkd5vkO8QAT1yxGi1eFcQwsCpVxdFjZgtBc6oW6PIDRmBgwDvJOy8nqUHjcjyCehgqryBnjxEfJaUsvVkm8b6R6NgvaCm93ZUTUeGN994DSQ2GguIJBcTNhyKvduehHIX+a5n2U4a+k6oHCWns8rpF4Ds0AG1zuuoa0b3Pl9VuxRfDZiyyXLQm1CPtp+ycVbXsOU29FE0R+GU0Cf8AJhW4keQ+cH/IRabeTo6zI+H1VbPOkqb4Gp+t/JBoZMKMWS7KHeBkR3TBEnr1Rml0RI9NeshZWIr5X0iBqXC28sP2SxnGWU2+697jMQ1xbMcyMs9M0+Ch8kE3GTK8JNJxRq1qhLHA/qBGbMBl5Ed26z6GHgul7o7pDQe60mZc3cmc2pMT1VOlxqo+zKRBOuZ0CwE2AJgSNxqEf+HxTyIOW36W7CJBLyZ1G3zWfNm8f3stixZvWi5hqtRrQc5zEw9zmky0uy2gDkDM3B2hFbjnh+XN+mQSO86/uvdaPpNhcrMdwavq99S+2aAPENIB8BbqdFVxPsteXio9rspJMAiGke7sO8RyWKUsL3Ff7NUY5FqTN9vtE1obmexxsQxj8xZHunKNdesTBVij7UdnWBdZ7xlOhscsQWzPuwdeRAgrk2cCpjQQPM/FSxWFptAz1Q0AzBIaSDYgEXFp01ULT6K8WdFhuM0m1u0DTVY1x/l5i1gGU3zHYciOmiXtVx9lWrhHUqT6VN5AgtLCHd5zgRo4BgHuzBcZOi4ul7TUMI4jD56znR3STGZrg4OBIzD9QME7JuGV6tbEdviH53wWtaPdYDqGxb81K3YfkyTV9Iy5FDHF12dx2kixPwTCqNwPQj9lTpvtM/niURtfqvaPJDg9R+eaSr5hyHp+ydE46djHHQeHdPrcJ5LYzu8ufjCmzFOJ0jqZ+35KaC4yGFfELrR9HX2ZnGOG0sRTLXUw8j3SQDBMab9Y8EDgnDOxbAEDoPkNP8Ld7oAu2el/kg4moDA1tOhGv7fNPzdVYHsEwibyI6gD4KxTrMkAfVAo0tdvj+bIwwoEm5idgNvVA5lct5unzPxVlmFHXyCEyf6R81E5nbk+Elc9HdjV6Zk73I305EeCNhMSBRHdJLe4clOTLLbDcAHzVeBvyHXofkrXC6Zc+o1tR7ZDXiDlE+6/QE7MXI4rVsXIl1OtB/qYR8CfosDjXDWOh7Wxs6bX2NvT0XUYrBiYdVDif6nPd6AH6JsPwslpb3cpEHuGSD/yur+PmeKakTy41ONHnVThLTt8k9HhTQfdj1+i2OJYA0ajmO20PMH3T+bygNdG6+qioyXJHiOUk6YXC0wLCJRIk/T9kJlQpzVP59k9UTsMGbkQovcChFxO/wCeCclE4IAAI+UqOUcvv81AOU8644y+OYR7mSz3gZE72IIOa2hXMuxOMYbU7ncOaZ8bmfNds66A/DDl6hZMvjRyPkzVizvGuJy2D45jWOztpNzZYzTTLoFwIJ5wr49teIH/AMlsjY9mDeNjHILZGFB2v0UjghF5jkTB8lB+DB9lv6uSMV/tjxIXDKbfEUv3hZeL47xCp7zm+rV1bcC0DX9kJ+FbePVFeDBdID8yRyBw+Lq+/WAHITHoAApUvZaffqPd0ADfuV1owrPwBSbTAVY+LFE5eTJnPYf2da33RHmZ8ybrYwfDsn+VcdTB0PrcfHRR7MjQjxv9FeONRISyOXYVrTsfz4IrCd49VWFYjUHyKiMb0VRC0ZG7vj9klV7RvMev/wCUlwaPQqYhpi2n1QHPMG5/JTpL4hdH0XsE9ojREI1/NynSSDvocWy/nJWW6pklf0R9ggb+arsGvmkkhIMQj2jlsPmqeIcRUZBiQ8eUCySSm+x/RWxddwFnEeBIRqFZxElxJ5yUkk6EZm+0Bu09HfNqy6h97y+iSS+r8L9CJ4nkfqMjReb3KlVccrb6n7JJLUQJUtQinf8AOSZJBhGqalQCSS4IalomxKSS4DBItDRMkizgNQITkkkUAZROqSSJxJuqZ2qSSBw9PQpt/JJJAYLCSSSAT//Z"/>
          <p:cNvSpPr>
            <a:spLocks noChangeAspect="1" noChangeArrowheads="1"/>
          </p:cNvSpPr>
          <p:nvPr/>
        </p:nvSpPr>
        <p:spPr bwMode="auto">
          <a:xfrm>
            <a:off x="207435" y="-1061085"/>
            <a:ext cx="3289300" cy="2217421"/>
          </a:xfrm>
          <a:prstGeom prst="rect">
            <a:avLst/>
          </a:prstGeom>
          <a:noFill/>
        </p:spPr>
        <p:txBody>
          <a:bodyPr vert="horz" wrap="square" lIns="121920" tIns="60960" rIns="121920" bIns="60960" numCol="1" anchor="t" anchorCtr="0" compatLnSpc="1">
            <a:prstTxWarp prst="textNoShape">
              <a:avLst/>
            </a:prstTxWarp>
          </a:bodyPr>
          <a:lstStyle/>
          <a:p>
            <a:endParaRPr lang="en-US" sz="2400"/>
          </a:p>
        </p:txBody>
      </p:sp>
    </p:spTree>
    <p:extLst>
      <p:ext uri="{BB962C8B-B14F-4D97-AF65-F5344CB8AC3E}">
        <p14:creationId xmlns:p14="http://schemas.microsoft.com/office/powerpoint/2010/main" val="548006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42">
            <a:extLst>
              <a:ext uri="{FF2B5EF4-FFF2-40B4-BE49-F238E27FC236}">
                <a16:creationId xmlns:a16="http://schemas.microsoft.com/office/drawing/2014/main" id="{90344366-2299-41C9-AB18-4D0909B78209}"/>
              </a:ext>
            </a:extLst>
          </p:cNvPr>
          <p:cNvSpPr txBox="1"/>
          <p:nvPr/>
        </p:nvSpPr>
        <p:spPr>
          <a:xfrm>
            <a:off x="3276600" y="609600"/>
            <a:ext cx="8157664" cy="3084576"/>
          </a:xfrm>
          <a:prstGeom prst="rect">
            <a:avLst/>
          </a:prstGeom>
          <a:solidFill>
            <a:srgbClr val="4F2F05"/>
          </a:solidFill>
          <a:ln w="6350">
            <a:solidFill>
              <a:prstClr val="black"/>
            </a:solidFill>
          </a:ln>
          <a:scene3d>
            <a:camera prst="orthographicFront"/>
            <a:lightRig rig="threePt" dir="t"/>
          </a:scene3d>
          <a:sp3d>
            <a:bevelT w="165100" prst="coolSlant"/>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463550" indent="-66675" algn="ctr"/>
            <a:r>
              <a:rPr lang="en-US" sz="3600" dirty="0">
                <a:solidFill>
                  <a:schemeClr val="bg1"/>
                </a:solidFill>
                <a:effectLst>
                  <a:outerShdw blurRad="38100" dist="38100" dir="2700000" algn="tl">
                    <a:srgbClr val="000000">
                      <a:alpha val="43137"/>
                    </a:srgbClr>
                  </a:outerShdw>
                </a:effectLst>
              </a:rPr>
              <a:t>The term “Jew” became prominent during this period because the exiles were mainly from the tribe of Judah.</a:t>
            </a:r>
          </a:p>
        </p:txBody>
      </p:sp>
      <p:grpSp>
        <p:nvGrpSpPr>
          <p:cNvPr id="4" name="Group 3">
            <a:extLst>
              <a:ext uri="{FF2B5EF4-FFF2-40B4-BE49-F238E27FC236}">
                <a16:creationId xmlns:a16="http://schemas.microsoft.com/office/drawing/2014/main" id="{E678BBCE-7D12-49F5-B30C-279A4337F059}"/>
              </a:ext>
            </a:extLst>
          </p:cNvPr>
          <p:cNvGrpSpPr/>
          <p:nvPr/>
        </p:nvGrpSpPr>
        <p:grpSpPr>
          <a:xfrm>
            <a:off x="703426" y="1448897"/>
            <a:ext cx="2560320" cy="3820186"/>
            <a:chOff x="597408" y="1646619"/>
            <a:chExt cx="2560320" cy="3820186"/>
          </a:xfrm>
          <a:effectLst>
            <a:outerShdw blurRad="76200" dir="13500000" sy="23000" kx="1200000" algn="br" rotWithShape="0">
              <a:prstClr val="black">
                <a:alpha val="20000"/>
              </a:prstClr>
            </a:outerShdw>
          </a:effectLst>
        </p:grpSpPr>
        <p:pic>
          <p:nvPicPr>
            <p:cNvPr id="5" name="Picture 4">
              <a:extLst>
                <a:ext uri="{FF2B5EF4-FFF2-40B4-BE49-F238E27FC236}">
                  <a16:creationId xmlns:a16="http://schemas.microsoft.com/office/drawing/2014/main" id="{F97F6902-D47E-456E-B1FA-5AAF5BD139E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796" b="92653" l="12653" r="86531"/>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rcRect l="13609" t="10651" r="14201" b="8876"/>
            <a:stretch/>
          </p:blipFill>
          <p:spPr>
            <a:xfrm>
              <a:off x="597408" y="1646619"/>
              <a:ext cx="2560320" cy="3820186"/>
            </a:xfrm>
            <a:prstGeom prst="rect">
              <a:avLst/>
            </a:prstGeom>
            <a:ln>
              <a:noFill/>
            </a:ln>
            <a:effectLst>
              <a:outerShdw blurRad="292100" dist="139700" dir="2700000" algn="tl" rotWithShape="0">
                <a:srgbClr val="333333">
                  <a:alpha val="65000"/>
                </a:srgbClr>
              </a:outerShdw>
            </a:effectLst>
          </p:spPr>
        </p:pic>
        <p:cxnSp>
          <p:nvCxnSpPr>
            <p:cNvPr id="6" name="Straight Connector 5">
              <a:extLst>
                <a:ext uri="{FF2B5EF4-FFF2-40B4-BE49-F238E27FC236}">
                  <a16:creationId xmlns:a16="http://schemas.microsoft.com/office/drawing/2014/main" id="{5CC4CEDA-2F5A-4B17-AAE0-28DA7BA99D85}"/>
                </a:ext>
              </a:extLst>
            </p:cNvPr>
            <p:cNvCxnSpPr/>
            <p:nvPr/>
          </p:nvCxnSpPr>
          <p:spPr>
            <a:xfrm flipV="1">
              <a:off x="2596896" y="2292096"/>
              <a:ext cx="438912" cy="1706880"/>
            </a:xfrm>
            <a:prstGeom prst="line">
              <a:avLst/>
            </a:prstGeom>
            <a:ln w="38100"/>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65415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2AD327-F35C-45B6-815E-C61DB7FE4A35}"/>
              </a:ext>
            </a:extLst>
          </p:cNvPr>
          <p:cNvSpPr>
            <a:spLocks noGrp="1"/>
          </p:cNvSpPr>
          <p:nvPr>
            <p:ph type="title"/>
          </p:nvPr>
        </p:nvSpPr>
        <p:spPr/>
        <p:txBody>
          <a:bodyPr/>
          <a:lstStyle/>
          <a:p>
            <a:r>
              <a:rPr lang="en-US" dirty="0"/>
              <a:t>The Rise of Synagogues</a:t>
            </a:r>
          </a:p>
        </p:txBody>
      </p:sp>
      <p:sp>
        <p:nvSpPr>
          <p:cNvPr id="2" name="Footer Placeholder 1">
            <a:extLst>
              <a:ext uri="{FF2B5EF4-FFF2-40B4-BE49-F238E27FC236}">
                <a16:creationId xmlns:a16="http://schemas.microsoft.com/office/drawing/2014/main" id="{E6BCAC97-6B04-47FA-8867-75B55A99E8E1}"/>
              </a:ext>
            </a:extLst>
          </p:cNvPr>
          <p:cNvSpPr>
            <a:spLocks noGrp="1"/>
          </p:cNvSpPr>
          <p:nvPr>
            <p:ph type="ftr" sz="quarter" idx="11"/>
          </p:nvPr>
        </p:nvSpPr>
        <p:spPr/>
        <p:txBody>
          <a:bodyPr/>
          <a:lstStyle/>
          <a:p>
            <a:r>
              <a:rPr lang="en-US"/>
              <a:t>OLD TESTAMENT SURVEY</a:t>
            </a:r>
            <a:endParaRPr lang="en-US" dirty="0"/>
          </a:p>
        </p:txBody>
      </p:sp>
    </p:spTree>
    <p:extLst>
      <p:ext uri="{BB962C8B-B14F-4D97-AF65-F5344CB8AC3E}">
        <p14:creationId xmlns:p14="http://schemas.microsoft.com/office/powerpoint/2010/main" val="1489958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066D7-91A3-4B01-B15F-B4EF6F42FA35}"/>
              </a:ext>
            </a:extLst>
          </p:cNvPr>
          <p:cNvSpPr>
            <a:spLocks noGrp="1"/>
          </p:cNvSpPr>
          <p:nvPr>
            <p:ph type="title"/>
          </p:nvPr>
        </p:nvSpPr>
        <p:spPr/>
        <p:txBody>
          <a:bodyPr/>
          <a:lstStyle/>
          <a:p>
            <a:r>
              <a:rPr lang="en-US" dirty="0"/>
              <a:t>The Rise of Synagogues</a:t>
            </a:r>
          </a:p>
        </p:txBody>
      </p:sp>
      <p:pic>
        <p:nvPicPr>
          <p:cNvPr id="3" name="Picture 2" descr="Image result for synagogues ancient">
            <a:extLst>
              <a:ext uri="{FF2B5EF4-FFF2-40B4-BE49-F238E27FC236}">
                <a16:creationId xmlns:a16="http://schemas.microsoft.com/office/drawing/2014/main" id="{A20C050C-CC7D-40D9-A446-D5BDB3F5D7D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80976" y="1518409"/>
            <a:ext cx="5738190" cy="4731026"/>
          </a:xfrm>
          <a:prstGeom prst="rect">
            <a:avLst/>
          </a:prstGeom>
          <a:noFill/>
          <a:ln>
            <a:solidFill>
              <a:schemeClr val="bg1">
                <a:lumMod val="75000"/>
              </a:schemeClr>
            </a:solidFill>
          </a:ln>
        </p:spPr>
      </p:pic>
      <p:pic>
        <p:nvPicPr>
          <p:cNvPr id="5122" name="Picture 2" descr="Image result for Ancient synagogues">
            <a:extLst>
              <a:ext uri="{FF2B5EF4-FFF2-40B4-BE49-F238E27FC236}">
                <a16:creationId xmlns:a16="http://schemas.microsoft.com/office/drawing/2014/main" id="{4ED2BB0D-545E-43FD-BF2D-4804121B80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524000"/>
            <a:ext cx="6048375" cy="4698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8567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0E9EC5-3D94-4547-B7C4-E273D7F5F489}"/>
              </a:ext>
            </a:extLst>
          </p:cNvPr>
          <p:cNvSpPr>
            <a:spLocks noGrp="1"/>
          </p:cNvSpPr>
          <p:nvPr>
            <p:ph type="title"/>
          </p:nvPr>
        </p:nvSpPr>
        <p:spPr/>
        <p:txBody>
          <a:bodyPr/>
          <a:lstStyle/>
          <a:p>
            <a:r>
              <a:rPr lang="en-US" dirty="0"/>
              <a:t>The Rise of Rabbis</a:t>
            </a:r>
          </a:p>
        </p:txBody>
      </p:sp>
      <p:sp>
        <p:nvSpPr>
          <p:cNvPr id="3" name="Footer Placeholder 2">
            <a:extLst>
              <a:ext uri="{FF2B5EF4-FFF2-40B4-BE49-F238E27FC236}">
                <a16:creationId xmlns:a16="http://schemas.microsoft.com/office/drawing/2014/main" id="{6F20FF9D-9557-4330-98F9-C5DE7BB4EF0C}"/>
              </a:ext>
            </a:extLst>
          </p:cNvPr>
          <p:cNvSpPr>
            <a:spLocks noGrp="1"/>
          </p:cNvSpPr>
          <p:nvPr>
            <p:ph type="ftr" sz="quarter" idx="11"/>
          </p:nvPr>
        </p:nvSpPr>
        <p:spPr/>
        <p:txBody>
          <a:bodyPr/>
          <a:lstStyle/>
          <a:p>
            <a:r>
              <a:rPr lang="en-US"/>
              <a:t>OLD TESTAMENT SURVEY</a:t>
            </a:r>
            <a:endParaRPr lang="en-US" dirty="0"/>
          </a:p>
        </p:txBody>
      </p:sp>
    </p:spTree>
    <p:extLst>
      <p:ext uri="{BB962C8B-B14F-4D97-AF65-F5344CB8AC3E}">
        <p14:creationId xmlns:p14="http://schemas.microsoft.com/office/powerpoint/2010/main" val="641984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ancient rabbis">
            <a:extLst>
              <a:ext uri="{FF2B5EF4-FFF2-40B4-BE49-F238E27FC236}">
                <a16:creationId xmlns:a16="http://schemas.microsoft.com/office/drawing/2014/main" id="{FD108521-E2B9-4DB5-91BD-122D77738496}"/>
              </a:ext>
            </a:extLst>
          </p:cNvPr>
          <p:cNvPicPr/>
          <p:nvPr/>
        </p:nvPicPr>
        <p:blipFill rotWithShape="1">
          <a:blip r:embed="rId3" cstate="print">
            <a:extLst>
              <a:ext uri="{28A0092B-C50C-407E-A947-70E740481C1C}">
                <a14:useLocalDpi xmlns:a14="http://schemas.microsoft.com/office/drawing/2010/main" val="0"/>
              </a:ext>
            </a:extLst>
          </a:blip>
          <a:srcRect t="11736" b="16394"/>
          <a:stretch/>
        </p:blipFill>
        <p:spPr bwMode="auto">
          <a:xfrm>
            <a:off x="838200" y="1371600"/>
            <a:ext cx="11049000" cy="4876800"/>
          </a:xfrm>
          <a:prstGeom prst="rect">
            <a:avLst/>
          </a:prstGeom>
          <a:noFill/>
          <a:ln>
            <a:solidFill>
              <a:schemeClr val="tx1"/>
            </a:solidFill>
          </a:ln>
        </p:spPr>
      </p:pic>
      <p:sp>
        <p:nvSpPr>
          <p:cNvPr id="2" name="Title 1">
            <a:extLst>
              <a:ext uri="{FF2B5EF4-FFF2-40B4-BE49-F238E27FC236}">
                <a16:creationId xmlns:a16="http://schemas.microsoft.com/office/drawing/2014/main" id="{22661958-B4C8-4AFE-B728-03799649E474}"/>
              </a:ext>
            </a:extLst>
          </p:cNvPr>
          <p:cNvSpPr>
            <a:spLocks noGrp="1"/>
          </p:cNvSpPr>
          <p:nvPr>
            <p:ph type="title"/>
          </p:nvPr>
        </p:nvSpPr>
        <p:spPr/>
        <p:txBody>
          <a:bodyPr/>
          <a:lstStyle/>
          <a:p>
            <a:r>
              <a:rPr lang="en-US" dirty="0"/>
              <a:t>The Rise of Rabbis</a:t>
            </a:r>
          </a:p>
        </p:txBody>
      </p:sp>
    </p:spTree>
    <p:extLst>
      <p:ext uri="{BB962C8B-B14F-4D97-AF65-F5344CB8AC3E}">
        <p14:creationId xmlns:p14="http://schemas.microsoft.com/office/powerpoint/2010/main" val="23208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F4CBC3-595B-493C-A722-153F187EFD3E}"/>
              </a:ext>
            </a:extLst>
          </p:cNvPr>
          <p:cNvSpPr>
            <a:spLocks noGrp="1"/>
          </p:cNvSpPr>
          <p:nvPr>
            <p:ph type="ctrTitle"/>
          </p:nvPr>
        </p:nvSpPr>
        <p:spPr/>
        <p:txBody>
          <a:bodyPr/>
          <a:lstStyle/>
          <a:p>
            <a:r>
              <a:rPr lang="en-US" dirty="0"/>
              <a:t>The RESTORATION Period</a:t>
            </a:r>
          </a:p>
        </p:txBody>
      </p:sp>
      <p:sp>
        <p:nvSpPr>
          <p:cNvPr id="7" name="Subtitle 6">
            <a:extLst>
              <a:ext uri="{FF2B5EF4-FFF2-40B4-BE49-F238E27FC236}">
                <a16:creationId xmlns:a16="http://schemas.microsoft.com/office/drawing/2014/main" id="{5DDD3AD6-1791-4EF2-AF5F-1B39ABA747A9}"/>
              </a:ext>
            </a:extLst>
          </p:cNvPr>
          <p:cNvSpPr>
            <a:spLocks noGrp="1"/>
          </p:cNvSpPr>
          <p:nvPr>
            <p:ph type="subTitle" idx="1"/>
          </p:nvPr>
        </p:nvSpPr>
        <p:spPr/>
        <p:txBody>
          <a:bodyPr/>
          <a:lstStyle/>
          <a:p>
            <a:endParaRPr lang="en-US"/>
          </a:p>
        </p:txBody>
      </p:sp>
      <p:sp>
        <p:nvSpPr>
          <p:cNvPr id="2" name="Footer Placeholder 1">
            <a:extLst>
              <a:ext uri="{FF2B5EF4-FFF2-40B4-BE49-F238E27FC236}">
                <a16:creationId xmlns:a16="http://schemas.microsoft.com/office/drawing/2014/main" id="{2234CF0D-B7FF-4AE9-8DE1-5366560E2891}"/>
              </a:ext>
            </a:extLst>
          </p:cNvPr>
          <p:cNvSpPr>
            <a:spLocks noGrp="1"/>
          </p:cNvSpPr>
          <p:nvPr>
            <p:ph type="ftr" sz="quarter" idx="11"/>
          </p:nvPr>
        </p:nvSpPr>
        <p:spPr/>
        <p:txBody>
          <a:bodyPr/>
          <a:lstStyle/>
          <a:p>
            <a:r>
              <a:rPr lang="en-US"/>
              <a:t>OLD TESTAMENT SURVEY</a:t>
            </a:r>
            <a:endParaRPr lang="en-US" dirty="0"/>
          </a:p>
        </p:txBody>
      </p:sp>
    </p:spTree>
    <p:extLst>
      <p:ext uri="{BB962C8B-B14F-4D97-AF65-F5344CB8AC3E}">
        <p14:creationId xmlns:p14="http://schemas.microsoft.com/office/powerpoint/2010/main" val="27114135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ree Back Home Cliparts, Download Free Clip Art, Free Clip Art on Clipart  Library">
            <a:extLst>
              <a:ext uri="{FF2B5EF4-FFF2-40B4-BE49-F238E27FC236}">
                <a16:creationId xmlns:a16="http://schemas.microsoft.com/office/drawing/2014/main" id="{6E0F6878-5409-4A01-90A2-755E2963FF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20" t="5461" r="6476" b="7682"/>
          <a:stretch/>
        </p:blipFill>
        <p:spPr bwMode="auto">
          <a:xfrm>
            <a:off x="-317079" y="685800"/>
            <a:ext cx="7583511" cy="52242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553200" y="3429000"/>
            <a:ext cx="4369146" cy="2062103"/>
          </a:xfrm>
          <a:prstGeom prst="rect">
            <a:avLst/>
          </a:prstGeom>
          <a:noFill/>
        </p:spPr>
        <p:txBody>
          <a:bodyPr wrap="square" rtlCol="0">
            <a:spAutoFit/>
          </a:bodyPr>
          <a:lstStyle/>
          <a:p>
            <a:r>
              <a:rPr lang="en-US" sz="6400" i="1" dirty="0">
                <a:effectLst>
                  <a:outerShdw blurRad="38100" dist="38100" dir="2700000" algn="tl">
                    <a:srgbClr val="000000">
                      <a:alpha val="43137"/>
                    </a:srgbClr>
                  </a:outerShdw>
                </a:effectLst>
                <a:latin typeface="Aegyptus" panose="020405020508060A0203" pitchFamily="18" charset="0"/>
                <a:ea typeface="Aegyptus" panose="020405020508060A0203" pitchFamily="18" charset="0"/>
              </a:rPr>
              <a:t>We’re going home!</a:t>
            </a:r>
          </a:p>
        </p:txBody>
      </p:sp>
    </p:spTree>
    <p:extLst>
      <p:ext uri="{BB962C8B-B14F-4D97-AF65-F5344CB8AC3E}">
        <p14:creationId xmlns:p14="http://schemas.microsoft.com/office/powerpoint/2010/main" val="362757107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7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5A0366B4-27FB-4D46-9078-5322409B3001}"/>
              </a:ext>
            </a:extLst>
          </p:cNvPr>
          <p:cNvGrpSpPr/>
          <p:nvPr/>
        </p:nvGrpSpPr>
        <p:grpSpPr>
          <a:xfrm>
            <a:off x="1143000" y="1905000"/>
            <a:ext cx="9982200" cy="2819400"/>
            <a:chOff x="685800" y="2667000"/>
            <a:chExt cx="9982200" cy="2819400"/>
          </a:xfrm>
        </p:grpSpPr>
        <p:grpSp>
          <p:nvGrpSpPr>
            <p:cNvPr id="10" name="Group 9">
              <a:extLst>
                <a:ext uri="{FF2B5EF4-FFF2-40B4-BE49-F238E27FC236}">
                  <a16:creationId xmlns:a16="http://schemas.microsoft.com/office/drawing/2014/main" id="{31681A12-62D9-4C90-93A5-59F23EB05107}"/>
                </a:ext>
              </a:extLst>
            </p:cNvPr>
            <p:cNvGrpSpPr/>
            <p:nvPr/>
          </p:nvGrpSpPr>
          <p:grpSpPr>
            <a:xfrm>
              <a:off x="685800" y="2667000"/>
              <a:ext cx="9982200" cy="990600"/>
              <a:chOff x="685800" y="2667000"/>
              <a:chExt cx="9982200" cy="990600"/>
            </a:xfrm>
          </p:grpSpPr>
          <p:cxnSp>
            <p:nvCxnSpPr>
              <p:cNvPr id="3" name="Straight Connector 2">
                <a:extLst>
                  <a:ext uri="{FF2B5EF4-FFF2-40B4-BE49-F238E27FC236}">
                    <a16:creationId xmlns:a16="http://schemas.microsoft.com/office/drawing/2014/main" id="{A74327A2-1669-43B3-B543-FF558FB9A598}"/>
                  </a:ext>
                </a:extLst>
              </p:cNvPr>
              <p:cNvCxnSpPr/>
              <p:nvPr/>
            </p:nvCxnSpPr>
            <p:spPr>
              <a:xfrm>
                <a:off x="1524000" y="3124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BC65F943-63D8-45E2-BE78-CFBA99D8C5C7}"/>
                  </a:ext>
                </a:extLst>
              </p:cNvPr>
              <p:cNvSpPr/>
              <p:nvPr/>
            </p:nvSpPr>
            <p:spPr>
              <a:xfrm>
                <a:off x="685800" y="2667000"/>
                <a:ext cx="1752600" cy="9906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mj-lt"/>
                  </a:rPr>
                  <a:t>Antediluvian Period</a:t>
                </a:r>
              </a:p>
            </p:txBody>
          </p:sp>
          <p:sp>
            <p:nvSpPr>
              <p:cNvPr id="6" name="Rectangle 5">
                <a:extLst>
                  <a:ext uri="{FF2B5EF4-FFF2-40B4-BE49-F238E27FC236}">
                    <a16:creationId xmlns:a16="http://schemas.microsoft.com/office/drawing/2014/main" id="{1DBA1AD6-13CA-4350-823B-CBCDB03DC25B}"/>
                  </a:ext>
                </a:extLst>
              </p:cNvPr>
              <p:cNvSpPr/>
              <p:nvPr/>
            </p:nvSpPr>
            <p:spPr>
              <a:xfrm>
                <a:off x="2743200" y="2667000"/>
                <a:ext cx="1752600" cy="9906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mj-lt"/>
                  </a:rPr>
                  <a:t>Post-Flood Period</a:t>
                </a:r>
              </a:p>
            </p:txBody>
          </p:sp>
          <p:sp>
            <p:nvSpPr>
              <p:cNvPr id="7" name="Rectangle 6">
                <a:extLst>
                  <a:ext uri="{FF2B5EF4-FFF2-40B4-BE49-F238E27FC236}">
                    <a16:creationId xmlns:a16="http://schemas.microsoft.com/office/drawing/2014/main" id="{80DADD26-3597-4E33-B465-881CD1CEC37A}"/>
                  </a:ext>
                </a:extLst>
              </p:cNvPr>
              <p:cNvSpPr/>
              <p:nvPr/>
            </p:nvSpPr>
            <p:spPr>
              <a:xfrm>
                <a:off x="4800600" y="2667000"/>
                <a:ext cx="1752600" cy="9906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mj-lt"/>
                  </a:rPr>
                  <a:t>Period of the Patriarchs</a:t>
                </a:r>
              </a:p>
            </p:txBody>
          </p:sp>
          <p:sp>
            <p:nvSpPr>
              <p:cNvPr id="8" name="Rectangle 7">
                <a:extLst>
                  <a:ext uri="{FF2B5EF4-FFF2-40B4-BE49-F238E27FC236}">
                    <a16:creationId xmlns:a16="http://schemas.microsoft.com/office/drawing/2014/main" id="{B6AD6E1E-EF88-43CF-B26C-A9DC2171B80E}"/>
                  </a:ext>
                </a:extLst>
              </p:cNvPr>
              <p:cNvSpPr/>
              <p:nvPr/>
            </p:nvSpPr>
            <p:spPr>
              <a:xfrm>
                <a:off x="6858000" y="2667000"/>
                <a:ext cx="1752600" cy="9906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mj-lt"/>
                  </a:rPr>
                  <a:t>Wilderness Period</a:t>
                </a:r>
              </a:p>
            </p:txBody>
          </p:sp>
          <p:sp>
            <p:nvSpPr>
              <p:cNvPr id="9" name="Rectangle 8">
                <a:extLst>
                  <a:ext uri="{FF2B5EF4-FFF2-40B4-BE49-F238E27FC236}">
                    <a16:creationId xmlns:a16="http://schemas.microsoft.com/office/drawing/2014/main" id="{A7D0C768-3E6C-4604-A81F-13345ADDF680}"/>
                  </a:ext>
                </a:extLst>
              </p:cNvPr>
              <p:cNvSpPr/>
              <p:nvPr/>
            </p:nvSpPr>
            <p:spPr>
              <a:xfrm>
                <a:off x="8915400" y="2667000"/>
                <a:ext cx="1752600" cy="9906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mj-lt"/>
                  </a:rPr>
                  <a:t>Conquest of the Promised Land  </a:t>
                </a:r>
              </a:p>
            </p:txBody>
          </p:sp>
        </p:grpSp>
        <p:grpSp>
          <p:nvGrpSpPr>
            <p:cNvPr id="11" name="Group 10">
              <a:extLst>
                <a:ext uri="{FF2B5EF4-FFF2-40B4-BE49-F238E27FC236}">
                  <a16:creationId xmlns:a16="http://schemas.microsoft.com/office/drawing/2014/main" id="{1369375A-7514-487D-B30D-90B0C4F5FCD6}"/>
                </a:ext>
              </a:extLst>
            </p:cNvPr>
            <p:cNvGrpSpPr/>
            <p:nvPr/>
          </p:nvGrpSpPr>
          <p:grpSpPr>
            <a:xfrm>
              <a:off x="685800" y="4495800"/>
              <a:ext cx="9982200" cy="990600"/>
              <a:chOff x="685800" y="2667000"/>
              <a:chExt cx="9982200" cy="990600"/>
            </a:xfrm>
          </p:grpSpPr>
          <p:cxnSp>
            <p:nvCxnSpPr>
              <p:cNvPr id="12" name="Straight Connector 11">
                <a:extLst>
                  <a:ext uri="{FF2B5EF4-FFF2-40B4-BE49-F238E27FC236}">
                    <a16:creationId xmlns:a16="http://schemas.microsoft.com/office/drawing/2014/main" id="{AAD4CE7D-9596-4300-908B-ED75825B495F}"/>
                  </a:ext>
                </a:extLst>
              </p:cNvPr>
              <p:cNvCxnSpPr/>
              <p:nvPr/>
            </p:nvCxnSpPr>
            <p:spPr>
              <a:xfrm>
                <a:off x="1524000" y="3124200"/>
                <a:ext cx="815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59791C04-B097-4437-97BA-89A1CA07A1CA}"/>
                  </a:ext>
                </a:extLst>
              </p:cNvPr>
              <p:cNvSpPr/>
              <p:nvPr/>
            </p:nvSpPr>
            <p:spPr>
              <a:xfrm>
                <a:off x="685800" y="2667000"/>
                <a:ext cx="1752600" cy="9906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mj-lt"/>
                  </a:rPr>
                  <a:t>Period of Judges</a:t>
                </a:r>
              </a:p>
            </p:txBody>
          </p:sp>
          <p:sp>
            <p:nvSpPr>
              <p:cNvPr id="14" name="Rectangle 13">
                <a:extLst>
                  <a:ext uri="{FF2B5EF4-FFF2-40B4-BE49-F238E27FC236}">
                    <a16:creationId xmlns:a16="http://schemas.microsoft.com/office/drawing/2014/main" id="{0B678B65-1B29-47DD-B943-1471E786EDD1}"/>
                  </a:ext>
                </a:extLst>
              </p:cNvPr>
              <p:cNvSpPr/>
              <p:nvPr/>
            </p:nvSpPr>
            <p:spPr>
              <a:xfrm>
                <a:off x="2743200" y="2667000"/>
                <a:ext cx="1752600" cy="9906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mj-lt"/>
                  </a:rPr>
                  <a:t>United Monarchy Period</a:t>
                </a:r>
              </a:p>
            </p:txBody>
          </p:sp>
          <p:sp>
            <p:nvSpPr>
              <p:cNvPr id="15" name="Rectangle 14">
                <a:extLst>
                  <a:ext uri="{FF2B5EF4-FFF2-40B4-BE49-F238E27FC236}">
                    <a16:creationId xmlns:a16="http://schemas.microsoft.com/office/drawing/2014/main" id="{E999DC42-5FC6-4BBF-9379-49354FD96ECE}"/>
                  </a:ext>
                </a:extLst>
              </p:cNvPr>
              <p:cNvSpPr/>
              <p:nvPr/>
            </p:nvSpPr>
            <p:spPr>
              <a:xfrm>
                <a:off x="4800600" y="2667000"/>
                <a:ext cx="1752600" cy="9906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mj-lt"/>
                  </a:rPr>
                  <a:t>Divided Kingdom Period</a:t>
                </a:r>
              </a:p>
            </p:txBody>
          </p:sp>
          <p:sp>
            <p:nvSpPr>
              <p:cNvPr id="16" name="Rectangle 15">
                <a:extLst>
                  <a:ext uri="{FF2B5EF4-FFF2-40B4-BE49-F238E27FC236}">
                    <a16:creationId xmlns:a16="http://schemas.microsoft.com/office/drawing/2014/main" id="{06D6B232-FD3E-4AF4-A010-78C97703E21B}"/>
                  </a:ext>
                </a:extLst>
              </p:cNvPr>
              <p:cNvSpPr/>
              <p:nvPr/>
            </p:nvSpPr>
            <p:spPr>
              <a:xfrm>
                <a:off x="6858000" y="2667000"/>
                <a:ext cx="1752600" cy="9906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mj-lt"/>
                  </a:rPr>
                  <a:t>Exile Period</a:t>
                </a:r>
              </a:p>
            </p:txBody>
          </p:sp>
          <p:sp>
            <p:nvSpPr>
              <p:cNvPr id="17" name="Rectangle 16">
                <a:extLst>
                  <a:ext uri="{FF2B5EF4-FFF2-40B4-BE49-F238E27FC236}">
                    <a16:creationId xmlns:a16="http://schemas.microsoft.com/office/drawing/2014/main" id="{0F697C19-3D07-43E5-A862-6A96C40A5DDD}"/>
                  </a:ext>
                </a:extLst>
              </p:cNvPr>
              <p:cNvSpPr/>
              <p:nvPr/>
            </p:nvSpPr>
            <p:spPr>
              <a:xfrm>
                <a:off x="8915400" y="2667000"/>
                <a:ext cx="1752600" cy="9906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mj-lt"/>
                  </a:rPr>
                  <a:t>The Restoration</a:t>
                </a:r>
              </a:p>
            </p:txBody>
          </p:sp>
        </p:grpSp>
        <p:cxnSp>
          <p:nvCxnSpPr>
            <p:cNvPr id="19" name="Connector: Elbow 18">
              <a:extLst>
                <a:ext uri="{FF2B5EF4-FFF2-40B4-BE49-F238E27FC236}">
                  <a16:creationId xmlns:a16="http://schemas.microsoft.com/office/drawing/2014/main" id="{64FC70CC-C3BF-408A-8459-2269E2F86F4E}"/>
                </a:ext>
              </a:extLst>
            </p:cNvPr>
            <p:cNvCxnSpPr>
              <a:cxnSpLocks/>
              <a:stCxn id="9" idx="2"/>
              <a:endCxn id="13" idx="0"/>
            </p:cNvCxnSpPr>
            <p:nvPr/>
          </p:nvCxnSpPr>
          <p:spPr>
            <a:xfrm rot="5400000">
              <a:off x="5257800" y="-38100"/>
              <a:ext cx="838200" cy="8229600"/>
            </a:xfrm>
            <a:prstGeom prst="bentConnector3">
              <a:avLst>
                <a:gd name="adj1" fmla="val 50000"/>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Oval 17">
            <a:extLst>
              <a:ext uri="{FF2B5EF4-FFF2-40B4-BE49-F238E27FC236}">
                <a16:creationId xmlns:a16="http://schemas.microsoft.com/office/drawing/2014/main" id="{356D1199-B394-4255-B593-D78499169EA9}"/>
              </a:ext>
            </a:extLst>
          </p:cNvPr>
          <p:cNvSpPr/>
          <p:nvPr/>
        </p:nvSpPr>
        <p:spPr>
          <a:xfrm>
            <a:off x="9220200" y="3505200"/>
            <a:ext cx="533400" cy="457200"/>
          </a:xfrm>
          <a:prstGeom prst="ellipse">
            <a:avLst/>
          </a:prstGeom>
          <a:solidFill>
            <a:srgbClr val="FFFF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10</a:t>
            </a:r>
          </a:p>
        </p:txBody>
      </p:sp>
      <p:sp>
        <p:nvSpPr>
          <p:cNvPr id="20" name="Oval 19">
            <a:extLst>
              <a:ext uri="{FF2B5EF4-FFF2-40B4-BE49-F238E27FC236}">
                <a16:creationId xmlns:a16="http://schemas.microsoft.com/office/drawing/2014/main" id="{33585137-89CA-41B4-BA4C-738CFDF1749D}"/>
              </a:ext>
            </a:extLst>
          </p:cNvPr>
          <p:cNvSpPr/>
          <p:nvPr/>
        </p:nvSpPr>
        <p:spPr>
          <a:xfrm>
            <a:off x="990600" y="1524000"/>
            <a:ext cx="533400" cy="457200"/>
          </a:xfrm>
          <a:prstGeom prst="ellipse">
            <a:avLst/>
          </a:prstGeom>
          <a:solidFill>
            <a:srgbClr val="FFFF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1</a:t>
            </a:r>
          </a:p>
        </p:txBody>
      </p:sp>
      <p:sp>
        <p:nvSpPr>
          <p:cNvPr id="21" name="Oval 20">
            <a:extLst>
              <a:ext uri="{FF2B5EF4-FFF2-40B4-BE49-F238E27FC236}">
                <a16:creationId xmlns:a16="http://schemas.microsoft.com/office/drawing/2014/main" id="{5CD6FAF3-968D-4B34-BE1A-4FCEC461A24C}"/>
              </a:ext>
            </a:extLst>
          </p:cNvPr>
          <p:cNvSpPr/>
          <p:nvPr/>
        </p:nvSpPr>
        <p:spPr>
          <a:xfrm>
            <a:off x="2971800" y="1524000"/>
            <a:ext cx="533400" cy="457200"/>
          </a:xfrm>
          <a:prstGeom prst="ellipse">
            <a:avLst/>
          </a:prstGeom>
          <a:solidFill>
            <a:srgbClr val="FFFF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2</a:t>
            </a:r>
          </a:p>
        </p:txBody>
      </p:sp>
      <p:sp>
        <p:nvSpPr>
          <p:cNvPr id="23" name="Oval 22">
            <a:extLst>
              <a:ext uri="{FF2B5EF4-FFF2-40B4-BE49-F238E27FC236}">
                <a16:creationId xmlns:a16="http://schemas.microsoft.com/office/drawing/2014/main" id="{C9853163-1E81-460E-AC71-FC9F3654B424}"/>
              </a:ext>
            </a:extLst>
          </p:cNvPr>
          <p:cNvSpPr/>
          <p:nvPr/>
        </p:nvSpPr>
        <p:spPr>
          <a:xfrm>
            <a:off x="5029200" y="1524000"/>
            <a:ext cx="533400" cy="457200"/>
          </a:xfrm>
          <a:prstGeom prst="ellipse">
            <a:avLst/>
          </a:prstGeom>
          <a:solidFill>
            <a:srgbClr val="FFFF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3</a:t>
            </a:r>
          </a:p>
        </p:txBody>
      </p:sp>
      <p:sp>
        <p:nvSpPr>
          <p:cNvPr id="29" name="Oval 28">
            <a:extLst>
              <a:ext uri="{FF2B5EF4-FFF2-40B4-BE49-F238E27FC236}">
                <a16:creationId xmlns:a16="http://schemas.microsoft.com/office/drawing/2014/main" id="{57060C69-9E35-4823-8665-B5E6982323D9}"/>
              </a:ext>
            </a:extLst>
          </p:cNvPr>
          <p:cNvSpPr/>
          <p:nvPr/>
        </p:nvSpPr>
        <p:spPr>
          <a:xfrm>
            <a:off x="7086600" y="1524000"/>
            <a:ext cx="533400" cy="457200"/>
          </a:xfrm>
          <a:prstGeom prst="ellipse">
            <a:avLst/>
          </a:prstGeom>
          <a:solidFill>
            <a:srgbClr val="FFFF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4</a:t>
            </a:r>
          </a:p>
        </p:txBody>
      </p:sp>
      <p:sp>
        <p:nvSpPr>
          <p:cNvPr id="31" name="Oval 30">
            <a:extLst>
              <a:ext uri="{FF2B5EF4-FFF2-40B4-BE49-F238E27FC236}">
                <a16:creationId xmlns:a16="http://schemas.microsoft.com/office/drawing/2014/main" id="{66A6DB05-0AFC-4BA7-91B0-4AC8C08C2727}"/>
              </a:ext>
            </a:extLst>
          </p:cNvPr>
          <p:cNvSpPr/>
          <p:nvPr/>
        </p:nvSpPr>
        <p:spPr>
          <a:xfrm>
            <a:off x="9144000" y="1524000"/>
            <a:ext cx="533400" cy="457200"/>
          </a:xfrm>
          <a:prstGeom prst="ellipse">
            <a:avLst/>
          </a:prstGeom>
          <a:solidFill>
            <a:srgbClr val="FFFF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5</a:t>
            </a:r>
          </a:p>
        </p:txBody>
      </p:sp>
      <p:sp>
        <p:nvSpPr>
          <p:cNvPr id="33" name="Oval 32">
            <a:extLst>
              <a:ext uri="{FF2B5EF4-FFF2-40B4-BE49-F238E27FC236}">
                <a16:creationId xmlns:a16="http://schemas.microsoft.com/office/drawing/2014/main" id="{E4E36A46-5F0E-49B0-AD41-20D41ACE2B61}"/>
              </a:ext>
            </a:extLst>
          </p:cNvPr>
          <p:cNvSpPr/>
          <p:nvPr/>
        </p:nvSpPr>
        <p:spPr>
          <a:xfrm>
            <a:off x="990600" y="3505200"/>
            <a:ext cx="533400" cy="457200"/>
          </a:xfrm>
          <a:prstGeom prst="ellipse">
            <a:avLst/>
          </a:prstGeom>
          <a:solidFill>
            <a:srgbClr val="FFFF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6</a:t>
            </a:r>
          </a:p>
        </p:txBody>
      </p:sp>
      <p:sp>
        <p:nvSpPr>
          <p:cNvPr id="35" name="Oval 34">
            <a:extLst>
              <a:ext uri="{FF2B5EF4-FFF2-40B4-BE49-F238E27FC236}">
                <a16:creationId xmlns:a16="http://schemas.microsoft.com/office/drawing/2014/main" id="{EBE7CC8E-0284-4063-BB86-E27D8B959F43}"/>
              </a:ext>
            </a:extLst>
          </p:cNvPr>
          <p:cNvSpPr/>
          <p:nvPr/>
        </p:nvSpPr>
        <p:spPr>
          <a:xfrm>
            <a:off x="3048000" y="3505200"/>
            <a:ext cx="533400" cy="457200"/>
          </a:xfrm>
          <a:prstGeom prst="ellipse">
            <a:avLst/>
          </a:prstGeom>
          <a:solidFill>
            <a:srgbClr val="FFFF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7</a:t>
            </a:r>
          </a:p>
        </p:txBody>
      </p:sp>
      <p:sp>
        <p:nvSpPr>
          <p:cNvPr id="37" name="Oval 36">
            <a:extLst>
              <a:ext uri="{FF2B5EF4-FFF2-40B4-BE49-F238E27FC236}">
                <a16:creationId xmlns:a16="http://schemas.microsoft.com/office/drawing/2014/main" id="{282D89D6-E287-4182-B167-F3AC65E16184}"/>
              </a:ext>
            </a:extLst>
          </p:cNvPr>
          <p:cNvSpPr/>
          <p:nvPr/>
        </p:nvSpPr>
        <p:spPr>
          <a:xfrm>
            <a:off x="5105400" y="3505200"/>
            <a:ext cx="533400" cy="457200"/>
          </a:xfrm>
          <a:prstGeom prst="ellipse">
            <a:avLst/>
          </a:prstGeom>
          <a:solidFill>
            <a:srgbClr val="FFFF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8</a:t>
            </a:r>
          </a:p>
        </p:txBody>
      </p:sp>
      <p:sp>
        <p:nvSpPr>
          <p:cNvPr id="39" name="Oval 38">
            <a:extLst>
              <a:ext uri="{FF2B5EF4-FFF2-40B4-BE49-F238E27FC236}">
                <a16:creationId xmlns:a16="http://schemas.microsoft.com/office/drawing/2014/main" id="{92EF60F8-8234-4466-8BA1-51FE84EAB78F}"/>
              </a:ext>
            </a:extLst>
          </p:cNvPr>
          <p:cNvSpPr/>
          <p:nvPr/>
        </p:nvSpPr>
        <p:spPr>
          <a:xfrm>
            <a:off x="7162800" y="3505200"/>
            <a:ext cx="533400" cy="457200"/>
          </a:xfrm>
          <a:prstGeom prst="ellipse">
            <a:avLst/>
          </a:prstGeom>
          <a:solidFill>
            <a:srgbClr val="FFFF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9</a:t>
            </a:r>
          </a:p>
        </p:txBody>
      </p:sp>
      <p:sp>
        <p:nvSpPr>
          <p:cNvPr id="2" name="Footer Placeholder 1">
            <a:extLst>
              <a:ext uri="{FF2B5EF4-FFF2-40B4-BE49-F238E27FC236}">
                <a16:creationId xmlns:a16="http://schemas.microsoft.com/office/drawing/2014/main" id="{FC75ED3F-AA6D-47BC-ADB5-2DC2700B7E02}"/>
              </a:ext>
            </a:extLst>
          </p:cNvPr>
          <p:cNvSpPr>
            <a:spLocks noGrp="1"/>
          </p:cNvSpPr>
          <p:nvPr>
            <p:ph type="ftr" sz="quarter" idx="11"/>
          </p:nvPr>
        </p:nvSpPr>
        <p:spPr/>
        <p:txBody>
          <a:bodyPr/>
          <a:lstStyle/>
          <a:p>
            <a:r>
              <a:rPr lang="en-US"/>
              <a:t>OLD TESTAMENT SURVEY</a:t>
            </a:r>
            <a:endParaRPr lang="en-US" dirty="0"/>
          </a:p>
        </p:txBody>
      </p:sp>
      <p:sp>
        <p:nvSpPr>
          <p:cNvPr id="22" name="Arrow: Down 21">
            <a:extLst>
              <a:ext uri="{FF2B5EF4-FFF2-40B4-BE49-F238E27FC236}">
                <a16:creationId xmlns:a16="http://schemas.microsoft.com/office/drawing/2014/main" id="{BEC8D1A7-35FC-4944-80D4-B65390253762}"/>
              </a:ext>
            </a:extLst>
          </p:cNvPr>
          <p:cNvSpPr/>
          <p:nvPr/>
        </p:nvSpPr>
        <p:spPr>
          <a:xfrm flipV="1">
            <a:off x="9753600" y="4876800"/>
            <a:ext cx="990600" cy="914400"/>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05070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50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ppt_x"/>
                                          </p:val>
                                        </p:tav>
                                        <p:tav tm="100000">
                                          <p:val>
                                            <p:strVal val="#ppt_x"/>
                                          </p:val>
                                        </p:tav>
                                      </p:tavLst>
                                    </p:anim>
                                    <p:anim calcmode="lin" valueType="num">
                                      <p:cBhvr additive="base">
                                        <p:cTn id="8"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the OT Helps us Today</a:t>
            </a:r>
          </a:p>
        </p:txBody>
      </p:sp>
      <p:sp>
        <p:nvSpPr>
          <p:cNvPr id="22" name="Rectangle 21">
            <a:extLst>
              <a:ext uri="{FF2B5EF4-FFF2-40B4-BE49-F238E27FC236}">
                <a16:creationId xmlns:a16="http://schemas.microsoft.com/office/drawing/2014/main" id="{333F88F4-6D2C-4E80-AA1A-9B13E406D318}"/>
              </a:ext>
            </a:extLst>
          </p:cNvPr>
          <p:cNvSpPr/>
          <p:nvPr/>
        </p:nvSpPr>
        <p:spPr>
          <a:xfrm>
            <a:off x="8763000" y="2514600"/>
            <a:ext cx="2362200" cy="35052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B284659F-9B20-48A5-AD57-3BBE00FAA378}"/>
              </a:ext>
            </a:extLst>
          </p:cNvPr>
          <p:cNvCxnSpPr/>
          <p:nvPr/>
        </p:nvCxnSpPr>
        <p:spPr>
          <a:xfrm>
            <a:off x="4114800" y="4267200"/>
            <a:ext cx="523521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5E45449-BAB8-476B-8C7D-A082ADEC174B}"/>
              </a:ext>
            </a:extLst>
          </p:cNvPr>
          <p:cNvCxnSpPr/>
          <p:nvPr/>
        </p:nvCxnSpPr>
        <p:spPr>
          <a:xfrm>
            <a:off x="4122579" y="3048000"/>
            <a:ext cx="523521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ounded Rectangle 8">
            <a:extLst>
              <a:ext uri="{FF2B5EF4-FFF2-40B4-BE49-F238E27FC236}">
                <a16:creationId xmlns:a16="http://schemas.microsoft.com/office/drawing/2014/main" id="{31792CA5-24B9-4565-BC56-9DC7D90516BF}"/>
              </a:ext>
            </a:extLst>
          </p:cNvPr>
          <p:cNvSpPr/>
          <p:nvPr/>
        </p:nvSpPr>
        <p:spPr bwMode="auto">
          <a:xfrm>
            <a:off x="4336123" y="2629284"/>
            <a:ext cx="1962380" cy="872730"/>
          </a:xfrm>
          <a:prstGeom prst="roundRect">
            <a:avLst/>
          </a:prstGeom>
          <a:solidFill>
            <a:srgbClr val="FFC000"/>
          </a:solidFill>
          <a:ln w="12700" cap="flat" cmpd="sng" algn="ctr">
            <a:solidFill>
              <a:srgbClr val="4B2D05"/>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noAutofit/>
          </a:bodyPr>
          <a:lstStyle/>
          <a:p>
            <a:pPr marL="0" marR="0" algn="ctr" eaLnBrk="0" fontAlgn="base" hangingPunct="0">
              <a:spcBef>
                <a:spcPts val="0"/>
              </a:spcBef>
              <a:spcAft>
                <a:spcPts val="0"/>
              </a:spcAft>
            </a:pPr>
            <a:r>
              <a:rPr lang="en-US" sz="2000" kern="1200" dirty="0">
                <a:solidFill>
                  <a:srgbClr val="000000"/>
                </a:solidFill>
                <a:effectLst/>
                <a:latin typeface="+mj-lt"/>
                <a:ea typeface="Times New Roman" panose="02020603050405020304" pitchFamily="18" charset="0"/>
                <a:cs typeface="Times New Roman" panose="02020603050405020304" pitchFamily="18" charset="0"/>
              </a:rPr>
              <a:t>Mosaic</a:t>
            </a:r>
            <a:endParaRPr lang="en-US" sz="2000" dirty="0">
              <a:effectLst/>
              <a:latin typeface="+mj-lt"/>
              <a:ea typeface="Times New Roman" panose="02020603050405020304" pitchFamily="18" charset="0"/>
            </a:endParaRPr>
          </a:p>
          <a:p>
            <a:pPr marL="0" marR="0" algn="ctr" eaLnBrk="0" fontAlgn="base" hangingPunct="0">
              <a:spcBef>
                <a:spcPts val="0"/>
              </a:spcBef>
              <a:spcAft>
                <a:spcPts val="0"/>
              </a:spcAft>
            </a:pPr>
            <a:r>
              <a:rPr lang="en-US" sz="2000" kern="1200" dirty="0">
                <a:solidFill>
                  <a:srgbClr val="000000"/>
                </a:solidFill>
                <a:effectLst/>
                <a:latin typeface="+mj-lt"/>
                <a:ea typeface="Times New Roman" panose="02020603050405020304" pitchFamily="18" charset="0"/>
                <a:cs typeface="Times New Roman" panose="02020603050405020304" pitchFamily="18" charset="0"/>
              </a:rPr>
              <a:t>Law</a:t>
            </a:r>
            <a:endParaRPr lang="en-US" sz="2000" dirty="0">
              <a:effectLst/>
              <a:latin typeface="+mj-lt"/>
              <a:ea typeface="Times New Roman" panose="02020603050405020304" pitchFamily="18" charset="0"/>
            </a:endParaRPr>
          </a:p>
        </p:txBody>
      </p:sp>
      <p:sp>
        <p:nvSpPr>
          <p:cNvPr id="28" name="Rounded Rectangle 9">
            <a:extLst>
              <a:ext uri="{FF2B5EF4-FFF2-40B4-BE49-F238E27FC236}">
                <a16:creationId xmlns:a16="http://schemas.microsoft.com/office/drawing/2014/main" id="{969EFB1E-07AC-4BC6-B8A1-C7889D8E6965}"/>
              </a:ext>
            </a:extLst>
          </p:cNvPr>
          <p:cNvSpPr/>
          <p:nvPr/>
        </p:nvSpPr>
        <p:spPr bwMode="auto">
          <a:xfrm>
            <a:off x="6571975" y="2629284"/>
            <a:ext cx="1962424" cy="872730"/>
          </a:xfrm>
          <a:prstGeom prst="roundRect">
            <a:avLst/>
          </a:prstGeom>
          <a:solidFill>
            <a:srgbClr val="FFC000"/>
          </a:solidFill>
          <a:ln w="12700" cap="flat" cmpd="sng" algn="ctr">
            <a:solidFill>
              <a:srgbClr val="4B2D05"/>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noAutofit/>
          </a:bodyPr>
          <a:lstStyle/>
          <a:p>
            <a:pPr marL="0" marR="0" algn="ctr" eaLnBrk="0" fontAlgn="base" hangingPunct="0">
              <a:spcBef>
                <a:spcPts val="0"/>
              </a:spcBef>
              <a:spcAft>
                <a:spcPts val="0"/>
              </a:spcAft>
            </a:pPr>
            <a:r>
              <a:rPr lang="en-US" sz="2000" kern="1200">
                <a:solidFill>
                  <a:srgbClr val="000000"/>
                </a:solidFill>
                <a:effectLst/>
                <a:latin typeface="+mj-lt"/>
                <a:ea typeface="Times New Roman" panose="02020603050405020304" pitchFamily="18" charset="0"/>
                <a:cs typeface="Times New Roman" panose="02020603050405020304" pitchFamily="18" charset="0"/>
              </a:rPr>
              <a:t>Transferable Principles</a:t>
            </a:r>
            <a:endParaRPr lang="en-US" sz="2000">
              <a:effectLst/>
              <a:latin typeface="+mj-lt"/>
              <a:ea typeface="Times New Roman" panose="02020603050405020304" pitchFamily="18" charset="0"/>
            </a:endParaRPr>
          </a:p>
        </p:txBody>
      </p:sp>
      <p:sp>
        <p:nvSpPr>
          <p:cNvPr id="29" name="Rounded Rectangle 10">
            <a:extLst>
              <a:ext uri="{FF2B5EF4-FFF2-40B4-BE49-F238E27FC236}">
                <a16:creationId xmlns:a16="http://schemas.microsoft.com/office/drawing/2014/main" id="{31330C73-4A96-414E-9ACA-C18541D1FEE4}"/>
              </a:ext>
            </a:extLst>
          </p:cNvPr>
          <p:cNvSpPr/>
          <p:nvPr/>
        </p:nvSpPr>
        <p:spPr bwMode="auto">
          <a:xfrm>
            <a:off x="8918061" y="2629284"/>
            <a:ext cx="1961942" cy="872730"/>
          </a:xfrm>
          <a:prstGeom prst="roundRect">
            <a:avLst/>
          </a:prstGeom>
          <a:solidFill>
            <a:srgbClr val="FFFF00"/>
          </a:solidFill>
          <a:ln w="12700" cap="flat" cmpd="sng" algn="ctr">
            <a:solidFill>
              <a:srgbClr val="4B2D05"/>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noAutofit/>
          </a:bodyPr>
          <a:lstStyle/>
          <a:p>
            <a:pPr marL="0" marR="0" algn="ctr">
              <a:spcBef>
                <a:spcPts val="0"/>
              </a:spcBef>
              <a:spcAft>
                <a:spcPts val="0"/>
              </a:spcAft>
            </a:pPr>
            <a:r>
              <a:rPr lang="en-US" sz="2000" kern="1200">
                <a:solidFill>
                  <a:srgbClr val="000000"/>
                </a:solidFill>
                <a:effectLst/>
                <a:latin typeface="+mj-lt"/>
                <a:ea typeface="Times New Roman" panose="02020603050405020304" pitchFamily="18" charset="0"/>
                <a:cs typeface="Times New Roman" panose="02020603050405020304" pitchFamily="18" charset="0"/>
              </a:rPr>
              <a:t>Our Practice</a:t>
            </a:r>
            <a:endParaRPr lang="en-US" sz="2000">
              <a:effectLst/>
              <a:latin typeface="+mj-lt"/>
              <a:ea typeface="Times New Roman" panose="02020603050405020304" pitchFamily="18" charset="0"/>
            </a:endParaRPr>
          </a:p>
        </p:txBody>
      </p:sp>
      <p:sp>
        <p:nvSpPr>
          <p:cNvPr id="33" name="Rounded Rectangle 14">
            <a:extLst>
              <a:ext uri="{FF2B5EF4-FFF2-40B4-BE49-F238E27FC236}">
                <a16:creationId xmlns:a16="http://schemas.microsoft.com/office/drawing/2014/main" id="{DC47C1AB-F014-407D-BDF8-46C28CEE95F3}"/>
              </a:ext>
            </a:extLst>
          </p:cNvPr>
          <p:cNvSpPr/>
          <p:nvPr/>
        </p:nvSpPr>
        <p:spPr bwMode="auto">
          <a:xfrm>
            <a:off x="4336123" y="3796306"/>
            <a:ext cx="1963093" cy="872730"/>
          </a:xfrm>
          <a:prstGeom prst="roundRect">
            <a:avLst/>
          </a:prstGeom>
          <a:solidFill>
            <a:srgbClr val="FFC000"/>
          </a:solidFill>
          <a:ln w="12700" cap="flat" cmpd="sng" algn="ctr">
            <a:solidFill>
              <a:srgbClr val="4B2D05"/>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noAutofit/>
          </a:bodyPr>
          <a:lstStyle/>
          <a:p>
            <a:pPr marL="0" marR="0" algn="ctr" eaLnBrk="0" fontAlgn="base" hangingPunct="0">
              <a:spcBef>
                <a:spcPts val="0"/>
              </a:spcBef>
              <a:spcAft>
                <a:spcPts val="0"/>
              </a:spcAft>
            </a:pPr>
            <a:r>
              <a:rPr lang="en-US" sz="2000" kern="1200">
                <a:solidFill>
                  <a:srgbClr val="000000"/>
                </a:solidFill>
                <a:effectLst/>
                <a:latin typeface="+mj-lt"/>
                <a:ea typeface="Times New Roman" panose="02020603050405020304" pitchFamily="18" charset="0"/>
                <a:cs typeface="Times New Roman" panose="02020603050405020304" pitchFamily="18" charset="0"/>
              </a:rPr>
              <a:t>Need for Redeemer</a:t>
            </a:r>
            <a:endParaRPr lang="en-US" sz="2000">
              <a:effectLst/>
              <a:latin typeface="+mj-lt"/>
              <a:ea typeface="Times New Roman" panose="02020603050405020304" pitchFamily="18" charset="0"/>
            </a:endParaRPr>
          </a:p>
        </p:txBody>
      </p:sp>
      <p:sp>
        <p:nvSpPr>
          <p:cNvPr id="34" name="Rounded Rectangle 15">
            <a:extLst>
              <a:ext uri="{FF2B5EF4-FFF2-40B4-BE49-F238E27FC236}">
                <a16:creationId xmlns:a16="http://schemas.microsoft.com/office/drawing/2014/main" id="{0A3B7D02-6BE6-4E0D-86D6-7E8440C60CD6}"/>
              </a:ext>
            </a:extLst>
          </p:cNvPr>
          <p:cNvSpPr/>
          <p:nvPr/>
        </p:nvSpPr>
        <p:spPr bwMode="auto">
          <a:xfrm>
            <a:off x="6571975" y="3796306"/>
            <a:ext cx="1962112" cy="872730"/>
          </a:xfrm>
          <a:prstGeom prst="roundRect">
            <a:avLst/>
          </a:prstGeom>
          <a:solidFill>
            <a:srgbClr val="FFC000"/>
          </a:solidFill>
          <a:ln w="12700" cap="flat" cmpd="sng" algn="ctr">
            <a:solidFill>
              <a:srgbClr val="4B2D05"/>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noAutofit/>
          </a:bodyPr>
          <a:lstStyle/>
          <a:p>
            <a:pPr marL="0" marR="0" algn="ctr" eaLnBrk="0" fontAlgn="base" hangingPunct="0">
              <a:spcBef>
                <a:spcPts val="0"/>
              </a:spcBef>
              <a:spcAft>
                <a:spcPts val="0"/>
              </a:spcAft>
            </a:pPr>
            <a:r>
              <a:rPr lang="en-US" sz="2000" kern="1200">
                <a:solidFill>
                  <a:srgbClr val="000000"/>
                </a:solidFill>
                <a:effectLst/>
                <a:latin typeface="+mj-lt"/>
                <a:ea typeface="Times New Roman" panose="02020603050405020304" pitchFamily="18" charset="0"/>
                <a:cs typeface="Times New Roman" panose="02020603050405020304" pitchFamily="18" charset="0"/>
              </a:rPr>
              <a:t>Messiah Foretold</a:t>
            </a:r>
            <a:endParaRPr lang="en-US" sz="2000">
              <a:effectLst/>
              <a:latin typeface="+mj-lt"/>
              <a:ea typeface="Times New Roman" panose="02020603050405020304" pitchFamily="18" charset="0"/>
            </a:endParaRPr>
          </a:p>
        </p:txBody>
      </p:sp>
      <p:sp>
        <p:nvSpPr>
          <p:cNvPr id="35" name="Rounded Rectangle 16">
            <a:extLst>
              <a:ext uri="{FF2B5EF4-FFF2-40B4-BE49-F238E27FC236}">
                <a16:creationId xmlns:a16="http://schemas.microsoft.com/office/drawing/2014/main" id="{225A5C44-ECAA-47EE-B35A-CD49A34D4EFB}"/>
              </a:ext>
            </a:extLst>
          </p:cNvPr>
          <p:cNvSpPr/>
          <p:nvPr/>
        </p:nvSpPr>
        <p:spPr bwMode="auto">
          <a:xfrm>
            <a:off x="8934490" y="3796306"/>
            <a:ext cx="1962112" cy="872730"/>
          </a:xfrm>
          <a:prstGeom prst="roundRect">
            <a:avLst/>
          </a:prstGeom>
          <a:solidFill>
            <a:srgbClr val="FFFF00"/>
          </a:solidFill>
          <a:ln w="12700" cap="flat" cmpd="sng" algn="ctr">
            <a:solidFill>
              <a:srgbClr val="4B2D05"/>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noAutofit/>
          </a:bodyPr>
          <a:lstStyle/>
          <a:p>
            <a:pPr marL="0" marR="0" algn="ctr" eaLnBrk="0" fontAlgn="base" hangingPunct="0">
              <a:spcBef>
                <a:spcPts val="0"/>
              </a:spcBef>
              <a:spcAft>
                <a:spcPts val="0"/>
              </a:spcAft>
            </a:pPr>
            <a:r>
              <a:rPr lang="en-US" sz="2000" kern="1200" dirty="0">
                <a:solidFill>
                  <a:srgbClr val="000000"/>
                </a:solidFill>
                <a:effectLst/>
                <a:latin typeface="+mj-lt"/>
                <a:ea typeface="Times New Roman" panose="02020603050405020304" pitchFamily="18" charset="0"/>
                <a:cs typeface="Times New Roman" panose="02020603050405020304" pitchFamily="18" charset="0"/>
              </a:rPr>
              <a:t>The Messiah Revealed</a:t>
            </a:r>
            <a:endParaRPr lang="en-US" sz="2000" dirty="0">
              <a:effectLst/>
              <a:latin typeface="+mj-lt"/>
              <a:ea typeface="Times New Roman" panose="02020603050405020304" pitchFamily="18" charset="0"/>
            </a:endParaRPr>
          </a:p>
        </p:txBody>
      </p:sp>
      <p:sp>
        <p:nvSpPr>
          <p:cNvPr id="36" name="Rounded Rectangle 17">
            <a:extLst>
              <a:ext uri="{FF2B5EF4-FFF2-40B4-BE49-F238E27FC236}">
                <a16:creationId xmlns:a16="http://schemas.microsoft.com/office/drawing/2014/main" id="{69FFEC1A-E70D-4FD9-A980-FE8D46E80148}"/>
              </a:ext>
            </a:extLst>
          </p:cNvPr>
          <p:cNvSpPr/>
          <p:nvPr/>
        </p:nvSpPr>
        <p:spPr bwMode="auto">
          <a:xfrm>
            <a:off x="1447800" y="2362200"/>
            <a:ext cx="2652739" cy="3657599"/>
          </a:xfrm>
          <a:prstGeom prst="roundRect">
            <a:avLst/>
          </a:prstGeom>
          <a:solidFill>
            <a:srgbClr val="FFFF00"/>
          </a:solidFill>
          <a:ln w="12700" cap="flat" cmpd="sng" algn="ctr">
            <a:solidFill>
              <a:srgbClr val="4B2D05"/>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noAutofit/>
          </a:bodyPr>
          <a:lstStyle/>
          <a:p>
            <a:pPr marL="0" marR="0" algn="ctr" eaLnBrk="0" fontAlgn="base" hangingPunct="0">
              <a:spcBef>
                <a:spcPts val="0"/>
              </a:spcBef>
              <a:spcAft>
                <a:spcPts val="0"/>
              </a:spcAft>
            </a:pPr>
            <a:r>
              <a:rPr lang="en-US" sz="2800" b="1" kern="1200" dirty="0">
                <a:solidFill>
                  <a:srgbClr val="000000"/>
                </a:solidFill>
                <a:effectLst/>
                <a:latin typeface="+mj-lt"/>
                <a:ea typeface="Times New Roman" panose="02020603050405020304" pitchFamily="18" charset="0"/>
                <a:cs typeface="Times New Roman" panose="02020603050405020304" pitchFamily="18" charset="0"/>
              </a:rPr>
              <a:t>OLD </a:t>
            </a:r>
            <a:endParaRPr lang="en-US" dirty="0">
              <a:effectLst/>
              <a:latin typeface="+mj-lt"/>
              <a:ea typeface="Times New Roman" panose="02020603050405020304" pitchFamily="18" charset="0"/>
            </a:endParaRPr>
          </a:p>
          <a:p>
            <a:pPr marL="0" marR="0" algn="ctr" eaLnBrk="0" fontAlgn="base" hangingPunct="0">
              <a:spcBef>
                <a:spcPts val="0"/>
              </a:spcBef>
              <a:spcAft>
                <a:spcPts val="0"/>
              </a:spcAft>
            </a:pPr>
            <a:r>
              <a:rPr lang="en-US" sz="2800" b="1" kern="1200" dirty="0">
                <a:solidFill>
                  <a:srgbClr val="000000"/>
                </a:solidFill>
                <a:effectLst/>
                <a:latin typeface="+mj-lt"/>
                <a:ea typeface="Times New Roman" panose="02020603050405020304" pitchFamily="18" charset="0"/>
                <a:cs typeface="Times New Roman" panose="02020603050405020304" pitchFamily="18" charset="0"/>
              </a:rPr>
              <a:t>TESTAMENT</a:t>
            </a:r>
            <a:endParaRPr lang="en-US" dirty="0">
              <a:effectLst/>
              <a:latin typeface="+mj-lt"/>
              <a:ea typeface="Times New Roman" panose="02020603050405020304" pitchFamily="18" charset="0"/>
            </a:endParaRPr>
          </a:p>
        </p:txBody>
      </p:sp>
      <p:sp>
        <p:nvSpPr>
          <p:cNvPr id="37" name="TextBox 21">
            <a:extLst>
              <a:ext uri="{FF2B5EF4-FFF2-40B4-BE49-F238E27FC236}">
                <a16:creationId xmlns:a16="http://schemas.microsoft.com/office/drawing/2014/main" id="{1722B5F3-9136-4567-9A52-E1756CEF87C2}"/>
              </a:ext>
            </a:extLst>
          </p:cNvPr>
          <p:cNvSpPr txBox="1"/>
          <p:nvPr/>
        </p:nvSpPr>
        <p:spPr>
          <a:xfrm>
            <a:off x="8686800" y="2057400"/>
            <a:ext cx="2425099" cy="499896"/>
          </a:xfrm>
          <a:prstGeom prst="rect">
            <a:avLst/>
          </a:prstGeom>
          <a:noFill/>
          <a:ln>
            <a:noFill/>
          </a:ln>
        </p:spPr>
        <p:txBody>
          <a:bodyPr wrap="square" rtlCol="0">
            <a:noAutofit/>
          </a:bodyPr>
          <a:lstStyle/>
          <a:p>
            <a:pPr marL="0" marR="0" algn="ctr">
              <a:spcBef>
                <a:spcPts val="0"/>
              </a:spcBef>
              <a:spcAft>
                <a:spcPts val="0"/>
              </a:spcAft>
            </a:pPr>
            <a:r>
              <a:rPr lang="en-US" sz="2400" b="1" i="1" kern="1200" dirty="0">
                <a:effectLst/>
                <a:latin typeface="+mj-lt"/>
                <a:ea typeface="Times New Roman" panose="02020603050405020304" pitchFamily="18" charset="0"/>
                <a:cs typeface="Times New Roman" panose="02020603050405020304" pitchFamily="18" charset="0"/>
              </a:rPr>
              <a:t>New Testament</a:t>
            </a:r>
            <a:endParaRPr lang="en-US" sz="2400" b="1" i="1" dirty="0">
              <a:effectLst/>
              <a:latin typeface="+mj-lt"/>
              <a:ea typeface="Times New Roman" panose="02020603050405020304" pitchFamily="18" charset="0"/>
            </a:endParaRPr>
          </a:p>
        </p:txBody>
      </p:sp>
      <p:sp>
        <p:nvSpPr>
          <p:cNvPr id="3" name="Footer Placeholder 2">
            <a:extLst>
              <a:ext uri="{FF2B5EF4-FFF2-40B4-BE49-F238E27FC236}">
                <a16:creationId xmlns:a16="http://schemas.microsoft.com/office/drawing/2014/main" id="{8A5BFBF8-136C-41E0-BAE7-7B33CFFCF7D3}"/>
              </a:ext>
            </a:extLst>
          </p:cNvPr>
          <p:cNvSpPr>
            <a:spLocks noGrp="1"/>
          </p:cNvSpPr>
          <p:nvPr>
            <p:ph type="ftr" sz="quarter" idx="11"/>
          </p:nvPr>
        </p:nvSpPr>
        <p:spPr/>
        <p:txBody>
          <a:bodyPr/>
          <a:lstStyle/>
          <a:p>
            <a:r>
              <a:rPr lang="en-US"/>
              <a:t>OLD TESTAMENT SURVEY</a:t>
            </a:r>
            <a:endParaRPr lang="en-US" dirty="0"/>
          </a:p>
        </p:txBody>
      </p:sp>
    </p:spTree>
    <p:extLst>
      <p:ext uri="{BB962C8B-B14F-4D97-AF65-F5344CB8AC3E}">
        <p14:creationId xmlns:p14="http://schemas.microsoft.com/office/powerpoint/2010/main" val="1884369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a 70-Year Exile</a:t>
            </a:r>
          </a:p>
        </p:txBody>
      </p:sp>
      <p:sp>
        <p:nvSpPr>
          <p:cNvPr id="10" name="Rectangle 9"/>
          <p:cNvSpPr/>
          <p:nvPr/>
        </p:nvSpPr>
        <p:spPr>
          <a:xfrm>
            <a:off x="1270000" y="1907367"/>
            <a:ext cx="6195237" cy="1674033"/>
          </a:xfrm>
          <a:prstGeom prst="rect">
            <a:avLst/>
          </a:prstGeom>
          <a:solidFill>
            <a:srgbClr val="533205"/>
          </a:solidFill>
          <a:ln w="38100">
            <a:solidFill>
              <a:srgbClr val="000000"/>
            </a:solidFill>
          </a:ln>
          <a:effectLst>
            <a:outerShdw blurRad="139700" dist="50800" dir="4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dirty="0">
                <a:solidFill>
                  <a:schemeClr val="bg1"/>
                </a:solidFill>
                <a:effectLst>
                  <a:outerShdw blurRad="38100" dist="38100" dir="2700000" algn="tl">
                    <a:srgbClr val="000000">
                      <a:alpha val="43137"/>
                    </a:srgbClr>
                  </a:outerShdw>
                </a:effectLst>
              </a:rPr>
              <a:t>Israel’s disobedience for 490 Years</a:t>
            </a:r>
          </a:p>
        </p:txBody>
      </p:sp>
      <p:sp>
        <p:nvSpPr>
          <p:cNvPr id="11" name="Rectangle 10"/>
          <p:cNvSpPr/>
          <p:nvPr/>
        </p:nvSpPr>
        <p:spPr>
          <a:xfrm>
            <a:off x="7573925" y="1907367"/>
            <a:ext cx="3043275" cy="1674033"/>
          </a:xfrm>
          <a:prstGeom prst="rect">
            <a:avLst/>
          </a:prstGeom>
          <a:solidFill>
            <a:srgbClr val="FF0000"/>
          </a:solidFill>
          <a:ln w="38100">
            <a:solidFill>
              <a:srgbClr val="000000"/>
            </a:solidFill>
          </a:ln>
          <a:effectLst>
            <a:outerShdw blurRad="127000" dist="50800" dir="4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333" dirty="0">
                <a:effectLst>
                  <a:outerShdw blurRad="38100" dist="38100" dir="2700000" algn="tl">
                    <a:srgbClr val="000000">
                      <a:alpha val="43137"/>
                    </a:srgbClr>
                  </a:outerShdw>
                </a:effectLst>
              </a:rPr>
              <a:t>EXILE</a:t>
            </a:r>
          </a:p>
        </p:txBody>
      </p:sp>
      <p:graphicFrame>
        <p:nvGraphicFramePr>
          <p:cNvPr id="62466" name="Object 2"/>
          <p:cNvGraphicFramePr>
            <a:graphicFrameLocks noChangeAspect="1"/>
          </p:cNvGraphicFramePr>
          <p:nvPr>
            <p:extLst>
              <p:ext uri="{D42A27DB-BD31-4B8C-83A1-F6EECF244321}">
                <p14:modId xmlns:p14="http://schemas.microsoft.com/office/powerpoint/2010/main" val="2940356458"/>
              </p:ext>
            </p:extLst>
          </p:nvPr>
        </p:nvGraphicFramePr>
        <p:xfrm>
          <a:off x="2778693" y="3789010"/>
          <a:ext cx="2672214" cy="1690941"/>
        </p:xfrm>
        <a:graphic>
          <a:graphicData uri="http://schemas.openxmlformats.org/presentationml/2006/ole">
            <mc:AlternateContent xmlns:mc="http://schemas.openxmlformats.org/markup-compatibility/2006">
              <mc:Choice xmlns:v="urn:schemas-microsoft-com:vml" Requires="v">
                <p:oleObj name="Equation" r:id="rId3" imgW="609480" imgH="393480" progId="Equation.3">
                  <p:embed/>
                </p:oleObj>
              </mc:Choice>
              <mc:Fallback>
                <p:oleObj name="Equation" r:id="rId3" imgW="609480" imgH="393480" progId="Equation.3">
                  <p:embed/>
                  <p:pic>
                    <p:nvPicPr>
                      <p:cNvPr id="6246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8693" y="3789010"/>
                        <a:ext cx="2672214" cy="1690941"/>
                      </a:xfrm>
                      <a:prstGeom prst="rect">
                        <a:avLst/>
                      </a:prstGeom>
                      <a:noFill/>
                      <a:ln w="9525">
                        <a:noFill/>
                        <a:miter lim="800000"/>
                        <a:headEnd/>
                        <a:tailEnd/>
                      </a:ln>
                      <a:effectLst>
                        <a:outerShdw dist="35921" dir="2700000" algn="ctr" rotWithShape="0">
                          <a:srgbClr val="808080"/>
                        </a:outerShdw>
                      </a:effectLst>
                    </p:spPr>
                  </p:pic>
                </p:oleObj>
              </mc:Fallback>
            </mc:AlternateContent>
          </a:graphicData>
        </a:graphic>
      </p:graphicFrame>
      <p:sp>
        <p:nvSpPr>
          <p:cNvPr id="14" name="Bent-Up Arrow 13"/>
          <p:cNvSpPr/>
          <p:nvPr/>
        </p:nvSpPr>
        <p:spPr>
          <a:xfrm>
            <a:off x="5638800" y="3581400"/>
            <a:ext cx="3454400" cy="1053081"/>
          </a:xfrm>
          <a:prstGeom prst="bentUpArrow">
            <a:avLst/>
          </a:prstGeom>
          <a:solidFill>
            <a:srgbClr val="FF0000"/>
          </a:solidFill>
          <a:ln>
            <a:solidFill>
              <a:srgbClr val="000000"/>
            </a:solidFill>
          </a:ln>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023526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weary traveler home">
            <a:extLst>
              <a:ext uri="{FF2B5EF4-FFF2-40B4-BE49-F238E27FC236}">
                <a16:creationId xmlns:a16="http://schemas.microsoft.com/office/drawing/2014/main" id="{0939A589-81EA-4F2E-B402-C5BB4D1399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904" y="0"/>
            <a:ext cx="130016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6964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Look at the Period</a:t>
            </a:r>
          </a:p>
        </p:txBody>
      </p:sp>
      <p:grpSp>
        <p:nvGrpSpPr>
          <p:cNvPr id="3" name="Group 2">
            <a:extLst>
              <a:ext uri="{FF2B5EF4-FFF2-40B4-BE49-F238E27FC236}">
                <a16:creationId xmlns:a16="http://schemas.microsoft.com/office/drawing/2014/main" id="{99D64F3F-CB63-4E64-978B-97B035910CB1}"/>
              </a:ext>
            </a:extLst>
          </p:cNvPr>
          <p:cNvGrpSpPr/>
          <p:nvPr/>
        </p:nvGrpSpPr>
        <p:grpSpPr>
          <a:xfrm>
            <a:off x="1143000" y="2209800"/>
            <a:ext cx="10310648" cy="2874764"/>
            <a:chOff x="993228" y="2737760"/>
            <a:chExt cx="10310648" cy="2874764"/>
          </a:xfrm>
        </p:grpSpPr>
        <p:cxnSp>
          <p:nvCxnSpPr>
            <p:cNvPr id="51" name="Straight Connector 50">
              <a:extLst>
                <a:ext uri="{FF2B5EF4-FFF2-40B4-BE49-F238E27FC236}">
                  <a16:creationId xmlns:a16="http://schemas.microsoft.com/office/drawing/2014/main" id="{AD95450C-7C70-4A80-8CF7-7925751A75CA}"/>
                </a:ext>
              </a:extLst>
            </p:cNvPr>
            <p:cNvCxnSpPr/>
            <p:nvPr/>
          </p:nvCxnSpPr>
          <p:spPr>
            <a:xfrm flipV="1">
              <a:off x="1342319" y="3705501"/>
              <a:ext cx="9156155" cy="0"/>
            </a:xfrm>
            <a:prstGeom prst="line">
              <a:avLst/>
            </a:prstGeom>
            <a:noFill/>
            <a:ln w="76200" cap="flat" cmpd="sng" algn="ctr">
              <a:solidFill>
                <a:srgbClr val="4F2F05"/>
              </a:solidFill>
              <a:prstDash val="solid"/>
              <a:miter lim="800000"/>
              <a:headEnd type="none" w="med" len="med"/>
              <a:tailEnd type="triangle" w="med" len="med"/>
            </a:ln>
            <a:effectLst/>
          </p:spPr>
        </p:cxnSp>
        <p:sp>
          <p:nvSpPr>
            <p:cNvPr id="52" name="Oval 51">
              <a:extLst>
                <a:ext uri="{FF2B5EF4-FFF2-40B4-BE49-F238E27FC236}">
                  <a16:creationId xmlns:a16="http://schemas.microsoft.com/office/drawing/2014/main" id="{F6101DEA-25AC-4170-8E07-7C8626EF6A2C}"/>
                </a:ext>
              </a:extLst>
            </p:cNvPr>
            <p:cNvSpPr/>
            <p:nvPr/>
          </p:nvSpPr>
          <p:spPr>
            <a:xfrm>
              <a:off x="3972968" y="3508223"/>
              <a:ext cx="365760" cy="306413"/>
            </a:xfrm>
            <a:prstGeom prst="ellipse">
              <a:avLst/>
            </a:prstGeom>
            <a:solidFill>
              <a:srgbClr val="4F2F05"/>
            </a:solidFill>
            <a:ln w="12700" cap="flat" cmpd="sng" algn="ctr">
              <a:solidFill>
                <a:schemeClr val="tx1"/>
              </a:solidFill>
              <a:prstDash val="solid"/>
              <a:miter lim="800000"/>
            </a:ln>
            <a:effectLst/>
            <a:scene3d>
              <a:camera prst="orthographicFront"/>
              <a:lightRig rig="threePt" dir="t"/>
            </a:scene3d>
            <a:sp3d>
              <a:bevelT w="165100" prst="coolSlant"/>
            </a:sp3d>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4800" b="1">
                <a:solidFill>
                  <a:srgbClr val="533205"/>
                </a:solidFill>
                <a:latin typeface="Century Gothic" panose="020B0502020202020204" pitchFamily="34" charset="0"/>
              </a:endParaRPr>
            </a:p>
          </p:txBody>
        </p:sp>
        <p:sp>
          <p:nvSpPr>
            <p:cNvPr id="53" name="Text Box 1076">
              <a:extLst>
                <a:ext uri="{FF2B5EF4-FFF2-40B4-BE49-F238E27FC236}">
                  <a16:creationId xmlns:a16="http://schemas.microsoft.com/office/drawing/2014/main" id="{75CA9BB6-B757-4930-BEF2-48E63803955B}"/>
                </a:ext>
              </a:extLst>
            </p:cNvPr>
            <p:cNvSpPr txBox="1"/>
            <p:nvPr/>
          </p:nvSpPr>
          <p:spPr>
            <a:xfrm>
              <a:off x="993228" y="3820580"/>
              <a:ext cx="2127467" cy="179194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sz="2000" kern="1200" dirty="0">
                  <a:effectLst/>
                  <a:latin typeface="Century Gothic" panose="020B0502020202020204" pitchFamily="34" charset="0"/>
                  <a:ea typeface="Arial" panose="020B0604020202020204" pitchFamily="34" charset="0"/>
                  <a:cs typeface="Times New Roman" panose="02020603050405020304" pitchFamily="18" charset="0"/>
                </a:rPr>
                <a:t>Persian king Cyrus permits Jews to return to Jerusalem 538 BC</a:t>
              </a:r>
              <a:endParaRPr lang="en-US" sz="3600" dirty="0">
                <a:effectLst/>
                <a:latin typeface="Century Gothic" panose="020B0502020202020204" pitchFamily="34" charset="0"/>
                <a:ea typeface="Arial" panose="020B060402020202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Century Gothic" panose="020B0502020202020204" pitchFamily="34" charset="0"/>
                  <a:ea typeface="Arial" panose="020B0604020202020204" pitchFamily="34" charset="0"/>
                  <a:cs typeface="Times New Roman" panose="02020603050405020304" pitchFamily="18" charset="0"/>
                </a:rPr>
                <a:t> </a:t>
              </a:r>
            </a:p>
          </p:txBody>
        </p:sp>
        <p:sp>
          <p:nvSpPr>
            <p:cNvPr id="54" name="Text Box 1076">
              <a:extLst>
                <a:ext uri="{FF2B5EF4-FFF2-40B4-BE49-F238E27FC236}">
                  <a16:creationId xmlns:a16="http://schemas.microsoft.com/office/drawing/2014/main" id="{B7D0F9F2-AD83-4258-A2EF-67B8E8420050}"/>
                </a:ext>
              </a:extLst>
            </p:cNvPr>
            <p:cNvSpPr txBox="1"/>
            <p:nvPr/>
          </p:nvSpPr>
          <p:spPr>
            <a:xfrm>
              <a:off x="3037903" y="3820580"/>
              <a:ext cx="2128208" cy="179194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sz="2000" kern="1200" dirty="0">
                  <a:effectLst/>
                  <a:latin typeface="Century Gothic" panose="020B0502020202020204" pitchFamily="34" charset="0"/>
                  <a:ea typeface="Arial" panose="020B0604020202020204" pitchFamily="34" charset="0"/>
                </a:rPr>
                <a:t>Zerubbabel takes 50,000 Jews back to Jerusalem    537 BC</a:t>
              </a:r>
              <a:endParaRPr lang="en-US" sz="3600" dirty="0">
                <a:effectLst/>
                <a:latin typeface="Century Gothic" panose="020B0502020202020204" pitchFamily="34" charset="0"/>
                <a:ea typeface="Times New Roman" panose="02020603050405020304" pitchFamily="18" charset="0"/>
              </a:endParaRPr>
            </a:p>
            <a:p>
              <a:pPr marL="0" marR="0" algn="ctr">
                <a:lnSpc>
                  <a:spcPct val="115000"/>
                </a:lnSpc>
                <a:spcBef>
                  <a:spcPts val="0"/>
                </a:spcBef>
                <a:spcAft>
                  <a:spcPts val="0"/>
                </a:spcAft>
              </a:pPr>
              <a:r>
                <a:rPr lang="en-US" sz="3600" dirty="0">
                  <a:effectLst/>
                  <a:latin typeface="Century Gothic" panose="020B0502020202020204" pitchFamily="34" charset="0"/>
                  <a:ea typeface="Times New Roman" panose="02020603050405020304" pitchFamily="18" charset="0"/>
                </a:rPr>
                <a:t> </a:t>
              </a:r>
            </a:p>
          </p:txBody>
        </p:sp>
        <p:sp>
          <p:nvSpPr>
            <p:cNvPr id="55" name="Text Box 1076">
              <a:extLst>
                <a:ext uri="{FF2B5EF4-FFF2-40B4-BE49-F238E27FC236}">
                  <a16:creationId xmlns:a16="http://schemas.microsoft.com/office/drawing/2014/main" id="{21424C6C-7911-4817-B92A-38AEFB8D7548}"/>
                </a:ext>
              </a:extLst>
            </p:cNvPr>
            <p:cNvSpPr txBox="1"/>
            <p:nvPr/>
          </p:nvSpPr>
          <p:spPr>
            <a:xfrm>
              <a:off x="5219721" y="3820580"/>
              <a:ext cx="2128208" cy="179194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sz="2000" kern="1200" dirty="0">
                  <a:effectLst/>
                  <a:latin typeface="Century Gothic" panose="020B0502020202020204" pitchFamily="34" charset="0"/>
                  <a:ea typeface="Arial" panose="020B0604020202020204" pitchFamily="34" charset="0"/>
                </a:rPr>
                <a:t>Ezra takes about 2,000 Jews back to Jerusalem    458 BC</a:t>
              </a:r>
              <a:endParaRPr lang="en-US" sz="3600" dirty="0">
                <a:effectLst/>
                <a:latin typeface="Century Gothic" panose="020B0502020202020204" pitchFamily="34" charset="0"/>
                <a:ea typeface="Times New Roman" panose="02020603050405020304" pitchFamily="18" charset="0"/>
              </a:endParaRPr>
            </a:p>
            <a:p>
              <a:pPr marL="0" marR="0" algn="ctr">
                <a:lnSpc>
                  <a:spcPct val="115000"/>
                </a:lnSpc>
                <a:spcBef>
                  <a:spcPts val="0"/>
                </a:spcBef>
                <a:spcAft>
                  <a:spcPts val="0"/>
                </a:spcAft>
              </a:pPr>
              <a:r>
                <a:rPr lang="en-US" sz="3600" dirty="0">
                  <a:effectLst/>
                  <a:latin typeface="Century Gothic" panose="020B0502020202020204" pitchFamily="34" charset="0"/>
                  <a:ea typeface="Times New Roman" panose="02020603050405020304" pitchFamily="18" charset="0"/>
                </a:rPr>
                <a:t> </a:t>
              </a:r>
            </a:p>
          </p:txBody>
        </p:sp>
        <p:sp>
          <p:nvSpPr>
            <p:cNvPr id="56" name="Text Box 1076">
              <a:extLst>
                <a:ext uri="{FF2B5EF4-FFF2-40B4-BE49-F238E27FC236}">
                  <a16:creationId xmlns:a16="http://schemas.microsoft.com/office/drawing/2014/main" id="{7669B952-3884-4A2E-9374-E2C0DA88C8E9}"/>
                </a:ext>
              </a:extLst>
            </p:cNvPr>
            <p:cNvSpPr txBox="1"/>
            <p:nvPr/>
          </p:nvSpPr>
          <p:spPr>
            <a:xfrm>
              <a:off x="7364136" y="3820580"/>
              <a:ext cx="2128208" cy="179194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sz="2000" kern="1200" dirty="0">
                  <a:effectLst/>
                  <a:latin typeface="Century Gothic" panose="020B0502020202020204" pitchFamily="34" charset="0"/>
                  <a:ea typeface="Arial" panose="020B0604020202020204" pitchFamily="34" charset="0"/>
                </a:rPr>
                <a:t>Nehemiah takes a few Jews back to Jerusalem    445 BC</a:t>
              </a:r>
              <a:endParaRPr lang="en-US" sz="3600" dirty="0">
                <a:effectLst/>
                <a:latin typeface="Century Gothic" panose="020B0502020202020204" pitchFamily="34" charset="0"/>
                <a:ea typeface="Times New Roman" panose="02020603050405020304" pitchFamily="18" charset="0"/>
              </a:endParaRPr>
            </a:p>
            <a:p>
              <a:pPr marL="0" marR="0" algn="ctr">
                <a:lnSpc>
                  <a:spcPct val="115000"/>
                </a:lnSpc>
                <a:spcBef>
                  <a:spcPts val="0"/>
                </a:spcBef>
                <a:spcAft>
                  <a:spcPts val="0"/>
                </a:spcAft>
              </a:pPr>
              <a:r>
                <a:rPr lang="en-US" sz="3600" dirty="0">
                  <a:effectLst/>
                  <a:latin typeface="Century Gothic" panose="020B0502020202020204" pitchFamily="34" charset="0"/>
                  <a:ea typeface="Times New Roman" panose="02020603050405020304" pitchFamily="18" charset="0"/>
                </a:rPr>
                <a:t> </a:t>
              </a:r>
            </a:p>
          </p:txBody>
        </p:sp>
        <p:sp>
          <p:nvSpPr>
            <p:cNvPr id="57" name="Text Box 1076">
              <a:extLst>
                <a:ext uri="{FF2B5EF4-FFF2-40B4-BE49-F238E27FC236}">
                  <a16:creationId xmlns:a16="http://schemas.microsoft.com/office/drawing/2014/main" id="{4D80CCC3-BD86-4ED2-9A35-2FA0CA0EB8E3}"/>
                </a:ext>
              </a:extLst>
            </p:cNvPr>
            <p:cNvSpPr txBox="1"/>
            <p:nvPr/>
          </p:nvSpPr>
          <p:spPr>
            <a:xfrm>
              <a:off x="9533487" y="3820580"/>
              <a:ext cx="1770389" cy="179194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sz="2000" kern="1200" dirty="0">
                  <a:effectLst/>
                  <a:latin typeface="Century Gothic" panose="020B0502020202020204" pitchFamily="34" charset="0"/>
                  <a:ea typeface="Arial" panose="020B0604020202020204" pitchFamily="34" charset="0"/>
                </a:rPr>
                <a:t>Malachi-end of OT Period    430 BC</a:t>
              </a:r>
              <a:endParaRPr lang="en-US" sz="3600" dirty="0">
                <a:effectLst/>
                <a:latin typeface="Century Gothic" panose="020B0502020202020204" pitchFamily="34" charset="0"/>
                <a:ea typeface="Times New Roman" panose="02020603050405020304" pitchFamily="18" charset="0"/>
              </a:endParaRPr>
            </a:p>
            <a:p>
              <a:pPr marL="0" marR="0" algn="ctr">
                <a:lnSpc>
                  <a:spcPct val="115000"/>
                </a:lnSpc>
                <a:spcBef>
                  <a:spcPts val="0"/>
                </a:spcBef>
                <a:spcAft>
                  <a:spcPts val="0"/>
                </a:spcAft>
              </a:pPr>
              <a:r>
                <a:rPr lang="en-US" sz="3600" dirty="0">
                  <a:effectLst/>
                  <a:latin typeface="Century Gothic" panose="020B0502020202020204" pitchFamily="34" charset="0"/>
                  <a:ea typeface="Times New Roman" panose="02020603050405020304" pitchFamily="18" charset="0"/>
                </a:rPr>
                <a:t> </a:t>
              </a:r>
            </a:p>
          </p:txBody>
        </p:sp>
        <p:sp>
          <p:nvSpPr>
            <p:cNvPr id="58" name="Oval 57">
              <a:extLst>
                <a:ext uri="{FF2B5EF4-FFF2-40B4-BE49-F238E27FC236}">
                  <a16:creationId xmlns:a16="http://schemas.microsoft.com/office/drawing/2014/main" id="{66EE48BF-3FA5-4B60-A29F-5CA1875338B0}"/>
                </a:ext>
              </a:extLst>
            </p:cNvPr>
            <p:cNvSpPr/>
            <p:nvPr/>
          </p:nvSpPr>
          <p:spPr>
            <a:xfrm>
              <a:off x="1865955" y="3508223"/>
              <a:ext cx="365760" cy="306413"/>
            </a:xfrm>
            <a:prstGeom prst="ellipse">
              <a:avLst/>
            </a:prstGeom>
            <a:solidFill>
              <a:srgbClr val="4F2F05"/>
            </a:solidFill>
            <a:ln w="12700" cap="flat" cmpd="sng" algn="ctr">
              <a:solidFill>
                <a:schemeClr val="tx1"/>
              </a:solidFill>
              <a:prstDash val="solid"/>
              <a:miter lim="800000"/>
            </a:ln>
            <a:effectLst/>
            <a:scene3d>
              <a:camera prst="orthographicFront"/>
              <a:lightRig rig="threePt" dir="t"/>
            </a:scene3d>
            <a:sp3d>
              <a:bevelT w="165100" prst="coolSlant"/>
            </a:sp3d>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4800" b="1">
                <a:solidFill>
                  <a:srgbClr val="533205"/>
                </a:solidFill>
                <a:latin typeface="Century Gothic" panose="020B0502020202020204" pitchFamily="34" charset="0"/>
              </a:endParaRPr>
            </a:p>
          </p:txBody>
        </p:sp>
        <p:sp>
          <p:nvSpPr>
            <p:cNvPr id="59" name="Oval 58">
              <a:extLst>
                <a:ext uri="{FF2B5EF4-FFF2-40B4-BE49-F238E27FC236}">
                  <a16:creationId xmlns:a16="http://schemas.microsoft.com/office/drawing/2014/main" id="{DBFFF373-4B67-4FF1-820A-0D4024C40605}"/>
                </a:ext>
              </a:extLst>
            </p:cNvPr>
            <p:cNvSpPr/>
            <p:nvPr/>
          </p:nvSpPr>
          <p:spPr>
            <a:xfrm>
              <a:off x="6017643" y="3508223"/>
              <a:ext cx="365760" cy="306413"/>
            </a:xfrm>
            <a:prstGeom prst="ellipse">
              <a:avLst/>
            </a:prstGeom>
            <a:solidFill>
              <a:srgbClr val="4F2F05"/>
            </a:solidFill>
            <a:ln w="12700" cap="flat" cmpd="sng" algn="ctr">
              <a:solidFill>
                <a:schemeClr val="tx1"/>
              </a:solidFill>
              <a:prstDash val="solid"/>
              <a:miter lim="800000"/>
            </a:ln>
            <a:effectLst/>
            <a:scene3d>
              <a:camera prst="orthographicFront"/>
              <a:lightRig rig="threePt" dir="t"/>
            </a:scene3d>
            <a:sp3d>
              <a:bevelT w="165100" prst="coolSlant"/>
            </a:sp3d>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4800" b="1">
                <a:solidFill>
                  <a:srgbClr val="533205"/>
                </a:solidFill>
                <a:latin typeface="Century Gothic" panose="020B0502020202020204" pitchFamily="34" charset="0"/>
              </a:endParaRPr>
            </a:p>
          </p:txBody>
        </p:sp>
        <p:sp>
          <p:nvSpPr>
            <p:cNvPr id="60" name="Oval 59">
              <a:extLst>
                <a:ext uri="{FF2B5EF4-FFF2-40B4-BE49-F238E27FC236}">
                  <a16:creationId xmlns:a16="http://schemas.microsoft.com/office/drawing/2014/main" id="{94E25368-C696-4D7E-BCA5-A5F0F33180D9}"/>
                </a:ext>
              </a:extLst>
            </p:cNvPr>
            <p:cNvSpPr/>
            <p:nvPr/>
          </p:nvSpPr>
          <p:spPr>
            <a:xfrm>
              <a:off x="8236863" y="3508223"/>
              <a:ext cx="365760" cy="306413"/>
            </a:xfrm>
            <a:prstGeom prst="ellipse">
              <a:avLst/>
            </a:prstGeom>
            <a:solidFill>
              <a:srgbClr val="4F2F05"/>
            </a:solidFill>
            <a:ln w="12700" cap="flat" cmpd="sng" algn="ctr">
              <a:solidFill>
                <a:schemeClr val="tx1"/>
              </a:solidFill>
              <a:prstDash val="solid"/>
              <a:miter lim="800000"/>
            </a:ln>
            <a:effectLst/>
            <a:scene3d>
              <a:camera prst="orthographicFront"/>
              <a:lightRig rig="threePt" dir="t"/>
            </a:scene3d>
            <a:sp3d>
              <a:bevelT w="165100" prst="coolSlant"/>
            </a:sp3d>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4800" b="1">
                <a:solidFill>
                  <a:srgbClr val="533205"/>
                </a:solidFill>
                <a:latin typeface="Century Gothic" panose="020B0502020202020204" pitchFamily="34" charset="0"/>
              </a:endParaRPr>
            </a:p>
          </p:txBody>
        </p:sp>
        <p:sp>
          <p:nvSpPr>
            <p:cNvPr id="61" name="Oval 60">
              <a:extLst>
                <a:ext uri="{FF2B5EF4-FFF2-40B4-BE49-F238E27FC236}">
                  <a16:creationId xmlns:a16="http://schemas.microsoft.com/office/drawing/2014/main" id="{8029D63C-ADE9-4F53-BCA6-FCC41413A6B4}"/>
                </a:ext>
              </a:extLst>
            </p:cNvPr>
            <p:cNvSpPr/>
            <p:nvPr/>
          </p:nvSpPr>
          <p:spPr>
            <a:xfrm>
              <a:off x="10530889" y="3508223"/>
              <a:ext cx="365760" cy="306413"/>
            </a:xfrm>
            <a:prstGeom prst="ellipse">
              <a:avLst/>
            </a:prstGeom>
            <a:solidFill>
              <a:srgbClr val="4F2F05"/>
            </a:solidFill>
            <a:ln w="12700" cap="flat" cmpd="sng" algn="ctr">
              <a:solidFill>
                <a:schemeClr val="tx1"/>
              </a:solidFill>
              <a:prstDash val="solid"/>
              <a:miter lim="800000"/>
            </a:ln>
            <a:effectLst/>
            <a:scene3d>
              <a:camera prst="orthographicFront"/>
              <a:lightRig rig="threePt" dir="t"/>
            </a:scene3d>
            <a:sp3d>
              <a:bevelT w="165100" prst="coolSlant"/>
            </a:sp3d>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4800" b="1">
                <a:solidFill>
                  <a:srgbClr val="533205"/>
                </a:solidFill>
                <a:latin typeface="Century Gothic" panose="020B0502020202020204" pitchFamily="34" charset="0"/>
              </a:endParaRPr>
            </a:p>
          </p:txBody>
        </p:sp>
        <p:sp>
          <p:nvSpPr>
            <p:cNvPr id="62" name="Text Box 215">
              <a:extLst>
                <a:ext uri="{FF2B5EF4-FFF2-40B4-BE49-F238E27FC236}">
                  <a16:creationId xmlns:a16="http://schemas.microsoft.com/office/drawing/2014/main" id="{9719C185-B8B0-4D69-B3D9-F6AEB1DE17A5}"/>
                </a:ext>
              </a:extLst>
            </p:cNvPr>
            <p:cNvSpPr txBox="1"/>
            <p:nvPr/>
          </p:nvSpPr>
          <p:spPr>
            <a:xfrm>
              <a:off x="4193628" y="2737760"/>
              <a:ext cx="2252162" cy="103571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sz="2000" dirty="0">
                  <a:effectLst/>
                  <a:latin typeface="Century Gothic" panose="020B0502020202020204" pitchFamily="34" charset="0"/>
                  <a:ea typeface="Arial" panose="020B0604020202020204" pitchFamily="34" charset="0"/>
                  <a:cs typeface="Times New Roman" panose="02020603050405020304" pitchFamily="18" charset="0"/>
                </a:rPr>
                <a:t>Temple rebuilt 516 BC</a:t>
              </a:r>
            </a:p>
          </p:txBody>
        </p:sp>
        <p:sp>
          <p:nvSpPr>
            <p:cNvPr id="63" name="Oval 62">
              <a:extLst>
                <a:ext uri="{FF2B5EF4-FFF2-40B4-BE49-F238E27FC236}">
                  <a16:creationId xmlns:a16="http://schemas.microsoft.com/office/drawing/2014/main" id="{D05F8CD0-7BC5-46C0-BE41-E39C8AD44F39}"/>
                </a:ext>
              </a:extLst>
            </p:cNvPr>
            <p:cNvSpPr/>
            <p:nvPr/>
          </p:nvSpPr>
          <p:spPr>
            <a:xfrm>
              <a:off x="5107513" y="3508223"/>
              <a:ext cx="365760" cy="306413"/>
            </a:xfrm>
            <a:prstGeom prst="ellipse">
              <a:avLst/>
            </a:prstGeom>
            <a:solidFill>
              <a:srgbClr val="4F2F05"/>
            </a:solidFill>
            <a:ln w="12700" cap="flat" cmpd="sng" algn="ctr">
              <a:solidFill>
                <a:schemeClr val="tx1"/>
              </a:solidFill>
              <a:prstDash val="solid"/>
              <a:miter lim="800000"/>
            </a:ln>
            <a:effectLst/>
            <a:scene3d>
              <a:camera prst="orthographicFront"/>
              <a:lightRig rig="threePt" dir="t"/>
            </a:scene3d>
            <a:sp3d>
              <a:bevelT w="165100" prst="coolSlant"/>
            </a:sp3d>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4800" b="1">
                <a:solidFill>
                  <a:srgbClr val="533205"/>
                </a:solidFill>
                <a:latin typeface="Century Gothic" panose="020B0502020202020204" pitchFamily="34" charset="0"/>
              </a:endParaRPr>
            </a:p>
          </p:txBody>
        </p:sp>
      </p:grpSp>
    </p:spTree>
    <p:extLst>
      <p:ext uri="{BB962C8B-B14F-4D97-AF65-F5344CB8AC3E}">
        <p14:creationId xmlns:p14="http://schemas.microsoft.com/office/powerpoint/2010/main" val="3812095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B934A0-F1AF-4933-BBE7-E44CC05B6FA6}"/>
              </a:ext>
            </a:extLst>
          </p:cNvPr>
          <p:cNvSpPr>
            <a:spLocks noGrp="1"/>
          </p:cNvSpPr>
          <p:nvPr>
            <p:ph type="title"/>
          </p:nvPr>
        </p:nvSpPr>
        <p:spPr/>
        <p:txBody>
          <a:bodyPr/>
          <a:lstStyle/>
          <a:p>
            <a:r>
              <a:rPr lang="en-US" dirty="0"/>
              <a:t>The Decree of Cyrus</a:t>
            </a:r>
          </a:p>
        </p:txBody>
      </p:sp>
      <p:sp>
        <p:nvSpPr>
          <p:cNvPr id="3" name="Footer Placeholder 2">
            <a:extLst>
              <a:ext uri="{FF2B5EF4-FFF2-40B4-BE49-F238E27FC236}">
                <a16:creationId xmlns:a16="http://schemas.microsoft.com/office/drawing/2014/main" id="{8E2D236F-FC3A-4472-BD38-AFB30DC031E4}"/>
              </a:ext>
            </a:extLst>
          </p:cNvPr>
          <p:cNvSpPr>
            <a:spLocks noGrp="1"/>
          </p:cNvSpPr>
          <p:nvPr>
            <p:ph type="ftr" sz="quarter" idx="11"/>
          </p:nvPr>
        </p:nvSpPr>
        <p:spPr/>
        <p:txBody>
          <a:bodyPr/>
          <a:lstStyle/>
          <a:p>
            <a:r>
              <a:rPr lang="en-US"/>
              <a:t>OLD TESTAMENT SURVEY</a:t>
            </a:r>
            <a:endParaRPr lang="en-US" dirty="0"/>
          </a:p>
        </p:txBody>
      </p:sp>
    </p:spTree>
    <p:extLst>
      <p:ext uri="{BB962C8B-B14F-4D97-AF65-F5344CB8AC3E}">
        <p14:creationId xmlns:p14="http://schemas.microsoft.com/office/powerpoint/2010/main" val="3065300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p:cNvSpPr/>
          <p:nvPr/>
        </p:nvSpPr>
        <p:spPr>
          <a:xfrm>
            <a:off x="5938043" y="1440823"/>
            <a:ext cx="4479852" cy="2424223"/>
          </a:xfrm>
          <a:prstGeom prst="rightArrow">
            <a:avLst/>
          </a:prstGeom>
          <a:solidFill>
            <a:srgbClr val="FF0000"/>
          </a:solidFill>
          <a:ln>
            <a:solidFill>
              <a:schemeClr val="tx1"/>
            </a:solidFill>
          </a:ln>
          <a:effectLst>
            <a:outerShdw blurRad="127000" dist="76200" dir="5400000" algn="ctr" rotWithShape="0">
              <a:srgbClr val="4B2D05"/>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867" b="1" i="1" dirty="0">
                <a:effectLst>
                  <a:outerShdw blurRad="38100" dist="38100" dir="2700000" algn="tl">
                    <a:srgbClr val="000000">
                      <a:alpha val="43137"/>
                    </a:srgbClr>
                  </a:outerShdw>
                </a:effectLst>
              </a:rPr>
              <a:t>Remove</a:t>
            </a:r>
            <a:endParaRPr lang="en-US" sz="5333" dirty="0">
              <a:effectLst>
                <a:outerShdw blurRad="38100" dist="38100" dir="2700000" algn="tl">
                  <a:srgbClr val="000000">
                    <a:alpha val="43137"/>
                  </a:srgbClr>
                </a:outerShdw>
              </a:effectLst>
            </a:endParaRPr>
          </a:p>
        </p:txBody>
      </p:sp>
      <p:sp>
        <p:nvSpPr>
          <p:cNvPr id="6" name="Right Arrow 5"/>
          <p:cNvSpPr/>
          <p:nvPr/>
        </p:nvSpPr>
        <p:spPr>
          <a:xfrm flipH="1">
            <a:off x="1447800" y="3352800"/>
            <a:ext cx="4404243" cy="2424223"/>
          </a:xfrm>
          <a:prstGeom prst="rightArrow">
            <a:avLst/>
          </a:prstGeom>
          <a:solidFill>
            <a:schemeClr val="accent6">
              <a:lumMod val="60000"/>
              <a:lumOff val="40000"/>
            </a:schemeClr>
          </a:solidFill>
          <a:ln>
            <a:solidFill>
              <a:schemeClr val="tx1"/>
            </a:solidFill>
          </a:ln>
          <a:effectLst>
            <a:outerShdw blurRad="127000" dist="76200" dir="5400000" algn="ctr" rotWithShape="0">
              <a:srgbClr val="4B2D05"/>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867" b="1" i="1" dirty="0">
                <a:effectLst>
                  <a:outerShdw blurRad="38100" dist="38100" dir="2700000" algn="tl">
                    <a:srgbClr val="000000">
                      <a:alpha val="43137"/>
                    </a:srgbClr>
                  </a:outerShdw>
                </a:effectLst>
              </a:rPr>
              <a:t>Restore</a:t>
            </a:r>
            <a:endParaRPr lang="en-US" sz="5333" dirty="0">
              <a:effectLst>
                <a:outerShdw blurRad="38100" dist="38100" dir="2700000" algn="tl">
                  <a:srgbClr val="000000">
                    <a:alpha val="43137"/>
                  </a:srgbClr>
                </a:outerShdw>
              </a:effectLst>
            </a:endParaRPr>
          </a:p>
        </p:txBody>
      </p:sp>
      <p:sp>
        <p:nvSpPr>
          <p:cNvPr id="7" name="TextBox 6"/>
          <p:cNvSpPr txBox="1"/>
          <p:nvPr/>
        </p:nvSpPr>
        <p:spPr>
          <a:xfrm>
            <a:off x="1295400" y="1746443"/>
            <a:ext cx="4476993" cy="1200329"/>
          </a:xfrm>
          <a:prstGeom prst="rect">
            <a:avLst/>
          </a:prstGeom>
          <a:noFill/>
        </p:spPr>
        <p:txBody>
          <a:bodyPr wrap="square" rtlCol="0">
            <a:spAutoFit/>
          </a:bodyPr>
          <a:lstStyle/>
          <a:p>
            <a:pPr algn="r"/>
            <a:r>
              <a:rPr lang="en-US" sz="3600" dirty="0"/>
              <a:t>Nebuchadnezzar</a:t>
            </a:r>
          </a:p>
          <a:p>
            <a:pPr algn="r"/>
            <a:r>
              <a:rPr lang="en-US" sz="3600" dirty="0"/>
              <a:t>(Babylonian)</a:t>
            </a:r>
          </a:p>
        </p:txBody>
      </p:sp>
      <p:sp>
        <p:nvSpPr>
          <p:cNvPr id="8" name="TextBox 7"/>
          <p:cNvSpPr txBox="1"/>
          <p:nvPr/>
        </p:nvSpPr>
        <p:spPr>
          <a:xfrm>
            <a:off x="6107272" y="3780081"/>
            <a:ext cx="3291357" cy="1446550"/>
          </a:xfrm>
          <a:prstGeom prst="rect">
            <a:avLst/>
          </a:prstGeom>
          <a:noFill/>
        </p:spPr>
        <p:txBody>
          <a:bodyPr wrap="square" rtlCol="0">
            <a:spAutoFit/>
          </a:bodyPr>
          <a:lstStyle/>
          <a:p>
            <a:r>
              <a:rPr lang="en-US" sz="4400" dirty="0"/>
              <a:t>Cyrus (Persian)</a:t>
            </a:r>
          </a:p>
        </p:txBody>
      </p:sp>
      <p:sp>
        <p:nvSpPr>
          <p:cNvPr id="2" name="Title 1">
            <a:extLst>
              <a:ext uri="{FF2B5EF4-FFF2-40B4-BE49-F238E27FC236}">
                <a16:creationId xmlns:a16="http://schemas.microsoft.com/office/drawing/2014/main" id="{6CF15D9D-97CE-4CC7-A2C5-68068F8BEF40}"/>
              </a:ext>
            </a:extLst>
          </p:cNvPr>
          <p:cNvSpPr>
            <a:spLocks noGrp="1"/>
          </p:cNvSpPr>
          <p:nvPr>
            <p:ph type="title"/>
          </p:nvPr>
        </p:nvSpPr>
        <p:spPr/>
        <p:txBody>
          <a:bodyPr/>
          <a:lstStyle/>
          <a:p>
            <a:r>
              <a:rPr lang="en-US" dirty="0"/>
              <a:t>Two kings, two strategies</a:t>
            </a:r>
          </a:p>
        </p:txBody>
      </p:sp>
    </p:spTree>
    <p:extLst>
      <p:ext uri="{BB962C8B-B14F-4D97-AF65-F5344CB8AC3E}">
        <p14:creationId xmlns:p14="http://schemas.microsoft.com/office/powerpoint/2010/main" val="81818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homepage.mac.com/rmansfield/thislamp/files/cyruscylinder.jpg"/>
          <p:cNvPicPr>
            <a:picLocks noChangeAspect="1" noChangeArrowheads="1"/>
          </p:cNvPicPr>
          <p:nvPr/>
        </p:nvPicPr>
        <p:blipFill>
          <a:blip r:embed="rId3" cstate="print"/>
          <a:srcRect/>
          <a:stretch>
            <a:fillRect/>
          </a:stretch>
        </p:blipFill>
        <p:spPr bwMode="auto">
          <a:xfrm>
            <a:off x="381000" y="304800"/>
            <a:ext cx="11559146" cy="5713250"/>
          </a:xfrm>
          <a:prstGeom prst="roundRect">
            <a:avLst>
              <a:gd name="adj" fmla="val 8594"/>
            </a:avLst>
          </a:prstGeom>
          <a:solidFill>
            <a:srgbClr val="FFFFFF">
              <a:shade val="85000"/>
            </a:srgbClr>
          </a:solidFill>
          <a:ln>
            <a:noFill/>
          </a:ln>
          <a:effectLst>
            <a:outerShdw blurRad="50800" dist="50800" dir="5400000" algn="ctr" rotWithShape="0">
              <a:srgbClr val="4F2F05"/>
            </a:outerShdw>
            <a:reflection blurRad="12700" stA="38000" endPos="28000" dist="5000" dir="5400000" sy="-100000" algn="bl" rotWithShape="0"/>
          </a:effectLst>
        </p:spPr>
      </p:pic>
      <p:sp>
        <p:nvSpPr>
          <p:cNvPr id="2" name="TextBox 1"/>
          <p:cNvSpPr txBox="1"/>
          <p:nvPr/>
        </p:nvSpPr>
        <p:spPr>
          <a:xfrm>
            <a:off x="990600" y="533400"/>
            <a:ext cx="5347833" cy="796271"/>
          </a:xfrm>
          <a:prstGeom prst="rect">
            <a:avLst/>
          </a:prstGeom>
          <a:noFill/>
        </p:spPr>
        <p:txBody>
          <a:bodyPr wrap="square" rtlCol="0">
            <a:spAutoFit/>
          </a:bodyPr>
          <a:lstStyle/>
          <a:p>
            <a:r>
              <a:rPr lang="en-US" sz="4400" dirty="0">
                <a:solidFill>
                  <a:schemeClr val="bg1"/>
                </a:solidFill>
                <a:effectLst>
                  <a:outerShdw blurRad="38100" dist="38100" dir="2700000" algn="tl">
                    <a:srgbClr val="000000">
                      <a:alpha val="43137"/>
                    </a:srgbClr>
                  </a:outerShdw>
                </a:effectLst>
                <a:latin typeface="Aegyptus" panose="020405020508060A0203" pitchFamily="18" charset="0"/>
                <a:ea typeface="Aegyptus" panose="020405020508060A0203" pitchFamily="18" charset="0"/>
              </a:rPr>
              <a:t>The Cyrus Cylinder</a:t>
            </a:r>
          </a:p>
        </p:txBody>
      </p:sp>
    </p:spTree>
    <p:extLst>
      <p:ext uri="{BB962C8B-B14F-4D97-AF65-F5344CB8AC3E}">
        <p14:creationId xmlns:p14="http://schemas.microsoft.com/office/powerpoint/2010/main" val="2755755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How big is the cyrus cylinder">
            <a:extLst>
              <a:ext uri="{FF2B5EF4-FFF2-40B4-BE49-F238E27FC236}">
                <a16:creationId xmlns:a16="http://schemas.microsoft.com/office/drawing/2014/main" id="{DA1549E3-899A-4762-9944-5062FA9037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28600"/>
            <a:ext cx="10690701" cy="60224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959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Four Post-Exilic Issues</a:t>
            </a:r>
          </a:p>
        </p:txBody>
      </p:sp>
      <p:sp>
        <p:nvSpPr>
          <p:cNvPr id="5" name="Content Placeholder 4"/>
          <p:cNvSpPr>
            <a:spLocks noGrp="1"/>
          </p:cNvSpPr>
          <p:nvPr>
            <p:ph idx="1"/>
          </p:nvPr>
        </p:nvSpPr>
        <p:spPr>
          <a:xfrm>
            <a:off x="5105400" y="1600200"/>
            <a:ext cx="6248400" cy="4023360"/>
          </a:xfrm>
        </p:spPr>
        <p:txBody>
          <a:bodyPr/>
          <a:lstStyle/>
          <a:p>
            <a:pPr lvl="0"/>
            <a:r>
              <a:rPr lang="en-US" b="0" dirty="0"/>
              <a:t>Locals vs. returnees</a:t>
            </a:r>
          </a:p>
          <a:p>
            <a:pPr lvl="0"/>
            <a:r>
              <a:rPr lang="en-US" b="0" dirty="0"/>
              <a:t>Samaritans (“Goyim”)</a:t>
            </a:r>
          </a:p>
          <a:p>
            <a:pPr lvl="0"/>
            <a:r>
              <a:rPr lang="en-US" b="0" dirty="0"/>
              <a:t>Drought</a:t>
            </a:r>
          </a:p>
          <a:p>
            <a:r>
              <a:rPr lang="en-US" b="0" dirty="0"/>
              <a:t>Security – no wall</a:t>
            </a:r>
          </a:p>
        </p:txBody>
      </p:sp>
      <p:pic>
        <p:nvPicPr>
          <p:cNvPr id="5122" name="Picture 2" descr="Living With Threat | My Jewish Learning">
            <a:extLst>
              <a:ext uri="{FF2B5EF4-FFF2-40B4-BE49-F238E27FC236}">
                <a16:creationId xmlns:a16="http://schemas.microsoft.com/office/drawing/2014/main" id="{9C530194-65CC-4C98-BA17-7250895BD1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77" r="49922"/>
          <a:stretch/>
        </p:blipFill>
        <p:spPr bwMode="auto">
          <a:xfrm>
            <a:off x="838200" y="1371600"/>
            <a:ext cx="4110962" cy="4876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694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B8B2E-115F-403B-B43A-11F8728064DA}"/>
              </a:ext>
            </a:extLst>
          </p:cNvPr>
          <p:cNvSpPr>
            <a:spLocks noGrp="1"/>
          </p:cNvSpPr>
          <p:nvPr>
            <p:ph type="title"/>
          </p:nvPr>
        </p:nvSpPr>
        <p:spPr/>
        <p:txBody>
          <a:bodyPr/>
          <a:lstStyle/>
          <a:p>
            <a:r>
              <a:rPr lang="en-US" dirty="0"/>
              <a:t>Ezra and Nehemiah</a:t>
            </a:r>
          </a:p>
        </p:txBody>
      </p:sp>
    </p:spTree>
    <p:extLst>
      <p:ext uri="{BB962C8B-B14F-4D97-AF65-F5344CB8AC3E}">
        <p14:creationId xmlns:p14="http://schemas.microsoft.com/office/powerpoint/2010/main" val="572832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2B637A-F520-4FF4-883A-A918AD8B8249}"/>
              </a:ext>
            </a:extLst>
          </p:cNvPr>
          <p:cNvSpPr>
            <a:spLocks noGrp="1"/>
          </p:cNvSpPr>
          <p:nvPr>
            <p:ph type="title"/>
          </p:nvPr>
        </p:nvSpPr>
        <p:spPr/>
        <p:txBody>
          <a:bodyPr/>
          <a:lstStyle/>
          <a:p>
            <a:r>
              <a:rPr lang="en-US" dirty="0"/>
              <a:t>Ezra  </a:t>
            </a:r>
          </a:p>
        </p:txBody>
      </p:sp>
      <p:sp>
        <p:nvSpPr>
          <p:cNvPr id="5" name="Content Placeholder 4">
            <a:extLst>
              <a:ext uri="{FF2B5EF4-FFF2-40B4-BE49-F238E27FC236}">
                <a16:creationId xmlns:a16="http://schemas.microsoft.com/office/drawing/2014/main" id="{E2205A4D-0EAC-4027-9C0A-21AAA3ADE500}"/>
              </a:ext>
            </a:extLst>
          </p:cNvPr>
          <p:cNvSpPr>
            <a:spLocks noGrp="1"/>
          </p:cNvSpPr>
          <p:nvPr>
            <p:ph idx="1"/>
          </p:nvPr>
        </p:nvSpPr>
        <p:spPr>
          <a:xfrm>
            <a:off x="5410200" y="1600200"/>
            <a:ext cx="6019800" cy="4023360"/>
          </a:xfrm>
        </p:spPr>
        <p:txBody>
          <a:bodyPr>
            <a:normAutofit fontScale="92500" lnSpcReduction="20000"/>
          </a:bodyPr>
          <a:lstStyle/>
          <a:p>
            <a:r>
              <a:rPr lang="en-US" b="0" dirty="0"/>
              <a:t>Priest and scribe</a:t>
            </a:r>
          </a:p>
          <a:p>
            <a:r>
              <a:rPr lang="en-US" b="0" dirty="0"/>
              <a:t>Condemned mixed marriages  </a:t>
            </a:r>
          </a:p>
          <a:p>
            <a:r>
              <a:rPr lang="en-US" b="0" dirty="0"/>
              <a:t>He read and interpreted the law  </a:t>
            </a:r>
          </a:p>
          <a:p>
            <a:r>
              <a:rPr lang="en-US" b="0" dirty="0"/>
              <a:t>Renewed the celebration of festivals</a:t>
            </a:r>
          </a:p>
        </p:txBody>
      </p:sp>
      <p:sp>
        <p:nvSpPr>
          <p:cNvPr id="3" name="Footer Placeholder 2">
            <a:extLst>
              <a:ext uri="{FF2B5EF4-FFF2-40B4-BE49-F238E27FC236}">
                <a16:creationId xmlns:a16="http://schemas.microsoft.com/office/drawing/2014/main" id="{C3C585C2-EC8A-4445-9244-A04BA8848A40}"/>
              </a:ext>
            </a:extLst>
          </p:cNvPr>
          <p:cNvSpPr>
            <a:spLocks noGrp="1"/>
          </p:cNvSpPr>
          <p:nvPr>
            <p:ph type="ftr" sz="quarter" idx="11"/>
          </p:nvPr>
        </p:nvSpPr>
        <p:spPr/>
        <p:txBody>
          <a:bodyPr/>
          <a:lstStyle/>
          <a:p>
            <a:r>
              <a:rPr lang="en-US"/>
              <a:t>OLD TESTAMENT SURVEY</a:t>
            </a:r>
            <a:endParaRPr lang="en-US" dirty="0"/>
          </a:p>
        </p:txBody>
      </p:sp>
      <p:pic>
        <p:nvPicPr>
          <p:cNvPr id="9" name="Picture 8">
            <a:extLst>
              <a:ext uri="{FF2B5EF4-FFF2-40B4-BE49-F238E27FC236}">
                <a16:creationId xmlns:a16="http://schemas.microsoft.com/office/drawing/2014/main" id="{3CE27EA6-BF99-4601-9A70-242A23671C6C}"/>
              </a:ext>
            </a:extLst>
          </p:cNvPr>
          <p:cNvPicPr>
            <a:picLocks noChangeAspect="1"/>
          </p:cNvPicPr>
          <p:nvPr/>
        </p:nvPicPr>
        <p:blipFill rotWithShape="1">
          <a:blip r:embed="rId3"/>
          <a:srcRect l="27930"/>
          <a:stretch/>
        </p:blipFill>
        <p:spPr>
          <a:xfrm>
            <a:off x="762000" y="1447800"/>
            <a:ext cx="4393414" cy="4572000"/>
          </a:xfrm>
          <a:prstGeom prst="rect">
            <a:avLst/>
          </a:prstGeom>
        </p:spPr>
      </p:pic>
    </p:spTree>
    <p:extLst>
      <p:ext uri="{BB962C8B-B14F-4D97-AF65-F5344CB8AC3E}">
        <p14:creationId xmlns:p14="http://schemas.microsoft.com/office/powerpoint/2010/main" val="1212821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the OT Helps us Today</a:t>
            </a:r>
          </a:p>
        </p:txBody>
      </p:sp>
      <p:grpSp>
        <p:nvGrpSpPr>
          <p:cNvPr id="5" name="Group 4">
            <a:extLst>
              <a:ext uri="{FF2B5EF4-FFF2-40B4-BE49-F238E27FC236}">
                <a16:creationId xmlns:a16="http://schemas.microsoft.com/office/drawing/2014/main" id="{DF02B367-0E72-48F6-9978-D40C172A33AE}"/>
              </a:ext>
            </a:extLst>
          </p:cNvPr>
          <p:cNvGrpSpPr/>
          <p:nvPr/>
        </p:nvGrpSpPr>
        <p:grpSpPr>
          <a:xfrm>
            <a:off x="1447800" y="2057400"/>
            <a:ext cx="9677400" cy="3962400"/>
            <a:chOff x="1447800" y="2057400"/>
            <a:chExt cx="9677400" cy="3962400"/>
          </a:xfrm>
        </p:grpSpPr>
        <p:sp>
          <p:nvSpPr>
            <p:cNvPr id="3" name="Rectangle 2">
              <a:extLst>
                <a:ext uri="{FF2B5EF4-FFF2-40B4-BE49-F238E27FC236}">
                  <a16:creationId xmlns:a16="http://schemas.microsoft.com/office/drawing/2014/main" id="{FC50B3A5-08DD-46EB-AB3E-7F459313C279}"/>
                </a:ext>
              </a:extLst>
            </p:cNvPr>
            <p:cNvSpPr/>
            <p:nvPr/>
          </p:nvSpPr>
          <p:spPr>
            <a:xfrm>
              <a:off x="8763000" y="2514600"/>
              <a:ext cx="2362200" cy="35052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1447800" y="2057400"/>
              <a:ext cx="9664099" cy="3962399"/>
              <a:chOff x="-295937" y="76421"/>
              <a:chExt cx="6255385" cy="2490955"/>
            </a:xfrm>
          </p:grpSpPr>
          <p:cxnSp>
            <p:nvCxnSpPr>
              <p:cNvPr id="6" name="Straight Connector 5"/>
              <p:cNvCxnSpPr/>
              <p:nvPr/>
            </p:nvCxnSpPr>
            <p:spPr>
              <a:xfrm>
                <a:off x="1435396" y="2136250"/>
                <a:ext cx="338865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430361" y="1465608"/>
                <a:ext cx="338865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435396" y="699160"/>
                <a:ext cx="338865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bwMode="auto">
              <a:xfrm>
                <a:off x="1573619" y="435935"/>
                <a:ext cx="1270211" cy="548640"/>
              </a:xfrm>
              <a:prstGeom prst="roundRect">
                <a:avLst/>
              </a:prstGeom>
              <a:solidFill>
                <a:srgbClr val="FFC000"/>
              </a:solidFill>
              <a:ln w="12700" cap="flat" cmpd="sng" algn="ctr">
                <a:solidFill>
                  <a:srgbClr val="4B2D05"/>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noAutofit/>
              </a:bodyPr>
              <a:lstStyle/>
              <a:p>
                <a:pPr marL="0" marR="0" algn="ctr" eaLnBrk="0" fontAlgn="base" hangingPunct="0">
                  <a:spcBef>
                    <a:spcPts val="0"/>
                  </a:spcBef>
                  <a:spcAft>
                    <a:spcPts val="0"/>
                  </a:spcAft>
                </a:pPr>
                <a:r>
                  <a:rPr lang="en-US" sz="2000" kern="1200" dirty="0">
                    <a:solidFill>
                      <a:srgbClr val="000000"/>
                    </a:solidFill>
                    <a:effectLst/>
                    <a:latin typeface="+mj-lt"/>
                    <a:ea typeface="Times New Roman" panose="02020603050405020304" pitchFamily="18" charset="0"/>
                    <a:cs typeface="Times New Roman" panose="02020603050405020304" pitchFamily="18" charset="0"/>
                  </a:rPr>
                  <a:t>Mosaic</a:t>
                </a:r>
                <a:endParaRPr lang="en-US" sz="2000" dirty="0">
                  <a:effectLst/>
                  <a:latin typeface="+mj-lt"/>
                  <a:ea typeface="Times New Roman" panose="02020603050405020304" pitchFamily="18" charset="0"/>
                </a:endParaRPr>
              </a:p>
              <a:p>
                <a:pPr marL="0" marR="0" algn="ctr" eaLnBrk="0" fontAlgn="base" hangingPunct="0">
                  <a:spcBef>
                    <a:spcPts val="0"/>
                  </a:spcBef>
                  <a:spcAft>
                    <a:spcPts val="0"/>
                  </a:spcAft>
                </a:pPr>
                <a:r>
                  <a:rPr lang="en-US" sz="2000" kern="1200" dirty="0">
                    <a:solidFill>
                      <a:srgbClr val="000000"/>
                    </a:solidFill>
                    <a:effectLst/>
                    <a:latin typeface="+mj-lt"/>
                    <a:ea typeface="Times New Roman" panose="02020603050405020304" pitchFamily="18" charset="0"/>
                    <a:cs typeface="Times New Roman" panose="02020603050405020304" pitchFamily="18" charset="0"/>
                  </a:rPr>
                  <a:t>Law</a:t>
                </a:r>
                <a:endParaRPr lang="en-US" sz="2000" dirty="0">
                  <a:effectLst/>
                  <a:latin typeface="+mj-lt"/>
                  <a:ea typeface="Times New Roman" panose="02020603050405020304" pitchFamily="18" charset="0"/>
                </a:endParaRPr>
              </a:p>
            </p:txBody>
          </p:sp>
          <p:sp>
            <p:nvSpPr>
              <p:cNvPr id="10" name="Rounded Rectangle 9"/>
              <p:cNvSpPr/>
              <p:nvPr/>
            </p:nvSpPr>
            <p:spPr bwMode="auto">
              <a:xfrm>
                <a:off x="3020843" y="435935"/>
                <a:ext cx="1270239" cy="548640"/>
              </a:xfrm>
              <a:prstGeom prst="roundRect">
                <a:avLst/>
              </a:prstGeom>
              <a:solidFill>
                <a:srgbClr val="FFC000"/>
              </a:solidFill>
              <a:ln w="12700" cap="flat" cmpd="sng" algn="ctr">
                <a:solidFill>
                  <a:srgbClr val="4B2D05"/>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noAutofit/>
              </a:bodyPr>
              <a:lstStyle/>
              <a:p>
                <a:pPr marL="0" marR="0" algn="ctr" eaLnBrk="0" fontAlgn="base" hangingPunct="0">
                  <a:spcBef>
                    <a:spcPts val="0"/>
                  </a:spcBef>
                  <a:spcAft>
                    <a:spcPts val="0"/>
                  </a:spcAft>
                </a:pPr>
                <a:r>
                  <a:rPr lang="en-US" sz="2000" kern="1200">
                    <a:solidFill>
                      <a:srgbClr val="000000"/>
                    </a:solidFill>
                    <a:effectLst/>
                    <a:latin typeface="+mj-lt"/>
                    <a:ea typeface="Times New Roman" panose="02020603050405020304" pitchFamily="18" charset="0"/>
                    <a:cs typeface="Times New Roman" panose="02020603050405020304" pitchFamily="18" charset="0"/>
                  </a:rPr>
                  <a:t>Transferable Principles</a:t>
                </a:r>
                <a:endParaRPr lang="en-US" sz="2000">
                  <a:effectLst/>
                  <a:latin typeface="+mj-lt"/>
                  <a:ea typeface="Times New Roman" panose="02020603050405020304" pitchFamily="18" charset="0"/>
                </a:endParaRPr>
              </a:p>
            </p:txBody>
          </p:sp>
          <p:sp>
            <p:nvSpPr>
              <p:cNvPr id="11" name="Rounded Rectangle 10"/>
              <p:cNvSpPr/>
              <p:nvPr/>
            </p:nvSpPr>
            <p:spPr bwMode="auto">
              <a:xfrm>
                <a:off x="4539419" y="435935"/>
                <a:ext cx="1269927" cy="548640"/>
              </a:xfrm>
              <a:prstGeom prst="roundRect">
                <a:avLst/>
              </a:prstGeom>
              <a:solidFill>
                <a:srgbClr val="FFFF00"/>
              </a:solidFill>
              <a:ln w="12700" cap="flat" cmpd="sng" algn="ctr">
                <a:solidFill>
                  <a:srgbClr val="4B2D05"/>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noAutofit/>
              </a:bodyPr>
              <a:lstStyle/>
              <a:p>
                <a:pPr marL="0" marR="0" algn="ctr">
                  <a:spcBef>
                    <a:spcPts val="0"/>
                  </a:spcBef>
                  <a:spcAft>
                    <a:spcPts val="0"/>
                  </a:spcAft>
                </a:pPr>
                <a:r>
                  <a:rPr lang="en-US" sz="2000" kern="1200">
                    <a:solidFill>
                      <a:srgbClr val="000000"/>
                    </a:solidFill>
                    <a:effectLst/>
                    <a:latin typeface="+mj-lt"/>
                    <a:ea typeface="Times New Roman" panose="02020603050405020304" pitchFamily="18" charset="0"/>
                    <a:cs typeface="Times New Roman" panose="02020603050405020304" pitchFamily="18" charset="0"/>
                  </a:rPr>
                  <a:t>Our Practice</a:t>
                </a:r>
                <a:endParaRPr lang="en-US" sz="2000">
                  <a:effectLst/>
                  <a:latin typeface="+mj-lt"/>
                  <a:ea typeface="Times New Roman" panose="02020603050405020304" pitchFamily="18" charset="0"/>
                </a:endParaRPr>
              </a:p>
            </p:txBody>
          </p:sp>
          <p:sp>
            <p:nvSpPr>
              <p:cNvPr id="12" name="Rounded Rectangle 11"/>
              <p:cNvSpPr/>
              <p:nvPr/>
            </p:nvSpPr>
            <p:spPr bwMode="auto">
              <a:xfrm>
                <a:off x="1573619" y="1892595"/>
                <a:ext cx="1270672" cy="548640"/>
              </a:xfrm>
              <a:prstGeom prst="roundRect">
                <a:avLst/>
              </a:prstGeom>
              <a:solidFill>
                <a:srgbClr val="FFC000"/>
              </a:solidFill>
              <a:ln w="12700" cap="flat" cmpd="sng" algn="ctr">
                <a:solidFill>
                  <a:srgbClr val="4B2D05"/>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noAutofit/>
              </a:bodyPr>
              <a:lstStyle/>
              <a:p>
                <a:pPr marL="0" marR="0" algn="ctr">
                  <a:spcBef>
                    <a:spcPts val="0"/>
                  </a:spcBef>
                  <a:spcAft>
                    <a:spcPts val="0"/>
                  </a:spcAft>
                </a:pPr>
                <a:r>
                  <a:rPr lang="en-US" sz="2000" kern="1200">
                    <a:solidFill>
                      <a:srgbClr val="000000"/>
                    </a:solidFill>
                    <a:effectLst/>
                    <a:latin typeface="+mj-lt"/>
                    <a:ea typeface="Times New Roman" panose="02020603050405020304" pitchFamily="18" charset="0"/>
                    <a:cs typeface="Times New Roman" panose="02020603050405020304" pitchFamily="18" charset="0"/>
                  </a:rPr>
                  <a:t>Prophecies</a:t>
                </a:r>
                <a:endParaRPr lang="en-US" sz="2000">
                  <a:effectLst/>
                  <a:latin typeface="+mj-lt"/>
                  <a:ea typeface="Times New Roman" panose="02020603050405020304" pitchFamily="18" charset="0"/>
                </a:endParaRPr>
              </a:p>
            </p:txBody>
          </p:sp>
          <p:sp>
            <p:nvSpPr>
              <p:cNvPr id="13" name="Rounded Rectangle 12"/>
              <p:cNvSpPr/>
              <p:nvPr/>
            </p:nvSpPr>
            <p:spPr bwMode="auto">
              <a:xfrm>
                <a:off x="3020843" y="1892595"/>
                <a:ext cx="1270037" cy="548640"/>
              </a:xfrm>
              <a:prstGeom prst="roundRect">
                <a:avLst/>
              </a:prstGeom>
              <a:solidFill>
                <a:srgbClr val="FFC000"/>
              </a:solidFill>
              <a:ln w="12700" cap="flat" cmpd="sng" algn="ctr">
                <a:solidFill>
                  <a:srgbClr val="4B2D05"/>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noAutofit/>
              </a:bodyPr>
              <a:lstStyle/>
              <a:p>
                <a:pPr marL="0" marR="0" algn="ctr" eaLnBrk="0" fontAlgn="base" hangingPunct="0">
                  <a:spcBef>
                    <a:spcPts val="0"/>
                  </a:spcBef>
                  <a:spcAft>
                    <a:spcPts val="0"/>
                  </a:spcAft>
                </a:pPr>
                <a:r>
                  <a:rPr lang="en-US" sz="2000" kern="1200">
                    <a:solidFill>
                      <a:srgbClr val="000000"/>
                    </a:solidFill>
                    <a:effectLst/>
                    <a:latin typeface="+mj-lt"/>
                    <a:ea typeface="Times New Roman" panose="02020603050405020304" pitchFamily="18" charset="0"/>
                    <a:cs typeface="Times New Roman" panose="02020603050405020304" pitchFamily="18" charset="0"/>
                  </a:rPr>
                  <a:t>Unfulfilled Prophecies</a:t>
                </a:r>
                <a:endParaRPr lang="en-US" sz="2000">
                  <a:effectLst/>
                  <a:latin typeface="+mj-lt"/>
                  <a:ea typeface="Times New Roman" panose="02020603050405020304" pitchFamily="18" charset="0"/>
                </a:endParaRPr>
              </a:p>
            </p:txBody>
          </p:sp>
          <p:sp>
            <p:nvSpPr>
              <p:cNvPr id="14" name="Rounded Rectangle 13"/>
              <p:cNvSpPr/>
              <p:nvPr/>
            </p:nvSpPr>
            <p:spPr bwMode="auto">
              <a:xfrm>
                <a:off x="4550053" y="1892595"/>
                <a:ext cx="1270037" cy="548640"/>
              </a:xfrm>
              <a:prstGeom prst="roundRect">
                <a:avLst/>
              </a:prstGeom>
              <a:solidFill>
                <a:srgbClr val="FFFF00"/>
              </a:solidFill>
              <a:ln w="12700" cap="flat" cmpd="sng" algn="ctr">
                <a:solidFill>
                  <a:srgbClr val="4B2D05"/>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noAutofit/>
              </a:bodyPr>
              <a:lstStyle/>
              <a:p>
                <a:pPr marL="0" marR="0" algn="ctr" eaLnBrk="0" fontAlgn="base" hangingPunct="0">
                  <a:spcBef>
                    <a:spcPts val="0"/>
                  </a:spcBef>
                  <a:spcAft>
                    <a:spcPts val="0"/>
                  </a:spcAft>
                </a:pPr>
                <a:r>
                  <a:rPr lang="en-US" sz="2000" kern="1200">
                    <a:solidFill>
                      <a:srgbClr val="000000"/>
                    </a:solidFill>
                    <a:effectLst/>
                    <a:latin typeface="+mj-lt"/>
                    <a:ea typeface="Times New Roman" panose="02020603050405020304" pitchFamily="18" charset="0"/>
                    <a:cs typeface="Times New Roman" panose="02020603050405020304" pitchFamily="18" charset="0"/>
                  </a:rPr>
                  <a:t>Our Future</a:t>
                </a:r>
                <a:endParaRPr lang="en-US" sz="2000">
                  <a:effectLst/>
                  <a:latin typeface="+mj-lt"/>
                  <a:ea typeface="Times New Roman" panose="02020603050405020304" pitchFamily="18" charset="0"/>
                </a:endParaRPr>
              </a:p>
            </p:txBody>
          </p:sp>
          <p:sp>
            <p:nvSpPr>
              <p:cNvPr id="15" name="Rounded Rectangle 14"/>
              <p:cNvSpPr/>
              <p:nvPr/>
            </p:nvSpPr>
            <p:spPr bwMode="auto">
              <a:xfrm>
                <a:off x="1573619" y="1169581"/>
                <a:ext cx="1270672" cy="548640"/>
              </a:xfrm>
              <a:prstGeom prst="roundRect">
                <a:avLst/>
              </a:prstGeom>
              <a:solidFill>
                <a:srgbClr val="FFC000"/>
              </a:solidFill>
              <a:ln w="12700" cap="flat" cmpd="sng" algn="ctr">
                <a:solidFill>
                  <a:srgbClr val="4B2D05"/>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noAutofit/>
              </a:bodyPr>
              <a:lstStyle/>
              <a:p>
                <a:pPr marL="0" marR="0" algn="ctr" eaLnBrk="0" fontAlgn="base" hangingPunct="0">
                  <a:spcBef>
                    <a:spcPts val="0"/>
                  </a:spcBef>
                  <a:spcAft>
                    <a:spcPts val="0"/>
                  </a:spcAft>
                </a:pPr>
                <a:r>
                  <a:rPr lang="en-US" sz="2000" kern="1200">
                    <a:solidFill>
                      <a:srgbClr val="000000"/>
                    </a:solidFill>
                    <a:effectLst/>
                    <a:latin typeface="+mj-lt"/>
                    <a:ea typeface="Times New Roman" panose="02020603050405020304" pitchFamily="18" charset="0"/>
                    <a:cs typeface="Times New Roman" panose="02020603050405020304" pitchFamily="18" charset="0"/>
                  </a:rPr>
                  <a:t>Need for Redeemer</a:t>
                </a:r>
                <a:endParaRPr lang="en-US" sz="2000">
                  <a:effectLst/>
                  <a:latin typeface="+mj-lt"/>
                  <a:ea typeface="Times New Roman" panose="02020603050405020304" pitchFamily="18" charset="0"/>
                </a:endParaRPr>
              </a:p>
            </p:txBody>
          </p:sp>
          <p:sp>
            <p:nvSpPr>
              <p:cNvPr id="16" name="Rounded Rectangle 15"/>
              <p:cNvSpPr/>
              <p:nvPr/>
            </p:nvSpPr>
            <p:spPr bwMode="auto">
              <a:xfrm>
                <a:off x="3020843" y="1169581"/>
                <a:ext cx="1270037" cy="548640"/>
              </a:xfrm>
              <a:prstGeom prst="roundRect">
                <a:avLst/>
              </a:prstGeom>
              <a:solidFill>
                <a:srgbClr val="FFC000"/>
              </a:solidFill>
              <a:ln w="12700" cap="flat" cmpd="sng" algn="ctr">
                <a:solidFill>
                  <a:srgbClr val="4B2D05"/>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noAutofit/>
              </a:bodyPr>
              <a:lstStyle/>
              <a:p>
                <a:pPr marL="0" marR="0" algn="ctr" eaLnBrk="0" fontAlgn="base" hangingPunct="0">
                  <a:spcBef>
                    <a:spcPts val="0"/>
                  </a:spcBef>
                  <a:spcAft>
                    <a:spcPts val="0"/>
                  </a:spcAft>
                </a:pPr>
                <a:r>
                  <a:rPr lang="en-US" sz="2000" kern="1200">
                    <a:solidFill>
                      <a:srgbClr val="000000"/>
                    </a:solidFill>
                    <a:effectLst/>
                    <a:latin typeface="+mj-lt"/>
                    <a:ea typeface="Times New Roman" panose="02020603050405020304" pitchFamily="18" charset="0"/>
                    <a:cs typeface="Times New Roman" panose="02020603050405020304" pitchFamily="18" charset="0"/>
                  </a:rPr>
                  <a:t>Messiah Foretold</a:t>
                </a:r>
                <a:endParaRPr lang="en-US" sz="2000">
                  <a:effectLst/>
                  <a:latin typeface="+mj-lt"/>
                  <a:ea typeface="Times New Roman" panose="02020603050405020304" pitchFamily="18" charset="0"/>
                </a:endParaRPr>
              </a:p>
            </p:txBody>
          </p:sp>
          <p:sp>
            <p:nvSpPr>
              <p:cNvPr id="17" name="Rounded Rectangle 16"/>
              <p:cNvSpPr/>
              <p:nvPr/>
            </p:nvSpPr>
            <p:spPr bwMode="auto">
              <a:xfrm>
                <a:off x="4550053" y="1169581"/>
                <a:ext cx="1270037" cy="548640"/>
              </a:xfrm>
              <a:prstGeom prst="roundRect">
                <a:avLst/>
              </a:prstGeom>
              <a:solidFill>
                <a:srgbClr val="FFFF00"/>
              </a:solidFill>
              <a:ln w="12700" cap="flat" cmpd="sng" algn="ctr">
                <a:solidFill>
                  <a:srgbClr val="4B2D05"/>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noAutofit/>
              </a:bodyPr>
              <a:lstStyle/>
              <a:p>
                <a:pPr marL="0" marR="0" algn="ctr" eaLnBrk="0" fontAlgn="base" hangingPunct="0">
                  <a:spcBef>
                    <a:spcPts val="0"/>
                  </a:spcBef>
                  <a:spcAft>
                    <a:spcPts val="0"/>
                  </a:spcAft>
                </a:pPr>
                <a:r>
                  <a:rPr lang="en-US" sz="2000" kern="1200" dirty="0">
                    <a:solidFill>
                      <a:srgbClr val="000000"/>
                    </a:solidFill>
                    <a:effectLst/>
                    <a:latin typeface="+mj-lt"/>
                    <a:ea typeface="Times New Roman" panose="02020603050405020304" pitchFamily="18" charset="0"/>
                    <a:cs typeface="Times New Roman" panose="02020603050405020304" pitchFamily="18" charset="0"/>
                  </a:rPr>
                  <a:t>The Messiah Revealed</a:t>
                </a:r>
                <a:endParaRPr lang="en-US" sz="2000" dirty="0">
                  <a:effectLst/>
                  <a:latin typeface="+mj-lt"/>
                  <a:ea typeface="Times New Roman" panose="02020603050405020304" pitchFamily="18" charset="0"/>
                </a:endParaRPr>
              </a:p>
            </p:txBody>
          </p:sp>
          <p:sp>
            <p:nvSpPr>
              <p:cNvPr id="18" name="Rounded Rectangle 17"/>
              <p:cNvSpPr/>
              <p:nvPr/>
            </p:nvSpPr>
            <p:spPr bwMode="auto">
              <a:xfrm>
                <a:off x="-295937" y="268033"/>
                <a:ext cx="1717067" cy="2299343"/>
              </a:xfrm>
              <a:prstGeom prst="roundRect">
                <a:avLst/>
              </a:prstGeom>
              <a:solidFill>
                <a:srgbClr val="FFFF00"/>
              </a:solidFill>
              <a:ln w="12700" cap="flat" cmpd="sng" algn="ctr">
                <a:solidFill>
                  <a:srgbClr val="4B2D05"/>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noAutofit/>
              </a:bodyPr>
              <a:lstStyle/>
              <a:p>
                <a:pPr marL="0" marR="0" algn="ctr" eaLnBrk="0" fontAlgn="base" hangingPunct="0">
                  <a:spcBef>
                    <a:spcPts val="0"/>
                  </a:spcBef>
                  <a:spcAft>
                    <a:spcPts val="0"/>
                  </a:spcAft>
                </a:pPr>
                <a:r>
                  <a:rPr lang="en-US" sz="2800" b="1" kern="1200" dirty="0">
                    <a:solidFill>
                      <a:srgbClr val="000000"/>
                    </a:solidFill>
                    <a:effectLst/>
                    <a:latin typeface="+mj-lt"/>
                    <a:ea typeface="Times New Roman" panose="02020603050405020304" pitchFamily="18" charset="0"/>
                    <a:cs typeface="Times New Roman" panose="02020603050405020304" pitchFamily="18" charset="0"/>
                  </a:rPr>
                  <a:t>OLD </a:t>
                </a:r>
                <a:endParaRPr lang="en-US" dirty="0">
                  <a:effectLst/>
                  <a:latin typeface="+mj-lt"/>
                  <a:ea typeface="Times New Roman" panose="02020603050405020304" pitchFamily="18" charset="0"/>
                </a:endParaRPr>
              </a:p>
              <a:p>
                <a:pPr marL="0" marR="0" algn="ctr" eaLnBrk="0" fontAlgn="base" hangingPunct="0">
                  <a:spcBef>
                    <a:spcPts val="0"/>
                  </a:spcBef>
                  <a:spcAft>
                    <a:spcPts val="0"/>
                  </a:spcAft>
                </a:pPr>
                <a:r>
                  <a:rPr lang="en-US" sz="2800" b="1" kern="1200" dirty="0">
                    <a:solidFill>
                      <a:srgbClr val="000000"/>
                    </a:solidFill>
                    <a:effectLst/>
                    <a:latin typeface="+mj-lt"/>
                    <a:ea typeface="Times New Roman" panose="02020603050405020304" pitchFamily="18" charset="0"/>
                    <a:cs typeface="Times New Roman" panose="02020603050405020304" pitchFamily="18" charset="0"/>
                  </a:rPr>
                  <a:t>TESTAMENT</a:t>
                </a:r>
                <a:endParaRPr lang="en-US" dirty="0">
                  <a:effectLst/>
                  <a:latin typeface="+mj-lt"/>
                  <a:ea typeface="Times New Roman" panose="02020603050405020304" pitchFamily="18" charset="0"/>
                </a:endParaRPr>
              </a:p>
            </p:txBody>
          </p:sp>
          <p:sp>
            <p:nvSpPr>
              <p:cNvPr id="20" name="TextBox 21"/>
              <p:cNvSpPr txBox="1"/>
              <p:nvPr/>
            </p:nvSpPr>
            <p:spPr>
              <a:xfrm>
                <a:off x="4389728" y="76421"/>
                <a:ext cx="1569720" cy="314259"/>
              </a:xfrm>
              <a:prstGeom prst="rect">
                <a:avLst/>
              </a:prstGeom>
              <a:noFill/>
              <a:ln>
                <a:noFill/>
              </a:ln>
            </p:spPr>
            <p:txBody>
              <a:bodyPr wrap="square" rtlCol="0">
                <a:noAutofit/>
              </a:bodyPr>
              <a:lstStyle/>
              <a:p>
                <a:pPr marL="0" marR="0" algn="ctr">
                  <a:spcBef>
                    <a:spcPts val="0"/>
                  </a:spcBef>
                  <a:spcAft>
                    <a:spcPts val="0"/>
                  </a:spcAft>
                </a:pPr>
                <a:r>
                  <a:rPr lang="en-US" sz="2400" b="1" i="1" kern="1200" dirty="0">
                    <a:effectLst/>
                    <a:latin typeface="+mj-lt"/>
                    <a:ea typeface="Times New Roman" panose="02020603050405020304" pitchFamily="18" charset="0"/>
                    <a:cs typeface="Times New Roman" panose="02020603050405020304" pitchFamily="18" charset="0"/>
                  </a:rPr>
                  <a:t>New Testament</a:t>
                </a:r>
                <a:endParaRPr lang="en-US" sz="2400" b="1" i="1" dirty="0">
                  <a:effectLst/>
                  <a:latin typeface="+mj-lt"/>
                  <a:ea typeface="Times New Roman" panose="02020603050405020304" pitchFamily="18" charset="0"/>
                </a:endParaRPr>
              </a:p>
            </p:txBody>
          </p:sp>
        </p:grpSp>
      </p:grpSp>
      <p:sp>
        <p:nvSpPr>
          <p:cNvPr id="19" name="Footer Placeholder 18">
            <a:extLst>
              <a:ext uri="{FF2B5EF4-FFF2-40B4-BE49-F238E27FC236}">
                <a16:creationId xmlns:a16="http://schemas.microsoft.com/office/drawing/2014/main" id="{4905F58D-56B3-4636-83F3-589284787276}"/>
              </a:ext>
            </a:extLst>
          </p:cNvPr>
          <p:cNvSpPr>
            <a:spLocks noGrp="1"/>
          </p:cNvSpPr>
          <p:nvPr>
            <p:ph type="ftr" sz="quarter" idx="11"/>
          </p:nvPr>
        </p:nvSpPr>
        <p:spPr/>
        <p:txBody>
          <a:bodyPr/>
          <a:lstStyle/>
          <a:p>
            <a:r>
              <a:rPr lang="en-US"/>
              <a:t>OLD TESTAMENT SURVEY</a:t>
            </a:r>
            <a:endParaRPr lang="en-US" dirty="0"/>
          </a:p>
        </p:txBody>
      </p:sp>
    </p:spTree>
    <p:extLst>
      <p:ext uri="{BB962C8B-B14F-4D97-AF65-F5344CB8AC3E}">
        <p14:creationId xmlns:p14="http://schemas.microsoft.com/office/powerpoint/2010/main" val="4051411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C51EB-4647-47ED-B97F-F94B2720EFB3}"/>
              </a:ext>
            </a:extLst>
          </p:cNvPr>
          <p:cNvSpPr>
            <a:spLocks noGrp="1"/>
          </p:cNvSpPr>
          <p:nvPr>
            <p:ph type="title"/>
          </p:nvPr>
        </p:nvSpPr>
        <p:spPr/>
        <p:txBody>
          <a:bodyPr/>
          <a:lstStyle/>
          <a:p>
            <a:r>
              <a:rPr lang="en-US" dirty="0"/>
              <a:t>Nehemiah</a:t>
            </a:r>
          </a:p>
        </p:txBody>
      </p:sp>
      <p:sp>
        <p:nvSpPr>
          <p:cNvPr id="3" name="Content Placeholder 2">
            <a:extLst>
              <a:ext uri="{FF2B5EF4-FFF2-40B4-BE49-F238E27FC236}">
                <a16:creationId xmlns:a16="http://schemas.microsoft.com/office/drawing/2014/main" id="{289BFE20-238D-4D68-AE84-6556F050E9BD}"/>
              </a:ext>
            </a:extLst>
          </p:cNvPr>
          <p:cNvSpPr>
            <a:spLocks noGrp="1"/>
          </p:cNvSpPr>
          <p:nvPr>
            <p:ph idx="1"/>
          </p:nvPr>
        </p:nvSpPr>
        <p:spPr>
          <a:xfrm>
            <a:off x="4267200" y="1600200"/>
            <a:ext cx="6934200" cy="4023360"/>
          </a:xfrm>
        </p:spPr>
        <p:txBody>
          <a:bodyPr>
            <a:normAutofit fontScale="92500"/>
          </a:bodyPr>
          <a:lstStyle/>
          <a:p>
            <a:r>
              <a:rPr lang="en-US" sz="3200" b="0" dirty="0"/>
              <a:t>A cup-bearer to king Artaxerxes (~445 BC)</a:t>
            </a:r>
          </a:p>
          <a:p>
            <a:r>
              <a:rPr lang="en-US" sz="3200" b="0" dirty="0"/>
              <a:t>Oversaw the rebuilding of the wall around Jerusalem in spite of opposition</a:t>
            </a:r>
          </a:p>
          <a:p>
            <a:r>
              <a:rPr lang="en-US" sz="3200" b="0" dirty="0"/>
              <a:t>Responsible for a series of social and religious reforms (rich vs poor)</a:t>
            </a:r>
          </a:p>
        </p:txBody>
      </p:sp>
      <p:sp>
        <p:nvSpPr>
          <p:cNvPr id="4" name="Footer Placeholder 3">
            <a:extLst>
              <a:ext uri="{FF2B5EF4-FFF2-40B4-BE49-F238E27FC236}">
                <a16:creationId xmlns:a16="http://schemas.microsoft.com/office/drawing/2014/main" id="{337F8734-BF21-4F34-8390-27E91CF58DEA}"/>
              </a:ext>
            </a:extLst>
          </p:cNvPr>
          <p:cNvSpPr>
            <a:spLocks noGrp="1"/>
          </p:cNvSpPr>
          <p:nvPr>
            <p:ph type="ftr" sz="quarter" idx="11"/>
          </p:nvPr>
        </p:nvSpPr>
        <p:spPr/>
        <p:txBody>
          <a:bodyPr/>
          <a:lstStyle/>
          <a:p>
            <a:r>
              <a:rPr lang="en-US"/>
              <a:t>OLD TESTAMENT SURVEY</a:t>
            </a:r>
            <a:endParaRPr lang="en-US" dirty="0"/>
          </a:p>
        </p:txBody>
      </p:sp>
      <p:pic>
        <p:nvPicPr>
          <p:cNvPr id="3074" name="Picture 2">
            <a:extLst>
              <a:ext uri="{FF2B5EF4-FFF2-40B4-BE49-F238E27FC236}">
                <a16:creationId xmlns:a16="http://schemas.microsoft.com/office/drawing/2014/main" id="{3AB2648C-EB53-4124-9CBB-B124769B8F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24000"/>
            <a:ext cx="3200400" cy="4311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0754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Bible maps ezra">
            <a:extLst>
              <a:ext uri="{FF2B5EF4-FFF2-40B4-BE49-F238E27FC236}">
                <a16:creationId xmlns:a16="http://schemas.microsoft.com/office/drawing/2014/main" id="{89B3E384-5F80-4850-A51F-4BF4464DC2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14885"/>
            <a:ext cx="12309230" cy="724401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6CF2150-EC32-4032-87D8-D7614F986F1B}"/>
              </a:ext>
            </a:extLst>
          </p:cNvPr>
          <p:cNvSpPr/>
          <p:nvPr/>
        </p:nvSpPr>
        <p:spPr>
          <a:xfrm>
            <a:off x="2426677" y="5486400"/>
            <a:ext cx="5756031" cy="120747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6599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3229C-3B6E-496B-9F3B-862E1F671CC9}"/>
              </a:ext>
            </a:extLst>
          </p:cNvPr>
          <p:cNvSpPr>
            <a:spLocks noGrp="1"/>
          </p:cNvSpPr>
          <p:nvPr>
            <p:ph type="title"/>
          </p:nvPr>
        </p:nvSpPr>
        <p:spPr/>
        <p:txBody>
          <a:bodyPr>
            <a:normAutofit/>
          </a:bodyPr>
          <a:lstStyle/>
          <a:p>
            <a:r>
              <a:rPr lang="en-US" dirty="0"/>
              <a:t>Three Waves of Returnees</a:t>
            </a:r>
          </a:p>
        </p:txBody>
      </p:sp>
    </p:spTree>
    <p:extLst>
      <p:ext uri="{BB962C8B-B14F-4D97-AF65-F5344CB8AC3E}">
        <p14:creationId xmlns:p14="http://schemas.microsoft.com/office/powerpoint/2010/main" val="13688911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024" name="Rectangle 128"/>
          <p:cNvSpPr>
            <a:spLocks noGrp="1" noChangeArrowheads="1"/>
          </p:cNvSpPr>
          <p:nvPr>
            <p:ph type="title"/>
          </p:nvPr>
        </p:nvSpPr>
        <p:spPr/>
        <p:txBody>
          <a:bodyPr>
            <a:normAutofit/>
          </a:bodyPr>
          <a:lstStyle/>
          <a:p>
            <a:r>
              <a:rPr lang="en-US" sz="5333" dirty="0"/>
              <a:t>Three Waves of Returnees</a:t>
            </a:r>
          </a:p>
        </p:txBody>
      </p:sp>
      <p:grpSp>
        <p:nvGrpSpPr>
          <p:cNvPr id="2" name="Group 1">
            <a:extLst>
              <a:ext uri="{FF2B5EF4-FFF2-40B4-BE49-F238E27FC236}">
                <a16:creationId xmlns:a16="http://schemas.microsoft.com/office/drawing/2014/main" id="{47E30E3C-5AB6-4563-9DA5-A1E5C0ADB65B}"/>
              </a:ext>
            </a:extLst>
          </p:cNvPr>
          <p:cNvGrpSpPr/>
          <p:nvPr/>
        </p:nvGrpSpPr>
        <p:grpSpPr>
          <a:xfrm>
            <a:off x="304800" y="1828800"/>
            <a:ext cx="11541636" cy="3962400"/>
            <a:chOff x="368609" y="2306444"/>
            <a:chExt cx="11541636" cy="3962400"/>
          </a:xfrm>
        </p:grpSpPr>
        <p:sp>
          <p:nvSpPr>
            <p:cNvPr id="208920" name="Rectangle 24"/>
            <p:cNvSpPr>
              <a:spLocks noChangeArrowheads="1"/>
            </p:cNvSpPr>
            <p:nvPr/>
          </p:nvSpPr>
          <p:spPr bwMode="auto">
            <a:xfrm>
              <a:off x="4515402" y="5638926"/>
              <a:ext cx="2859757" cy="389787"/>
            </a:xfrm>
            <a:prstGeom prst="rect">
              <a:avLst/>
            </a:prstGeom>
            <a:noFill/>
            <a:ln w="9525">
              <a:noFill/>
              <a:miter lim="800000"/>
              <a:headEnd/>
              <a:tailEnd/>
            </a:ln>
          </p:spPr>
          <p:txBody>
            <a:bodyPr wrap="none" lIns="0" tIns="0" rIns="0" bIns="0">
              <a:spAutoFit/>
            </a:bodyPr>
            <a:lstStyle/>
            <a:p>
              <a:pPr eaLnBrk="0" hangingPunct="0"/>
              <a:r>
                <a:rPr lang="en-US" sz="2533">
                  <a:latin typeface="+mj-lt"/>
                </a:rPr>
                <a:t>Restoration Period</a:t>
              </a:r>
              <a:endParaRPr lang="en-US" sz="3200">
                <a:latin typeface="+mj-lt"/>
              </a:endParaRPr>
            </a:p>
          </p:txBody>
        </p:sp>
        <p:sp>
          <p:nvSpPr>
            <p:cNvPr id="208964" name="Rectangle 68"/>
            <p:cNvSpPr>
              <a:spLocks noChangeArrowheads="1"/>
            </p:cNvSpPr>
            <p:nvPr/>
          </p:nvSpPr>
          <p:spPr bwMode="auto">
            <a:xfrm>
              <a:off x="3035609" y="4440044"/>
              <a:ext cx="1524000" cy="923330"/>
            </a:xfrm>
            <a:prstGeom prst="rect">
              <a:avLst/>
            </a:prstGeom>
            <a:noFill/>
            <a:ln w="9525">
              <a:noFill/>
              <a:miter lim="800000"/>
              <a:headEnd/>
              <a:tailEnd/>
            </a:ln>
          </p:spPr>
          <p:txBody>
            <a:bodyPr wrap="square" lIns="0" tIns="0" rIns="0" bIns="0">
              <a:spAutoFit/>
            </a:bodyPr>
            <a:lstStyle/>
            <a:p>
              <a:pPr algn="ctr" eaLnBrk="0" hangingPunct="0"/>
              <a:r>
                <a:rPr lang="en-US" sz="2000" dirty="0">
                  <a:latin typeface="+mj-lt"/>
                  <a:cs typeface="Arial" pitchFamily="34" charset="0"/>
                </a:rPr>
                <a:t>Temple rebuilt </a:t>
              </a:r>
            </a:p>
            <a:p>
              <a:pPr algn="ctr" eaLnBrk="0" hangingPunct="0"/>
              <a:r>
                <a:rPr lang="en-US" sz="2000" dirty="0">
                  <a:latin typeface="+mj-lt"/>
                  <a:cs typeface="Arial" pitchFamily="34" charset="0"/>
                </a:rPr>
                <a:t>(516 BC) </a:t>
              </a:r>
            </a:p>
          </p:txBody>
        </p:sp>
        <p:sp>
          <p:nvSpPr>
            <p:cNvPr id="208968" name="Rectangle 72"/>
            <p:cNvSpPr>
              <a:spLocks noChangeArrowheads="1"/>
            </p:cNvSpPr>
            <p:nvPr/>
          </p:nvSpPr>
          <p:spPr bwMode="auto">
            <a:xfrm>
              <a:off x="4712009" y="4668644"/>
              <a:ext cx="1536700" cy="615553"/>
            </a:xfrm>
            <a:prstGeom prst="rect">
              <a:avLst/>
            </a:prstGeom>
            <a:noFill/>
            <a:ln w="9525">
              <a:noFill/>
              <a:miter lim="800000"/>
              <a:headEnd/>
              <a:tailEnd/>
            </a:ln>
          </p:spPr>
          <p:txBody>
            <a:bodyPr wrap="square" lIns="0" tIns="0" rIns="0" bIns="0">
              <a:spAutoFit/>
            </a:bodyPr>
            <a:lstStyle/>
            <a:p>
              <a:pPr algn="ctr" eaLnBrk="0" hangingPunct="0"/>
              <a:r>
                <a:rPr lang="en-US" sz="2000" dirty="0">
                  <a:latin typeface="+mj-lt"/>
                  <a:cs typeface="Arial" pitchFamily="34" charset="0"/>
                </a:rPr>
                <a:t>Esther  </a:t>
              </a:r>
            </a:p>
            <a:p>
              <a:pPr algn="ctr" eaLnBrk="0" hangingPunct="0"/>
              <a:r>
                <a:rPr lang="en-US" sz="2000" dirty="0">
                  <a:latin typeface="+mj-lt"/>
                  <a:cs typeface="Arial" pitchFamily="34" charset="0"/>
                </a:rPr>
                <a:t>(479 BC)</a:t>
              </a:r>
            </a:p>
          </p:txBody>
        </p:sp>
        <p:sp>
          <p:nvSpPr>
            <p:cNvPr id="208965" name="Rectangle 69"/>
            <p:cNvSpPr>
              <a:spLocks noChangeArrowheads="1"/>
            </p:cNvSpPr>
            <p:nvPr/>
          </p:nvSpPr>
          <p:spPr bwMode="auto">
            <a:xfrm>
              <a:off x="1308409" y="5537324"/>
              <a:ext cx="9873291" cy="731520"/>
            </a:xfrm>
            <a:prstGeom prst="rect">
              <a:avLst/>
            </a:prstGeom>
            <a:solidFill>
              <a:schemeClr val="accent4">
                <a:lumMod val="75000"/>
              </a:schemeClr>
            </a:solidFill>
            <a:ln w="9525">
              <a:noFill/>
              <a:miter lim="800000"/>
              <a:headEnd/>
              <a:tailEnd/>
            </a:ln>
            <a:effectLst>
              <a:outerShdw dist="35921" dir="2700000" algn="ctr" rotWithShape="0">
                <a:schemeClr val="tx1"/>
              </a:outerShdw>
            </a:effectLst>
            <a:scene3d>
              <a:camera prst="orthographicFront"/>
              <a:lightRig rig="threePt" dir="t"/>
            </a:scene3d>
            <a:sp3d>
              <a:bevelT/>
            </a:sp3d>
          </p:spPr>
          <p:txBody>
            <a:bodyPr wrap="none" tIns="109728" anchor="b"/>
            <a:lstStyle/>
            <a:p>
              <a:pPr algn="ctr"/>
              <a:r>
                <a:rPr lang="en-US" sz="4267" dirty="0">
                  <a:solidFill>
                    <a:schemeClr val="bg1"/>
                  </a:solidFill>
                  <a:effectLst>
                    <a:outerShdw blurRad="38100" dist="38100" dir="2700000" algn="tl">
                      <a:srgbClr val="000000"/>
                    </a:outerShdw>
                  </a:effectLst>
                  <a:latin typeface="+mj-lt"/>
                </a:rPr>
                <a:t>Palestine</a:t>
              </a:r>
            </a:p>
          </p:txBody>
        </p:sp>
        <p:cxnSp>
          <p:nvCxnSpPr>
            <p:cNvPr id="53" name="Straight Connector 52"/>
            <p:cNvCxnSpPr/>
            <p:nvPr/>
          </p:nvCxnSpPr>
          <p:spPr bwMode="auto">
            <a:xfrm>
              <a:off x="1143310" y="5221730"/>
              <a:ext cx="215900" cy="336199"/>
            </a:xfrm>
            <a:prstGeom prst="line">
              <a:avLst/>
            </a:prstGeom>
            <a:solidFill>
              <a:schemeClr val="accent1"/>
            </a:solidFill>
            <a:ln w="28575" cap="flat" cmpd="sng" algn="ctr">
              <a:solidFill>
                <a:srgbClr val="4B2D05"/>
              </a:solidFill>
              <a:prstDash val="solid"/>
              <a:round/>
              <a:headEnd type="none" w="med" len="med"/>
              <a:tailEnd type="triangle" w="lg" len="lg"/>
            </a:ln>
            <a:effectLst/>
          </p:spPr>
        </p:cxnSp>
        <p:grpSp>
          <p:nvGrpSpPr>
            <p:cNvPr id="4" name="Group 56"/>
            <p:cNvGrpSpPr/>
            <p:nvPr/>
          </p:nvGrpSpPr>
          <p:grpSpPr>
            <a:xfrm>
              <a:off x="5557991" y="3119245"/>
              <a:ext cx="2611967" cy="2421673"/>
              <a:chOff x="4016521" y="1908900"/>
              <a:chExt cx="1958975" cy="2018060"/>
            </a:xfrm>
          </p:grpSpPr>
          <p:sp>
            <p:nvSpPr>
              <p:cNvPr id="209027" name="Text Box 131"/>
              <p:cNvSpPr txBox="1">
                <a:spLocks noChangeArrowheads="1"/>
              </p:cNvSpPr>
              <p:nvPr/>
            </p:nvSpPr>
            <p:spPr bwMode="auto">
              <a:xfrm>
                <a:off x="4016521" y="1908900"/>
                <a:ext cx="1958975" cy="692497"/>
              </a:xfrm>
              <a:prstGeom prst="rect">
                <a:avLst/>
              </a:prstGeom>
              <a:noFill/>
              <a:ln w="9525">
                <a:noFill/>
                <a:miter lim="800000"/>
                <a:headEnd/>
                <a:tailEnd/>
              </a:ln>
            </p:spPr>
            <p:txBody>
              <a:bodyPr wrap="square" lIns="0" tIns="0" rIns="0" bIns="0">
                <a:spAutoFit/>
              </a:bodyPr>
              <a:lstStyle/>
              <a:p>
                <a:pPr algn="ctr" eaLnBrk="0" hangingPunct="0"/>
                <a:r>
                  <a:rPr lang="en-US" b="1" dirty="0">
                    <a:latin typeface="+mj-lt"/>
                    <a:cs typeface="Arial" pitchFamily="34" charset="0"/>
                  </a:rPr>
                  <a:t>Ezra</a:t>
                </a:r>
              </a:p>
              <a:p>
                <a:pPr algn="ctr" eaLnBrk="0" hangingPunct="0"/>
                <a:r>
                  <a:rPr lang="en-US" dirty="0">
                    <a:latin typeface="+mj-lt"/>
                    <a:cs typeface="Arial" pitchFamily="34" charset="0"/>
                  </a:rPr>
                  <a:t>~2,000</a:t>
                </a:r>
              </a:p>
              <a:p>
                <a:pPr algn="ctr" eaLnBrk="0" hangingPunct="0"/>
                <a:r>
                  <a:rPr lang="en-US" dirty="0">
                    <a:latin typeface="+mj-lt"/>
                    <a:cs typeface="Arial" pitchFamily="34" charset="0"/>
                  </a:rPr>
                  <a:t>458 BC</a:t>
                </a:r>
              </a:p>
            </p:txBody>
          </p:sp>
          <p:cxnSp>
            <p:nvCxnSpPr>
              <p:cNvPr id="50" name="Straight Connector 49"/>
              <p:cNvCxnSpPr/>
              <p:nvPr/>
            </p:nvCxnSpPr>
            <p:spPr bwMode="auto">
              <a:xfrm rot="16200000" flipH="1">
                <a:off x="4437208" y="3363288"/>
                <a:ext cx="1117599" cy="9746"/>
              </a:xfrm>
              <a:prstGeom prst="line">
                <a:avLst/>
              </a:prstGeom>
              <a:solidFill>
                <a:schemeClr val="accent1"/>
              </a:solidFill>
              <a:ln w="28575" cap="flat" cmpd="sng" algn="ctr">
                <a:solidFill>
                  <a:srgbClr val="4B2D05"/>
                </a:solidFill>
                <a:prstDash val="solid"/>
                <a:round/>
                <a:headEnd type="none" w="med" len="med"/>
                <a:tailEnd type="triangle" w="lg" len="lg"/>
              </a:ln>
              <a:effectLst/>
            </p:spPr>
          </p:cxnSp>
        </p:grpSp>
        <p:grpSp>
          <p:nvGrpSpPr>
            <p:cNvPr id="5" name="Group 53"/>
            <p:cNvGrpSpPr/>
            <p:nvPr/>
          </p:nvGrpSpPr>
          <p:grpSpPr>
            <a:xfrm>
              <a:off x="868913" y="3150360"/>
              <a:ext cx="2169043" cy="2390557"/>
              <a:chOff x="882502" y="1910021"/>
              <a:chExt cx="1626782" cy="1992130"/>
            </a:xfrm>
          </p:grpSpPr>
          <p:cxnSp>
            <p:nvCxnSpPr>
              <p:cNvPr id="33" name="Straight Connector 32"/>
              <p:cNvCxnSpPr/>
              <p:nvPr/>
            </p:nvCxnSpPr>
            <p:spPr bwMode="auto">
              <a:xfrm>
                <a:off x="1700768" y="2815424"/>
                <a:ext cx="0" cy="1086727"/>
              </a:xfrm>
              <a:prstGeom prst="line">
                <a:avLst/>
              </a:prstGeom>
              <a:solidFill>
                <a:schemeClr val="accent1"/>
              </a:solidFill>
              <a:ln w="28575" cap="flat" cmpd="sng" algn="ctr">
                <a:solidFill>
                  <a:srgbClr val="4B2D05"/>
                </a:solidFill>
                <a:prstDash val="solid"/>
                <a:round/>
                <a:headEnd type="none" w="med" len="med"/>
                <a:tailEnd type="triangle" w="lg" len="lg"/>
              </a:ln>
              <a:effectLst/>
            </p:spPr>
          </p:cxnSp>
          <p:sp>
            <p:nvSpPr>
              <p:cNvPr id="51" name="TextBox 50"/>
              <p:cNvSpPr txBox="1"/>
              <p:nvPr/>
            </p:nvSpPr>
            <p:spPr>
              <a:xfrm>
                <a:off x="882502" y="1910021"/>
                <a:ext cx="1626782" cy="923330"/>
              </a:xfrm>
              <a:prstGeom prst="rect">
                <a:avLst/>
              </a:prstGeom>
              <a:noFill/>
              <a:ln w="9525">
                <a:noFill/>
                <a:miter lim="800000"/>
                <a:headEnd/>
                <a:tailEnd/>
              </a:ln>
            </p:spPr>
            <p:txBody>
              <a:bodyPr wrap="square" lIns="0" tIns="0" rIns="0" bIns="0">
                <a:spAutoFit/>
              </a:bodyPr>
              <a:lstStyle/>
              <a:p>
                <a:pPr algn="ctr" eaLnBrk="0" hangingPunct="0"/>
                <a:r>
                  <a:rPr lang="en-US" b="1" dirty="0">
                    <a:latin typeface="+mj-lt"/>
                    <a:cs typeface="Arial" pitchFamily="34" charset="0"/>
                  </a:rPr>
                  <a:t>Zerubbabel</a:t>
                </a:r>
              </a:p>
              <a:p>
                <a:pPr algn="ctr" eaLnBrk="0" hangingPunct="0"/>
                <a:r>
                  <a:rPr lang="en-US" dirty="0">
                    <a:latin typeface="+mj-lt"/>
                    <a:cs typeface="Arial" pitchFamily="34" charset="0"/>
                  </a:rPr>
                  <a:t>~50,000</a:t>
                </a:r>
              </a:p>
              <a:p>
                <a:pPr algn="ctr" eaLnBrk="0" hangingPunct="0"/>
                <a:r>
                  <a:rPr lang="en-US" dirty="0">
                    <a:latin typeface="+mj-lt"/>
                    <a:cs typeface="Arial" pitchFamily="34" charset="0"/>
                  </a:rPr>
                  <a:t>537 BC</a:t>
                </a:r>
              </a:p>
              <a:p>
                <a:pPr algn="ctr" eaLnBrk="0" hangingPunct="0"/>
                <a:endParaRPr lang="en-US" dirty="0">
                  <a:latin typeface="+mj-lt"/>
                  <a:cs typeface="Arial" pitchFamily="34" charset="0"/>
                </a:endParaRPr>
              </a:p>
            </p:txBody>
          </p:sp>
        </p:grpSp>
        <p:sp>
          <p:nvSpPr>
            <p:cNvPr id="208963" name="Rectangle 67"/>
            <p:cNvSpPr>
              <a:spLocks noChangeArrowheads="1"/>
            </p:cNvSpPr>
            <p:nvPr/>
          </p:nvSpPr>
          <p:spPr bwMode="auto">
            <a:xfrm>
              <a:off x="368609" y="4287644"/>
              <a:ext cx="1280629" cy="923330"/>
            </a:xfrm>
            <a:prstGeom prst="rect">
              <a:avLst/>
            </a:prstGeom>
            <a:noFill/>
            <a:ln w="9525">
              <a:noFill/>
              <a:miter lim="800000"/>
              <a:headEnd/>
              <a:tailEnd/>
            </a:ln>
          </p:spPr>
          <p:txBody>
            <a:bodyPr wrap="square" lIns="0" tIns="0" rIns="0" bIns="0">
              <a:spAutoFit/>
            </a:bodyPr>
            <a:lstStyle/>
            <a:p>
              <a:pPr algn="ctr" eaLnBrk="0" hangingPunct="0"/>
              <a:r>
                <a:rPr lang="en-US" sz="2000" dirty="0">
                  <a:latin typeface="+mj-lt"/>
                  <a:cs typeface="Arial" pitchFamily="34" charset="0"/>
                </a:rPr>
                <a:t>Decree of Cyrus (538 BC)</a:t>
              </a:r>
            </a:p>
          </p:txBody>
        </p:sp>
        <p:grpSp>
          <p:nvGrpSpPr>
            <p:cNvPr id="6" name="Group 57"/>
            <p:cNvGrpSpPr/>
            <p:nvPr/>
          </p:nvGrpSpPr>
          <p:grpSpPr>
            <a:xfrm>
              <a:off x="7912410" y="3119244"/>
              <a:ext cx="2448983" cy="2421672"/>
              <a:chOff x="5941830" y="1859284"/>
              <a:chExt cx="1836737" cy="2018060"/>
            </a:xfrm>
          </p:grpSpPr>
          <p:sp>
            <p:nvSpPr>
              <p:cNvPr id="209028" name="Text Box 132"/>
              <p:cNvSpPr txBox="1">
                <a:spLocks noChangeArrowheads="1"/>
              </p:cNvSpPr>
              <p:nvPr/>
            </p:nvSpPr>
            <p:spPr bwMode="auto">
              <a:xfrm>
                <a:off x="5941830" y="1859284"/>
                <a:ext cx="1836737" cy="692498"/>
              </a:xfrm>
              <a:prstGeom prst="rect">
                <a:avLst/>
              </a:prstGeom>
              <a:noFill/>
              <a:ln w="9525">
                <a:noFill/>
                <a:miter lim="800000"/>
                <a:headEnd/>
                <a:tailEnd/>
              </a:ln>
            </p:spPr>
            <p:txBody>
              <a:bodyPr wrap="square" lIns="0" tIns="0" rIns="0" bIns="0">
                <a:spAutoFit/>
              </a:bodyPr>
              <a:lstStyle/>
              <a:p>
                <a:pPr algn="ctr" eaLnBrk="0" hangingPunct="0"/>
                <a:r>
                  <a:rPr lang="en-US" b="1" dirty="0">
                    <a:latin typeface="+mj-lt"/>
                    <a:cs typeface="Arial" pitchFamily="34" charset="0"/>
                  </a:rPr>
                  <a:t>Nehemiah</a:t>
                </a:r>
              </a:p>
              <a:p>
                <a:pPr algn="ctr" eaLnBrk="0" hangingPunct="0"/>
                <a:r>
                  <a:rPr lang="en-US" dirty="0">
                    <a:latin typeface="+mj-lt"/>
                    <a:cs typeface="Arial" pitchFamily="34" charset="0"/>
                  </a:rPr>
                  <a:t>Few people </a:t>
                </a:r>
              </a:p>
              <a:p>
                <a:pPr algn="ctr" eaLnBrk="0" hangingPunct="0"/>
                <a:r>
                  <a:rPr lang="en-US" dirty="0">
                    <a:latin typeface="+mj-lt"/>
                    <a:cs typeface="Arial" pitchFamily="34" charset="0"/>
                  </a:rPr>
                  <a:t>445 BC</a:t>
                </a:r>
              </a:p>
            </p:txBody>
          </p:sp>
          <p:cxnSp>
            <p:nvCxnSpPr>
              <p:cNvPr id="52" name="Straight Connector 51"/>
              <p:cNvCxnSpPr/>
              <p:nvPr/>
            </p:nvCxnSpPr>
            <p:spPr bwMode="auto">
              <a:xfrm rot="16200000" flipH="1">
                <a:off x="6290361" y="3313671"/>
                <a:ext cx="1117600" cy="9746"/>
              </a:xfrm>
              <a:prstGeom prst="line">
                <a:avLst/>
              </a:prstGeom>
              <a:solidFill>
                <a:schemeClr val="accent1"/>
              </a:solidFill>
              <a:ln w="28575" cap="flat" cmpd="sng" algn="ctr">
                <a:solidFill>
                  <a:srgbClr val="4B2D05"/>
                </a:solidFill>
                <a:prstDash val="solid"/>
                <a:round/>
                <a:headEnd type="none" w="med" len="med"/>
                <a:tailEnd type="triangle" w="lg" len="lg"/>
              </a:ln>
              <a:effectLst/>
            </p:spPr>
          </p:cxnSp>
        </p:grpSp>
        <p:grpSp>
          <p:nvGrpSpPr>
            <p:cNvPr id="7" name="Group 29"/>
            <p:cNvGrpSpPr/>
            <p:nvPr/>
          </p:nvGrpSpPr>
          <p:grpSpPr>
            <a:xfrm>
              <a:off x="10386245" y="3631386"/>
              <a:ext cx="1524000" cy="1926543"/>
              <a:chOff x="2285999" y="2243535"/>
              <a:chExt cx="1143000" cy="1605452"/>
            </a:xfrm>
          </p:grpSpPr>
          <p:sp>
            <p:nvSpPr>
              <p:cNvPr id="31" name="Rectangle 68"/>
              <p:cNvSpPr>
                <a:spLocks noChangeArrowheads="1"/>
              </p:cNvSpPr>
              <p:nvPr/>
            </p:nvSpPr>
            <p:spPr bwMode="auto">
              <a:xfrm>
                <a:off x="2285999" y="2243535"/>
                <a:ext cx="1143000" cy="692497"/>
              </a:xfrm>
              <a:prstGeom prst="rect">
                <a:avLst/>
              </a:prstGeom>
              <a:noFill/>
              <a:ln w="9525">
                <a:noFill/>
                <a:miter lim="800000"/>
                <a:headEnd/>
                <a:tailEnd/>
              </a:ln>
            </p:spPr>
            <p:txBody>
              <a:bodyPr wrap="square" lIns="0" tIns="0" rIns="0" bIns="0">
                <a:spAutoFit/>
              </a:bodyPr>
              <a:lstStyle/>
              <a:p>
                <a:pPr algn="ctr" eaLnBrk="0" hangingPunct="0"/>
                <a:r>
                  <a:rPr lang="en-US" dirty="0">
                    <a:latin typeface="+mj-lt"/>
                    <a:cs typeface="Arial" pitchFamily="34" charset="0"/>
                  </a:rPr>
                  <a:t>Malachi</a:t>
                </a:r>
              </a:p>
              <a:p>
                <a:pPr algn="ctr" eaLnBrk="0" hangingPunct="0"/>
                <a:r>
                  <a:rPr lang="en-US" dirty="0">
                    <a:latin typeface="+mj-lt"/>
                    <a:cs typeface="Arial" pitchFamily="34" charset="0"/>
                  </a:rPr>
                  <a:t>(430 B.C. )</a:t>
                </a:r>
              </a:p>
              <a:p>
                <a:pPr algn="ctr" eaLnBrk="0" hangingPunct="0"/>
                <a:r>
                  <a:rPr lang="en-US" dirty="0">
                    <a:latin typeface="+mj-lt"/>
                    <a:cs typeface="Arial" pitchFamily="34" charset="0"/>
                  </a:rPr>
                  <a:t>End of OT</a:t>
                </a:r>
              </a:p>
            </p:txBody>
          </p:sp>
          <p:cxnSp>
            <p:nvCxnSpPr>
              <p:cNvPr id="32" name="Straight Connector 31"/>
              <p:cNvCxnSpPr/>
              <p:nvPr/>
            </p:nvCxnSpPr>
            <p:spPr bwMode="auto">
              <a:xfrm rot="16200000" flipH="1">
                <a:off x="2493069" y="3481897"/>
                <a:ext cx="731520" cy="2659"/>
              </a:xfrm>
              <a:prstGeom prst="line">
                <a:avLst/>
              </a:prstGeom>
              <a:solidFill>
                <a:schemeClr val="accent1"/>
              </a:solidFill>
              <a:ln w="28575" cap="flat" cmpd="sng" algn="ctr">
                <a:solidFill>
                  <a:srgbClr val="533205"/>
                </a:solidFill>
                <a:prstDash val="solid"/>
                <a:round/>
                <a:headEnd type="none" w="med" len="med"/>
                <a:tailEnd type="triangle" w="lg" len="lg"/>
              </a:ln>
              <a:effectLst/>
            </p:spPr>
          </p:cxnSp>
        </p:grpSp>
        <p:sp>
          <p:nvSpPr>
            <p:cNvPr id="34" name="Oval 33"/>
            <p:cNvSpPr/>
            <p:nvPr/>
          </p:nvSpPr>
          <p:spPr>
            <a:xfrm>
              <a:off x="1410009" y="2306444"/>
              <a:ext cx="1016000" cy="812800"/>
            </a:xfrm>
            <a:prstGeom prst="ellipse">
              <a:avLst/>
            </a:prstGeom>
            <a:solidFill>
              <a:srgbClr val="FFFF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effectLst>
                    <a:outerShdw blurRad="38100" dist="38100" dir="2700000" algn="tl">
                      <a:srgbClr val="000000">
                        <a:alpha val="43137"/>
                      </a:srgbClr>
                    </a:outerShdw>
                  </a:effectLst>
                  <a:latin typeface="+mj-lt"/>
                </a:rPr>
                <a:t>1</a:t>
              </a:r>
            </a:p>
          </p:txBody>
        </p:sp>
        <p:sp>
          <p:nvSpPr>
            <p:cNvPr id="36" name="Oval 35"/>
            <p:cNvSpPr/>
            <p:nvPr/>
          </p:nvSpPr>
          <p:spPr>
            <a:xfrm>
              <a:off x="6388409" y="2306444"/>
              <a:ext cx="1016000" cy="812800"/>
            </a:xfrm>
            <a:prstGeom prst="ellipse">
              <a:avLst/>
            </a:prstGeom>
            <a:solidFill>
              <a:srgbClr val="FFFF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effectLst>
                    <a:outerShdw blurRad="38100" dist="38100" dir="2700000" algn="tl">
                      <a:srgbClr val="000000">
                        <a:alpha val="43137"/>
                      </a:srgbClr>
                    </a:outerShdw>
                  </a:effectLst>
                  <a:latin typeface="+mj-lt"/>
                </a:rPr>
                <a:t>2</a:t>
              </a:r>
            </a:p>
          </p:txBody>
        </p:sp>
        <p:sp>
          <p:nvSpPr>
            <p:cNvPr id="37" name="Oval 36"/>
            <p:cNvSpPr/>
            <p:nvPr/>
          </p:nvSpPr>
          <p:spPr>
            <a:xfrm>
              <a:off x="8522009" y="2306444"/>
              <a:ext cx="1016000" cy="812800"/>
            </a:xfrm>
            <a:prstGeom prst="ellipse">
              <a:avLst/>
            </a:prstGeom>
            <a:solidFill>
              <a:srgbClr val="FFFF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effectLst>
                    <a:outerShdw blurRad="38100" dist="38100" dir="2700000" algn="tl">
                      <a:srgbClr val="000000">
                        <a:alpha val="43137"/>
                      </a:srgbClr>
                    </a:outerShdw>
                  </a:effectLst>
                  <a:latin typeface="+mj-lt"/>
                </a:rPr>
                <a:t>3</a:t>
              </a:r>
            </a:p>
          </p:txBody>
        </p:sp>
      </p:grpSp>
      <p:pic>
        <p:nvPicPr>
          <p:cNvPr id="8" name="Picture 7">
            <a:extLst>
              <a:ext uri="{FF2B5EF4-FFF2-40B4-BE49-F238E27FC236}">
                <a16:creationId xmlns:a16="http://schemas.microsoft.com/office/drawing/2014/main" id="{CAB2895F-373D-4DEB-8144-06DB1CDC2767}"/>
              </a:ext>
            </a:extLst>
          </p:cNvPr>
          <p:cNvPicPr>
            <a:picLocks noChangeAspect="1"/>
          </p:cNvPicPr>
          <p:nvPr/>
        </p:nvPicPr>
        <p:blipFill>
          <a:blip r:embed="rId3"/>
          <a:stretch>
            <a:fillRect/>
          </a:stretch>
        </p:blipFill>
        <p:spPr>
          <a:xfrm>
            <a:off x="3048000" y="2743200"/>
            <a:ext cx="1219431" cy="1289113"/>
          </a:xfrm>
          <a:prstGeom prst="rect">
            <a:avLst/>
          </a:prstGeom>
        </p:spPr>
      </p:pic>
      <p:pic>
        <p:nvPicPr>
          <p:cNvPr id="9" name="Picture 8" descr="Image result for queen esther">
            <a:extLst>
              <a:ext uri="{FF2B5EF4-FFF2-40B4-BE49-F238E27FC236}">
                <a16:creationId xmlns:a16="http://schemas.microsoft.com/office/drawing/2014/main" id="{7C1C593B-B92E-4FE5-905C-BABE789F72CC}"/>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2590800"/>
            <a:ext cx="990600" cy="1524000"/>
          </a:xfrm>
          <a:prstGeom prst="rect">
            <a:avLst/>
          </a:prstGeom>
          <a:ln>
            <a:noFill/>
          </a:ln>
          <a:effectLst/>
        </p:spPr>
      </p:pic>
    </p:spTree>
    <p:extLst>
      <p:ext uri="{BB962C8B-B14F-4D97-AF65-F5344CB8AC3E}">
        <p14:creationId xmlns:p14="http://schemas.microsoft.com/office/powerpoint/2010/main" val="87405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500"/>
                            </p:stCondLst>
                            <p:childTnLst>
                              <p:par>
                                <p:cTn id="9" presetID="10" presetClass="entr" presetSubtype="0" fill="hold" nodeType="afterEffect">
                                  <p:stCondLst>
                                    <p:cond delay="25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750"/>
                                        <p:tgtEl>
                                          <p:spTgt spid="8"/>
                                        </p:tgtEl>
                                      </p:cBhvr>
                                    </p:animEffect>
                                  </p:childTnLst>
                                </p:cTn>
                              </p:par>
                            </p:childTnLst>
                          </p:cTn>
                        </p:par>
                        <p:par>
                          <p:cTn id="12" fill="hold">
                            <p:stCondLst>
                              <p:cond delay="2500"/>
                            </p:stCondLst>
                            <p:childTnLst>
                              <p:par>
                                <p:cTn id="13" presetID="10" presetClass="entr" presetSubtype="0" fill="hold" nodeType="afterEffect">
                                  <p:stCondLst>
                                    <p:cond delay="2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12B22-B509-4B5C-8D75-6B8AAE40B310}"/>
              </a:ext>
            </a:extLst>
          </p:cNvPr>
          <p:cNvSpPr>
            <a:spLocks noGrp="1"/>
          </p:cNvSpPr>
          <p:nvPr>
            <p:ph type="title"/>
          </p:nvPr>
        </p:nvSpPr>
        <p:spPr/>
        <p:txBody>
          <a:bodyPr/>
          <a:lstStyle/>
          <a:p>
            <a:r>
              <a:rPr lang="en-US" dirty="0"/>
              <a:t>The 2</a:t>
            </a:r>
            <a:r>
              <a:rPr lang="en-US" baseline="30000" dirty="0"/>
              <a:t>nd</a:t>
            </a:r>
            <a:r>
              <a:rPr lang="en-US" dirty="0"/>
              <a:t> Temple</a:t>
            </a:r>
          </a:p>
        </p:txBody>
      </p:sp>
    </p:spTree>
    <p:extLst>
      <p:ext uri="{BB962C8B-B14F-4D97-AF65-F5344CB8AC3E}">
        <p14:creationId xmlns:p14="http://schemas.microsoft.com/office/powerpoint/2010/main" val="4733234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2nd temple">
            <a:extLst>
              <a:ext uri="{FF2B5EF4-FFF2-40B4-BE49-F238E27FC236}">
                <a16:creationId xmlns:a16="http://schemas.microsoft.com/office/drawing/2014/main" id="{DB8EB09A-0AB1-433D-AF28-D6B09D218ABD}"/>
              </a:ext>
            </a:extLst>
          </p:cNvPr>
          <p:cNvPicPr/>
          <p:nvPr/>
        </p:nvPicPr>
        <p:blipFill>
          <a:blip r:embed="rId3" cstate="print">
            <a:extLst>
              <a:ext uri="{BEBA8EAE-BF5A-486C-A8C5-ECC9F3942E4B}">
                <a14:imgProps xmlns:a14="http://schemas.microsoft.com/office/drawing/2010/main">
                  <a14:imgLayer r:embed="rId4">
                    <a14:imgEffect>
                      <a14:backgroundRemoval t="0" b="98830" l="0" r="100000"/>
                    </a14:imgEffect>
                  </a14:imgLayer>
                </a14:imgProps>
              </a:ext>
              <a:ext uri="{28A0092B-C50C-407E-A947-70E740481C1C}">
                <a14:useLocalDpi xmlns:a14="http://schemas.microsoft.com/office/drawing/2010/main" val="0"/>
              </a:ext>
            </a:extLst>
          </a:blip>
          <a:srcRect/>
          <a:stretch>
            <a:fillRect/>
          </a:stretch>
        </p:blipFill>
        <p:spPr bwMode="auto">
          <a:xfrm>
            <a:off x="6400800" y="381000"/>
            <a:ext cx="5334000" cy="5638800"/>
          </a:xfrm>
          <a:prstGeom prst="rect">
            <a:avLst/>
          </a:prstGeom>
          <a:noFill/>
          <a:ln>
            <a:noFill/>
          </a:ln>
        </p:spPr>
      </p:pic>
      <p:sp>
        <p:nvSpPr>
          <p:cNvPr id="4" name="Title 3">
            <a:extLst>
              <a:ext uri="{FF2B5EF4-FFF2-40B4-BE49-F238E27FC236}">
                <a16:creationId xmlns:a16="http://schemas.microsoft.com/office/drawing/2014/main" id="{D6920B60-11B2-4672-9C0B-96F3A2200C5D}"/>
              </a:ext>
            </a:extLst>
          </p:cNvPr>
          <p:cNvSpPr>
            <a:spLocks noGrp="1"/>
          </p:cNvSpPr>
          <p:nvPr>
            <p:ph type="title"/>
          </p:nvPr>
        </p:nvSpPr>
        <p:spPr/>
        <p:txBody>
          <a:bodyPr/>
          <a:lstStyle/>
          <a:p>
            <a:r>
              <a:rPr lang="en-US" dirty="0"/>
              <a:t>The 2</a:t>
            </a:r>
            <a:r>
              <a:rPr lang="en-US" baseline="30000" dirty="0"/>
              <a:t>nd</a:t>
            </a:r>
            <a:r>
              <a:rPr lang="en-US" dirty="0"/>
              <a:t> Temple</a:t>
            </a:r>
          </a:p>
        </p:txBody>
      </p:sp>
      <p:sp>
        <p:nvSpPr>
          <p:cNvPr id="5" name="Content Placeholder 4">
            <a:extLst>
              <a:ext uri="{FF2B5EF4-FFF2-40B4-BE49-F238E27FC236}">
                <a16:creationId xmlns:a16="http://schemas.microsoft.com/office/drawing/2014/main" id="{9A6CC95B-8739-4808-A2BC-A4E504DE62A2}"/>
              </a:ext>
            </a:extLst>
          </p:cNvPr>
          <p:cNvSpPr>
            <a:spLocks noGrp="1"/>
          </p:cNvSpPr>
          <p:nvPr>
            <p:ph idx="1"/>
          </p:nvPr>
        </p:nvSpPr>
        <p:spPr>
          <a:xfrm>
            <a:off x="914400" y="1676400"/>
            <a:ext cx="6019800" cy="4023360"/>
          </a:xfrm>
        </p:spPr>
        <p:txBody>
          <a:bodyPr>
            <a:normAutofit fontScale="92500" lnSpcReduction="10000"/>
          </a:bodyPr>
          <a:lstStyle/>
          <a:p>
            <a:r>
              <a:rPr lang="en-US" sz="3200" b="0" dirty="0"/>
              <a:t>Two years to build foundation</a:t>
            </a:r>
          </a:p>
          <a:p>
            <a:r>
              <a:rPr lang="en-US" sz="3200" b="0" dirty="0"/>
              <a:t>Delayed by Samaritans</a:t>
            </a:r>
          </a:p>
          <a:p>
            <a:r>
              <a:rPr lang="en-US" sz="3200" b="0" dirty="0"/>
              <a:t>On hold for 17 years</a:t>
            </a:r>
          </a:p>
          <a:p>
            <a:r>
              <a:rPr lang="en-US" sz="3200" b="0" dirty="0"/>
              <a:t>Haggai &amp; Zechariah encouraged rebuilding</a:t>
            </a:r>
          </a:p>
          <a:p>
            <a:r>
              <a:rPr lang="en-US" sz="3200" b="0" dirty="0"/>
              <a:t>Not as ornate as Solomon’s temple</a:t>
            </a:r>
          </a:p>
        </p:txBody>
      </p:sp>
    </p:spTree>
    <p:extLst>
      <p:ext uri="{BB962C8B-B14F-4D97-AF65-F5344CB8AC3E}">
        <p14:creationId xmlns:p14="http://schemas.microsoft.com/office/powerpoint/2010/main" val="675802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11D56-657D-4F35-965F-7E0D841FE42C}"/>
              </a:ext>
            </a:extLst>
          </p:cNvPr>
          <p:cNvSpPr>
            <a:spLocks noGrp="1"/>
          </p:cNvSpPr>
          <p:nvPr>
            <p:ph type="title"/>
          </p:nvPr>
        </p:nvSpPr>
        <p:spPr/>
        <p:txBody>
          <a:bodyPr>
            <a:normAutofit fontScale="90000"/>
          </a:bodyPr>
          <a:lstStyle/>
          <a:p>
            <a:r>
              <a:rPr lang="en-US" dirty="0"/>
              <a:t>Older Jews remembered the first temple</a:t>
            </a:r>
          </a:p>
        </p:txBody>
      </p:sp>
      <p:pic>
        <p:nvPicPr>
          <p:cNvPr id="3" name="Picture 2" descr="Image result for laugh cry">
            <a:extLst>
              <a:ext uri="{FF2B5EF4-FFF2-40B4-BE49-F238E27FC236}">
                <a16:creationId xmlns:a16="http://schemas.microsoft.com/office/drawing/2014/main" id="{D4950425-58C5-4069-8D83-29C0326C32B4}"/>
              </a:ext>
            </a:extLst>
          </p:cNvPr>
          <p:cNvPicPr/>
          <p:nvPr/>
        </p:nvPicPr>
        <p:blipFill rotWithShape="1">
          <a:blip r:embed="rId3">
            <a:extLst>
              <a:ext uri="{28A0092B-C50C-407E-A947-70E740481C1C}">
                <a14:useLocalDpi xmlns:a14="http://schemas.microsoft.com/office/drawing/2010/main" val="0"/>
              </a:ext>
            </a:extLst>
          </a:blip>
          <a:srcRect l="3170" t="13995" r="2927" b="14249"/>
          <a:stretch/>
        </p:blipFill>
        <p:spPr bwMode="auto">
          <a:xfrm>
            <a:off x="3217984" y="1611923"/>
            <a:ext cx="5568463" cy="4290646"/>
          </a:xfrm>
          <a:prstGeom prst="rect">
            <a:avLst/>
          </a:prstGeom>
          <a:ln>
            <a:noFill/>
          </a:ln>
          <a:effectLst>
            <a:softEdge rad="112500"/>
          </a:effectLst>
        </p:spPr>
      </p:pic>
      <p:sp>
        <p:nvSpPr>
          <p:cNvPr id="4" name="TextBox 3">
            <a:extLst>
              <a:ext uri="{FF2B5EF4-FFF2-40B4-BE49-F238E27FC236}">
                <a16:creationId xmlns:a16="http://schemas.microsoft.com/office/drawing/2014/main" id="{398D6213-EC09-48AE-83FE-8FCAA077BC95}"/>
              </a:ext>
            </a:extLst>
          </p:cNvPr>
          <p:cNvSpPr txBox="1"/>
          <p:nvPr/>
        </p:nvSpPr>
        <p:spPr>
          <a:xfrm>
            <a:off x="779585" y="2256692"/>
            <a:ext cx="2309446" cy="1569660"/>
          </a:xfrm>
          <a:prstGeom prst="rect">
            <a:avLst/>
          </a:prstGeom>
          <a:noFill/>
        </p:spPr>
        <p:txBody>
          <a:bodyPr wrap="square" rtlCol="0">
            <a:spAutoFit/>
          </a:bodyPr>
          <a:lstStyle/>
          <a:p>
            <a:pPr algn="r"/>
            <a:r>
              <a:rPr lang="en-US" sz="4800" dirty="0"/>
              <a:t>Older Jews</a:t>
            </a:r>
          </a:p>
        </p:txBody>
      </p:sp>
      <p:sp>
        <p:nvSpPr>
          <p:cNvPr id="5" name="TextBox 4">
            <a:extLst>
              <a:ext uri="{FF2B5EF4-FFF2-40B4-BE49-F238E27FC236}">
                <a16:creationId xmlns:a16="http://schemas.microsoft.com/office/drawing/2014/main" id="{4FE9CB8B-76ED-4C39-819A-CCA8D7DFBA62}"/>
              </a:ext>
            </a:extLst>
          </p:cNvPr>
          <p:cNvSpPr txBox="1"/>
          <p:nvPr/>
        </p:nvSpPr>
        <p:spPr>
          <a:xfrm>
            <a:off x="8305800" y="3733800"/>
            <a:ext cx="2930770" cy="1569660"/>
          </a:xfrm>
          <a:prstGeom prst="rect">
            <a:avLst/>
          </a:prstGeom>
          <a:noFill/>
        </p:spPr>
        <p:txBody>
          <a:bodyPr wrap="square" rtlCol="0">
            <a:spAutoFit/>
          </a:bodyPr>
          <a:lstStyle/>
          <a:p>
            <a:pPr algn="r"/>
            <a:r>
              <a:rPr lang="en-US" sz="4800" dirty="0"/>
              <a:t>Younger Jews</a:t>
            </a:r>
          </a:p>
        </p:txBody>
      </p:sp>
    </p:spTree>
    <p:extLst>
      <p:ext uri="{BB962C8B-B14F-4D97-AF65-F5344CB8AC3E}">
        <p14:creationId xmlns:p14="http://schemas.microsoft.com/office/powerpoint/2010/main" val="1953083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Intertestamental Period</a:t>
            </a:r>
          </a:p>
        </p:txBody>
      </p:sp>
    </p:spTree>
    <p:extLst>
      <p:ext uri="{BB962C8B-B14F-4D97-AF65-F5344CB8AC3E}">
        <p14:creationId xmlns:p14="http://schemas.microsoft.com/office/powerpoint/2010/main" val="6021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Diagram 20">
            <a:extLst>
              <a:ext uri="{FF2B5EF4-FFF2-40B4-BE49-F238E27FC236}">
                <a16:creationId xmlns:a16="http://schemas.microsoft.com/office/drawing/2014/main" id="{239A05D3-1509-4C7F-A3E4-B7A6CE0A7C84}"/>
              </a:ext>
            </a:extLst>
          </p:cNvPr>
          <p:cNvGraphicFramePr/>
          <p:nvPr>
            <p:extLst>
              <p:ext uri="{D42A27DB-BD31-4B8C-83A1-F6EECF244321}">
                <p14:modId xmlns:p14="http://schemas.microsoft.com/office/powerpoint/2010/main" val="2983702234"/>
              </p:ext>
            </p:extLst>
          </p:nvPr>
        </p:nvGraphicFramePr>
        <p:xfrm>
          <a:off x="533400" y="1143000"/>
          <a:ext cx="10867293" cy="37865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BF106B00-B32F-4C34-A081-141321C97F19}"/>
              </a:ext>
            </a:extLst>
          </p:cNvPr>
          <p:cNvSpPr>
            <a:spLocks noGrp="1"/>
          </p:cNvSpPr>
          <p:nvPr>
            <p:ph type="title"/>
          </p:nvPr>
        </p:nvSpPr>
        <p:spPr/>
        <p:txBody>
          <a:bodyPr>
            <a:normAutofit/>
          </a:bodyPr>
          <a:lstStyle/>
          <a:p>
            <a:r>
              <a:rPr lang="en-US" sz="6000" dirty="0"/>
              <a:t>INTERTESTAMENTAL PERIOD</a:t>
            </a:r>
          </a:p>
        </p:txBody>
      </p:sp>
      <p:sp>
        <p:nvSpPr>
          <p:cNvPr id="5" name="TextBox 4">
            <a:extLst>
              <a:ext uri="{FF2B5EF4-FFF2-40B4-BE49-F238E27FC236}">
                <a16:creationId xmlns:a16="http://schemas.microsoft.com/office/drawing/2014/main" id="{8190AF2B-E4D0-4BD2-BF4C-5876F1C388AE}"/>
              </a:ext>
            </a:extLst>
          </p:cNvPr>
          <p:cNvSpPr txBox="1"/>
          <p:nvPr/>
        </p:nvSpPr>
        <p:spPr>
          <a:xfrm>
            <a:off x="914400" y="4419600"/>
            <a:ext cx="2821172" cy="461665"/>
          </a:xfrm>
          <a:prstGeom prst="rect">
            <a:avLst/>
          </a:prstGeom>
          <a:noFill/>
        </p:spPr>
        <p:txBody>
          <a:bodyPr wrap="square">
            <a:spAutoFit/>
          </a:bodyPr>
          <a:lstStyle/>
          <a:p>
            <a:pPr algn="ctr"/>
            <a:r>
              <a:rPr lang="en-US" sz="2400" dirty="0">
                <a:latin typeface="Century Gothic" pitchFamily="34" charset="0"/>
              </a:rPr>
              <a:t>538-331</a:t>
            </a:r>
            <a:r>
              <a:rPr lang="en-US" sz="2400" baseline="0" dirty="0">
                <a:latin typeface="Century Gothic" pitchFamily="34" charset="0"/>
              </a:rPr>
              <a:t> BC</a:t>
            </a:r>
            <a:endParaRPr lang="en-US" sz="2400" dirty="0">
              <a:latin typeface="Century Gothic" pitchFamily="34" charset="0"/>
            </a:endParaRPr>
          </a:p>
        </p:txBody>
      </p:sp>
      <p:sp>
        <p:nvSpPr>
          <p:cNvPr id="7" name="TextBox 6">
            <a:extLst>
              <a:ext uri="{FF2B5EF4-FFF2-40B4-BE49-F238E27FC236}">
                <a16:creationId xmlns:a16="http://schemas.microsoft.com/office/drawing/2014/main" id="{CAF7DF0B-B9DA-440B-81D4-484DB192C36A}"/>
              </a:ext>
            </a:extLst>
          </p:cNvPr>
          <p:cNvSpPr txBox="1"/>
          <p:nvPr/>
        </p:nvSpPr>
        <p:spPr>
          <a:xfrm>
            <a:off x="2590800" y="4419600"/>
            <a:ext cx="6097772" cy="461665"/>
          </a:xfrm>
          <a:prstGeom prst="rect">
            <a:avLst/>
          </a:prstGeom>
          <a:noFill/>
        </p:spPr>
        <p:txBody>
          <a:bodyPr wrap="square">
            <a:spAutoFit/>
          </a:bodyPr>
          <a:lstStyle>
            <a:defPPr>
              <a:defRPr lang="en-US"/>
            </a:defPPr>
            <a:lvl1pPr algn="ctr">
              <a:defRPr sz="2400">
                <a:latin typeface="Century Gothic" pitchFamily="34" charset="0"/>
              </a:defRPr>
            </a:lvl1pPr>
          </a:lstStyle>
          <a:p>
            <a:r>
              <a:rPr lang="en-US" dirty="0"/>
              <a:t>331-168 BC</a:t>
            </a:r>
          </a:p>
        </p:txBody>
      </p:sp>
      <p:sp>
        <p:nvSpPr>
          <p:cNvPr id="9" name="TextBox 8">
            <a:extLst>
              <a:ext uri="{FF2B5EF4-FFF2-40B4-BE49-F238E27FC236}">
                <a16:creationId xmlns:a16="http://schemas.microsoft.com/office/drawing/2014/main" id="{BE5A5C1D-D62A-4864-8914-E27D4A97CFDF}"/>
              </a:ext>
            </a:extLst>
          </p:cNvPr>
          <p:cNvSpPr txBox="1"/>
          <p:nvPr/>
        </p:nvSpPr>
        <p:spPr>
          <a:xfrm>
            <a:off x="6400800" y="4419600"/>
            <a:ext cx="6097772" cy="461665"/>
          </a:xfrm>
          <a:prstGeom prst="rect">
            <a:avLst/>
          </a:prstGeom>
          <a:noFill/>
        </p:spPr>
        <p:txBody>
          <a:bodyPr wrap="square">
            <a:spAutoFit/>
          </a:bodyPr>
          <a:lstStyle>
            <a:defPPr>
              <a:defRPr lang="en-US"/>
            </a:defPPr>
            <a:lvl1pPr algn="ctr">
              <a:defRPr sz="2400">
                <a:latin typeface="Century Gothic" pitchFamily="34" charset="0"/>
              </a:defRPr>
            </a:lvl1pPr>
          </a:lstStyle>
          <a:p>
            <a:r>
              <a:rPr lang="en-US" dirty="0"/>
              <a:t>168 BC – Birth of Jesus Christ</a:t>
            </a:r>
          </a:p>
        </p:txBody>
      </p:sp>
    </p:spTree>
    <p:extLst>
      <p:ext uri="{BB962C8B-B14F-4D97-AF65-F5344CB8AC3E}">
        <p14:creationId xmlns:p14="http://schemas.microsoft.com/office/powerpoint/2010/main" val="1243512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1" grpId="0">
        <p:bldAsOne/>
      </p:bldGraphic>
    </p:bldLst>
  </p:timing>
</p:sld>
</file>

<file path=ppt/slides/slide29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3D8C3AE-DA90-4593-9437-77E4AA015DC1}"/>
              </a:ext>
            </a:extLst>
          </p:cNvPr>
          <p:cNvSpPr>
            <a:spLocks noGrp="1"/>
          </p:cNvSpPr>
          <p:nvPr>
            <p:ph type="ftr" sz="quarter" idx="11"/>
          </p:nvPr>
        </p:nvSpPr>
        <p:spPr/>
        <p:txBody>
          <a:bodyPr/>
          <a:lstStyle/>
          <a:p>
            <a:r>
              <a:rPr lang="en-US"/>
              <a:t>OLD TESTAMENT SURVEY</a:t>
            </a:r>
            <a:endParaRPr lang="en-US" dirty="0"/>
          </a:p>
        </p:txBody>
      </p:sp>
      <p:pic>
        <p:nvPicPr>
          <p:cNvPr id="5" name="Picture 4">
            <a:extLst>
              <a:ext uri="{FF2B5EF4-FFF2-40B4-BE49-F238E27FC236}">
                <a16:creationId xmlns:a16="http://schemas.microsoft.com/office/drawing/2014/main" id="{0A8F30DD-E1EA-4464-B22C-05C0DA40BBAD}"/>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t="5491" r="4744" b="1248"/>
          <a:stretch/>
        </p:blipFill>
        <p:spPr>
          <a:xfrm>
            <a:off x="914400" y="152400"/>
            <a:ext cx="9945136" cy="60197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EB6770A9-9697-44B8-B1B5-3B2214B4562C}"/>
              </a:ext>
            </a:extLst>
          </p:cNvPr>
          <p:cNvSpPr txBox="1"/>
          <p:nvPr/>
        </p:nvSpPr>
        <p:spPr>
          <a:xfrm>
            <a:off x="0" y="6422395"/>
            <a:ext cx="12161520" cy="365760"/>
          </a:xfrm>
          <a:prstGeom prst="rect">
            <a:avLst/>
          </a:prstGeom>
          <a:solidFill>
            <a:schemeClr val="accent2"/>
          </a:solidFill>
        </p:spPr>
        <p:txBody>
          <a:bodyPr wrap="square" rtlCol="0" anchor="ctr">
            <a:spAutoFit/>
          </a:bodyPr>
          <a:lstStyle/>
          <a:p>
            <a:pPr algn="ctr"/>
            <a:r>
              <a:rPr lang="en-US" sz="1100" dirty="0"/>
              <a:t>See Old Testament Survey, Irving L. Jensen, p. 458</a:t>
            </a:r>
          </a:p>
        </p:txBody>
      </p:sp>
    </p:spTree>
    <p:extLst>
      <p:ext uri="{BB962C8B-B14F-4D97-AF65-F5344CB8AC3E}">
        <p14:creationId xmlns:p14="http://schemas.microsoft.com/office/powerpoint/2010/main" val="3780239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nger pushing space bar button on laptop keyboard | Premium Photo">
            <a:extLst>
              <a:ext uri="{FF2B5EF4-FFF2-40B4-BE49-F238E27FC236}">
                <a16:creationId xmlns:a16="http://schemas.microsoft.com/office/drawing/2014/main" id="{9C7E25A3-CA83-4D27-8F14-822B71244D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7600" y="1295400"/>
            <a:ext cx="5791200" cy="385771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6689AFA-9D98-4A7C-A985-8B44045DE14D}"/>
              </a:ext>
            </a:extLst>
          </p:cNvPr>
          <p:cNvSpPr txBox="1"/>
          <p:nvPr/>
        </p:nvSpPr>
        <p:spPr>
          <a:xfrm>
            <a:off x="508000" y="1803400"/>
            <a:ext cx="5384800" cy="2718949"/>
          </a:xfrm>
          <a:prstGeom prst="rect">
            <a:avLst/>
          </a:prstGeom>
          <a:noFill/>
        </p:spPr>
        <p:txBody>
          <a:bodyPr wrap="square" rtlCol="0">
            <a:spAutoFit/>
          </a:bodyPr>
          <a:lstStyle/>
          <a:p>
            <a:pPr algn="r"/>
            <a:r>
              <a:rPr lang="en-US" sz="4267" dirty="0"/>
              <a:t>Thanks for muting yourself…to speak, press and hold the </a:t>
            </a:r>
            <a:r>
              <a:rPr lang="en-US" sz="4267" b="1" dirty="0"/>
              <a:t>space bar</a:t>
            </a:r>
            <a:r>
              <a:rPr lang="en-US" sz="4267" dirty="0"/>
              <a:t>.</a:t>
            </a:r>
          </a:p>
        </p:txBody>
      </p:sp>
      <p:sp>
        <p:nvSpPr>
          <p:cNvPr id="3" name="Footer Placeholder 2">
            <a:extLst>
              <a:ext uri="{FF2B5EF4-FFF2-40B4-BE49-F238E27FC236}">
                <a16:creationId xmlns:a16="http://schemas.microsoft.com/office/drawing/2014/main" id="{27848610-D9F6-4C37-99A1-6ED90738D6AB}"/>
              </a:ext>
            </a:extLst>
          </p:cNvPr>
          <p:cNvSpPr>
            <a:spLocks noGrp="1"/>
          </p:cNvSpPr>
          <p:nvPr>
            <p:ph type="ftr" sz="quarter" idx="11"/>
          </p:nvPr>
        </p:nvSpPr>
        <p:spPr/>
        <p:txBody>
          <a:bodyPr/>
          <a:lstStyle/>
          <a:p>
            <a:r>
              <a:rPr lang="en-US"/>
              <a:t>OLD TESTAMENT SURVEY</a:t>
            </a:r>
            <a:endParaRPr lang="en-US" dirty="0"/>
          </a:p>
        </p:txBody>
      </p:sp>
    </p:spTree>
    <p:extLst>
      <p:ext uri="{BB962C8B-B14F-4D97-AF65-F5344CB8AC3E}">
        <p14:creationId xmlns:p14="http://schemas.microsoft.com/office/powerpoint/2010/main" val="257992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result for target">
            <a:extLst>
              <a:ext uri="{FF2B5EF4-FFF2-40B4-BE49-F238E27FC236}">
                <a16:creationId xmlns:a16="http://schemas.microsoft.com/office/drawing/2014/main" id="{EAAF63FF-EC0A-4EC8-AD09-15EC2E2C59F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1" y="2209800"/>
            <a:ext cx="3352800" cy="3200400"/>
          </a:xfrm>
          <a:prstGeom prst="rect">
            <a:avLst/>
          </a:prstGeom>
          <a:noFill/>
          <a:ln>
            <a:noFill/>
          </a:ln>
        </p:spPr>
      </p:pic>
      <p:sp>
        <p:nvSpPr>
          <p:cNvPr id="4" name="Title 3">
            <a:extLst>
              <a:ext uri="{FF2B5EF4-FFF2-40B4-BE49-F238E27FC236}">
                <a16:creationId xmlns:a16="http://schemas.microsoft.com/office/drawing/2014/main" id="{314FFCAC-D166-40E8-8520-5A2BCD5418FB}"/>
              </a:ext>
            </a:extLst>
          </p:cNvPr>
          <p:cNvSpPr>
            <a:spLocks noGrp="1"/>
          </p:cNvSpPr>
          <p:nvPr>
            <p:ph type="title"/>
          </p:nvPr>
        </p:nvSpPr>
        <p:spPr/>
        <p:txBody>
          <a:bodyPr>
            <a:normAutofit/>
          </a:bodyPr>
          <a:lstStyle/>
          <a:p>
            <a:r>
              <a:rPr lang="en-US" dirty="0"/>
              <a:t>The purpose of this study</a:t>
            </a:r>
          </a:p>
        </p:txBody>
      </p:sp>
      <p:sp>
        <p:nvSpPr>
          <p:cNvPr id="6" name="Content Placeholder 5">
            <a:extLst>
              <a:ext uri="{FF2B5EF4-FFF2-40B4-BE49-F238E27FC236}">
                <a16:creationId xmlns:a16="http://schemas.microsoft.com/office/drawing/2014/main" id="{85D07F4B-8A99-42DA-89A7-8400BB6817A3}"/>
              </a:ext>
            </a:extLst>
          </p:cNvPr>
          <p:cNvSpPr>
            <a:spLocks noGrp="1"/>
          </p:cNvSpPr>
          <p:nvPr>
            <p:ph idx="1"/>
          </p:nvPr>
        </p:nvSpPr>
        <p:spPr>
          <a:xfrm>
            <a:off x="4267200" y="1845734"/>
            <a:ext cx="6888480" cy="4023360"/>
          </a:xfrm>
        </p:spPr>
        <p:txBody>
          <a:bodyPr>
            <a:normAutofit fontScale="92500"/>
          </a:bodyPr>
          <a:lstStyle/>
          <a:p>
            <a:r>
              <a:rPr lang="en-US" dirty="0"/>
              <a:t>Overview of the Old Testament</a:t>
            </a:r>
          </a:p>
          <a:p>
            <a:r>
              <a:rPr lang="en-US" dirty="0"/>
              <a:t>Ten major periods</a:t>
            </a:r>
          </a:p>
          <a:p>
            <a:r>
              <a:rPr lang="en-US" dirty="0"/>
              <a:t>Instill greater interest in the OT</a:t>
            </a:r>
          </a:p>
          <a:p>
            <a:r>
              <a:rPr lang="en-US" dirty="0"/>
              <a:t>OT a foundation to the NT</a:t>
            </a:r>
          </a:p>
          <a:p>
            <a:r>
              <a:rPr lang="en-US" dirty="0"/>
              <a:t>Deepen your understanding of God</a:t>
            </a:r>
          </a:p>
        </p:txBody>
      </p:sp>
      <p:sp>
        <p:nvSpPr>
          <p:cNvPr id="3" name="Footer Placeholder 2">
            <a:extLst>
              <a:ext uri="{FF2B5EF4-FFF2-40B4-BE49-F238E27FC236}">
                <a16:creationId xmlns:a16="http://schemas.microsoft.com/office/drawing/2014/main" id="{471F42E3-9915-4253-A785-11F919631B7E}"/>
              </a:ext>
            </a:extLst>
          </p:cNvPr>
          <p:cNvSpPr>
            <a:spLocks noGrp="1"/>
          </p:cNvSpPr>
          <p:nvPr>
            <p:ph type="ftr" sz="quarter" idx="11"/>
          </p:nvPr>
        </p:nvSpPr>
        <p:spPr/>
        <p:txBody>
          <a:bodyPr/>
          <a:lstStyle/>
          <a:p>
            <a:r>
              <a:rPr lang="en-US"/>
              <a:t>OLD TESTAMENT SURVEY</a:t>
            </a:r>
            <a:endParaRPr lang="en-US" dirty="0"/>
          </a:p>
        </p:txBody>
      </p:sp>
    </p:spTree>
    <p:extLst>
      <p:ext uri="{BB962C8B-B14F-4D97-AF65-F5344CB8AC3E}">
        <p14:creationId xmlns:p14="http://schemas.microsoft.com/office/powerpoint/2010/main" val="3323551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93E47F8-3B97-4FE4-914E-A6157C5E4902}"/>
              </a:ext>
            </a:extLst>
          </p:cNvPr>
          <p:cNvSpPr>
            <a:spLocks noGrp="1"/>
          </p:cNvSpPr>
          <p:nvPr>
            <p:ph type="ftr" sz="quarter" idx="11"/>
          </p:nvPr>
        </p:nvSpPr>
        <p:spPr/>
        <p:txBody>
          <a:bodyPr/>
          <a:lstStyle/>
          <a:p>
            <a:r>
              <a:rPr lang="en-US"/>
              <a:t>OLD TESTAMENT SURVEY</a:t>
            </a:r>
            <a:endParaRPr lang="en-US" dirty="0"/>
          </a:p>
        </p:txBody>
      </p:sp>
      <p:pic>
        <p:nvPicPr>
          <p:cNvPr id="3074" name="Picture 2">
            <a:extLst>
              <a:ext uri="{FF2B5EF4-FFF2-40B4-BE49-F238E27FC236}">
                <a16:creationId xmlns:a16="http://schemas.microsoft.com/office/drawing/2014/main" id="{F22A662F-35E9-48CC-85F8-C91A6BF228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04800"/>
            <a:ext cx="6172200" cy="54773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592B0DD-9739-4FDD-A086-3D4DC199D0D5}"/>
              </a:ext>
            </a:extLst>
          </p:cNvPr>
          <p:cNvSpPr txBox="1"/>
          <p:nvPr/>
        </p:nvSpPr>
        <p:spPr>
          <a:xfrm>
            <a:off x="7543800" y="1600200"/>
            <a:ext cx="3352800" cy="3416320"/>
          </a:xfrm>
          <a:prstGeom prst="rect">
            <a:avLst/>
          </a:prstGeom>
          <a:noFill/>
        </p:spPr>
        <p:txBody>
          <a:bodyPr wrap="square" rtlCol="0">
            <a:spAutoFit/>
          </a:bodyPr>
          <a:lstStyle/>
          <a:p>
            <a:r>
              <a:rPr lang="en-US" sz="3600" dirty="0"/>
              <a:t>The time was right for Israel’s King to arrive –</a:t>
            </a:r>
          </a:p>
          <a:p>
            <a:r>
              <a:rPr lang="en-US" sz="3600" dirty="0">
                <a:sym typeface="Wingdings" panose="05000000000000000000" pitchFamily="2" charset="2"/>
              </a:rPr>
              <a:t> Gospels</a:t>
            </a:r>
            <a:endParaRPr lang="en-US" sz="3600" dirty="0"/>
          </a:p>
          <a:p>
            <a:endParaRPr lang="en-US" sz="3600" dirty="0"/>
          </a:p>
        </p:txBody>
      </p:sp>
    </p:spTree>
    <p:extLst>
      <p:ext uri="{BB962C8B-B14F-4D97-AF65-F5344CB8AC3E}">
        <p14:creationId xmlns:p14="http://schemas.microsoft.com/office/powerpoint/2010/main" val="1019856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5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Effect transition="in" filter="fade">
                                      <p:cBhvr>
                                        <p:cTn id="9" dur="1000"/>
                                        <p:tgtEl>
                                          <p:spTgt spid="3074"/>
                                        </p:tgtEl>
                                      </p:cBhvr>
                                    </p:animEffect>
                                  </p:childTnLst>
                                </p:cTn>
                              </p:par>
                            </p:childTnLst>
                          </p:cTn>
                        </p:par>
                        <p:par>
                          <p:cTn id="10" fill="hold">
                            <p:stCondLst>
                              <p:cond delay="1250"/>
                            </p:stCondLst>
                            <p:childTnLst>
                              <p:par>
                                <p:cTn id="11" presetID="14" presetClass="entr" presetSubtype="10" fill="hold" grpId="0" nodeType="afterEffect">
                                  <p:stCondLst>
                                    <p:cond delay="25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idx="4294967295"/>
          </p:nvPr>
        </p:nvSpPr>
        <p:spPr>
          <a:xfrm>
            <a:off x="838200" y="2209800"/>
            <a:ext cx="10566400" cy="3930651"/>
          </a:xfrm>
        </p:spPr>
        <p:txBody>
          <a:bodyPr anchor="b">
            <a:noAutofit/>
          </a:bodyPr>
          <a:lstStyle/>
          <a:p>
            <a:pPr algn="ctr"/>
            <a:r>
              <a:rPr lang="en-US" dirty="0">
                <a:effectLst>
                  <a:outerShdw blurRad="38100" dist="38100" dir="2700000" algn="tl">
                    <a:srgbClr val="000000">
                      <a:alpha val="43137"/>
                    </a:srgbClr>
                  </a:outerShdw>
                </a:effectLst>
              </a:rPr>
              <a:t>You have completed the Old Testament Survey course</a:t>
            </a:r>
          </a:p>
        </p:txBody>
      </p:sp>
      <p:pic>
        <p:nvPicPr>
          <p:cNvPr id="3074" name="Picture 2" descr="http://braemarfsc.org/wp-content/uploads/2014/06/conobfuscat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81000"/>
            <a:ext cx="11661632" cy="4272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446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sndAc>
          <p:stSnd>
            <p:snd r:embed="rId3" name="applause.wav"/>
          </p:stSnd>
        </p:sndAc>
      </p:transition>
    </mc:Choice>
    <mc:Fallback xmlns="">
      <p:transition spd="slow">
        <p:fade/>
        <p:sndAc>
          <p:stSnd>
            <p:snd r:embed="rId5" name="applause.wav"/>
          </p:stSnd>
        </p:sndAc>
      </p:transition>
    </mc:Fallback>
  </mc:AlternateContent>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icrosoft To Shut Down Sunrise Mobile Calendar After Integration Into  Outlook Completes | TechCrunch">
            <a:extLst>
              <a:ext uri="{FF2B5EF4-FFF2-40B4-BE49-F238E27FC236}">
                <a16:creationId xmlns:a16="http://schemas.microsoft.com/office/drawing/2014/main" id="{0620BBC9-2BDB-4F62-9BD1-A595AEAA43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31" y="0"/>
            <a:ext cx="12179069" cy="653576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0B8B0C6-B679-4265-ADC7-BA2EF0ED6C0B}"/>
              </a:ext>
            </a:extLst>
          </p:cNvPr>
          <p:cNvSpPr txBox="1"/>
          <p:nvPr/>
        </p:nvSpPr>
        <p:spPr>
          <a:xfrm>
            <a:off x="1524000" y="4343400"/>
            <a:ext cx="9550400" cy="913007"/>
          </a:xfrm>
          <a:prstGeom prst="rect">
            <a:avLst/>
          </a:prstGeom>
          <a:solidFill>
            <a:schemeClr val="bg1"/>
          </a:solidFill>
          <a:ln>
            <a:solidFill>
              <a:schemeClr val="tx1"/>
            </a:solidFill>
          </a:ln>
          <a:effectLst>
            <a:glow rad="139700">
              <a:schemeClr val="accent2">
                <a:satMod val="175000"/>
                <a:alpha val="40000"/>
              </a:schemeClr>
            </a:glow>
          </a:effectLst>
        </p:spPr>
        <p:txBody>
          <a:bodyPr wrap="square" rtlCol="0">
            <a:spAutoFit/>
          </a:bodyPr>
          <a:lstStyle/>
          <a:p>
            <a:pPr algn="ctr"/>
            <a:r>
              <a:rPr lang="en-US" sz="5333" b="1" dirty="0">
                <a:effectLst>
                  <a:outerShdw blurRad="38100" dist="38100" dir="2700000" algn="tl">
                    <a:srgbClr val="000000">
                      <a:alpha val="43137"/>
                    </a:srgbClr>
                  </a:outerShdw>
                </a:effectLst>
                <a:latin typeface="Bahnschrift SemiBold" panose="020B0502040204020203" pitchFamily="34" charset="0"/>
              </a:rPr>
              <a:t>PRAYER &amp; PRAISE TIME</a:t>
            </a:r>
          </a:p>
        </p:txBody>
      </p:sp>
    </p:spTree>
    <p:extLst>
      <p:ext uri="{BB962C8B-B14F-4D97-AF65-F5344CB8AC3E}">
        <p14:creationId xmlns:p14="http://schemas.microsoft.com/office/powerpoint/2010/main" val="40198049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3548AD-7812-4035-9E33-9C6E78F57293}"/>
              </a:ext>
            </a:extLst>
          </p:cNvPr>
          <p:cNvSpPr>
            <a:spLocks noGrp="1"/>
          </p:cNvSpPr>
          <p:nvPr>
            <p:ph type="title"/>
          </p:nvPr>
        </p:nvSpPr>
        <p:spPr/>
        <p:txBody>
          <a:bodyPr/>
          <a:lstStyle/>
          <a:p>
            <a:pPr algn="ctr"/>
            <a:r>
              <a:rPr lang="en-US" dirty="0"/>
              <a:t>Ten Major Periods of the OT</a:t>
            </a:r>
          </a:p>
        </p:txBody>
      </p:sp>
      <p:grpSp>
        <p:nvGrpSpPr>
          <p:cNvPr id="24" name="Group 23">
            <a:extLst>
              <a:ext uri="{FF2B5EF4-FFF2-40B4-BE49-F238E27FC236}">
                <a16:creationId xmlns:a16="http://schemas.microsoft.com/office/drawing/2014/main" id="{5A0366B4-27FB-4D46-9078-5322409B3001}"/>
              </a:ext>
            </a:extLst>
          </p:cNvPr>
          <p:cNvGrpSpPr/>
          <p:nvPr/>
        </p:nvGrpSpPr>
        <p:grpSpPr>
          <a:xfrm>
            <a:off x="1219200" y="2286000"/>
            <a:ext cx="9982200" cy="2819400"/>
            <a:chOff x="685800" y="2667000"/>
            <a:chExt cx="9982200" cy="2819400"/>
          </a:xfrm>
        </p:grpSpPr>
        <p:grpSp>
          <p:nvGrpSpPr>
            <p:cNvPr id="10" name="Group 9">
              <a:extLst>
                <a:ext uri="{FF2B5EF4-FFF2-40B4-BE49-F238E27FC236}">
                  <a16:creationId xmlns:a16="http://schemas.microsoft.com/office/drawing/2014/main" id="{31681A12-62D9-4C90-93A5-59F23EB05107}"/>
                </a:ext>
              </a:extLst>
            </p:cNvPr>
            <p:cNvGrpSpPr/>
            <p:nvPr/>
          </p:nvGrpSpPr>
          <p:grpSpPr>
            <a:xfrm>
              <a:off x="685800" y="2667000"/>
              <a:ext cx="9982200" cy="990600"/>
              <a:chOff x="685800" y="2667000"/>
              <a:chExt cx="9982200" cy="990600"/>
            </a:xfrm>
          </p:grpSpPr>
          <p:cxnSp>
            <p:nvCxnSpPr>
              <p:cNvPr id="3" name="Straight Connector 2">
                <a:extLst>
                  <a:ext uri="{FF2B5EF4-FFF2-40B4-BE49-F238E27FC236}">
                    <a16:creationId xmlns:a16="http://schemas.microsoft.com/office/drawing/2014/main" id="{A74327A2-1669-43B3-B543-FF558FB9A598}"/>
                  </a:ext>
                </a:extLst>
              </p:cNvPr>
              <p:cNvCxnSpPr/>
              <p:nvPr/>
            </p:nvCxnSpPr>
            <p:spPr>
              <a:xfrm>
                <a:off x="1524000" y="3124200"/>
                <a:ext cx="8153400" cy="0"/>
              </a:xfrm>
              <a:prstGeom prst="line">
                <a:avLst/>
              </a:prstGeom>
              <a:ln w="57150">
                <a:solidFill>
                  <a:srgbClr val="00CC00"/>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BC65F943-63D8-45E2-BE78-CFBA99D8C5C7}"/>
                  </a:ext>
                </a:extLst>
              </p:cNvPr>
              <p:cNvSpPr/>
              <p:nvPr/>
            </p:nvSpPr>
            <p:spPr>
              <a:xfrm>
                <a:off x="685800" y="2667000"/>
                <a:ext cx="1752600" cy="9906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mj-lt"/>
                  </a:rPr>
                  <a:t>Antediluvian Period</a:t>
                </a:r>
              </a:p>
            </p:txBody>
          </p:sp>
          <p:sp>
            <p:nvSpPr>
              <p:cNvPr id="6" name="Rectangle 5">
                <a:extLst>
                  <a:ext uri="{FF2B5EF4-FFF2-40B4-BE49-F238E27FC236}">
                    <a16:creationId xmlns:a16="http://schemas.microsoft.com/office/drawing/2014/main" id="{1DBA1AD6-13CA-4350-823B-CBCDB03DC25B}"/>
                  </a:ext>
                </a:extLst>
              </p:cNvPr>
              <p:cNvSpPr/>
              <p:nvPr/>
            </p:nvSpPr>
            <p:spPr>
              <a:xfrm>
                <a:off x="2743200" y="2667000"/>
                <a:ext cx="1752600" cy="9906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mj-lt"/>
                  </a:rPr>
                  <a:t>Post-Flood Period</a:t>
                </a:r>
              </a:p>
            </p:txBody>
          </p:sp>
          <p:sp>
            <p:nvSpPr>
              <p:cNvPr id="7" name="Rectangle 6">
                <a:extLst>
                  <a:ext uri="{FF2B5EF4-FFF2-40B4-BE49-F238E27FC236}">
                    <a16:creationId xmlns:a16="http://schemas.microsoft.com/office/drawing/2014/main" id="{80DADD26-3597-4E33-B465-881CD1CEC37A}"/>
                  </a:ext>
                </a:extLst>
              </p:cNvPr>
              <p:cNvSpPr/>
              <p:nvPr/>
            </p:nvSpPr>
            <p:spPr>
              <a:xfrm>
                <a:off x="4800600" y="2667000"/>
                <a:ext cx="1752600" cy="9906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mj-lt"/>
                  </a:rPr>
                  <a:t>Period of the Patriarchs</a:t>
                </a:r>
              </a:p>
            </p:txBody>
          </p:sp>
          <p:sp>
            <p:nvSpPr>
              <p:cNvPr id="8" name="Rectangle 7">
                <a:extLst>
                  <a:ext uri="{FF2B5EF4-FFF2-40B4-BE49-F238E27FC236}">
                    <a16:creationId xmlns:a16="http://schemas.microsoft.com/office/drawing/2014/main" id="{B6AD6E1E-EF88-43CF-B26C-A9DC2171B80E}"/>
                  </a:ext>
                </a:extLst>
              </p:cNvPr>
              <p:cNvSpPr/>
              <p:nvPr/>
            </p:nvSpPr>
            <p:spPr>
              <a:xfrm>
                <a:off x="6858000" y="2667000"/>
                <a:ext cx="1752600" cy="9906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mj-lt"/>
                  </a:rPr>
                  <a:t>Wilderness Period</a:t>
                </a:r>
              </a:p>
            </p:txBody>
          </p:sp>
          <p:sp>
            <p:nvSpPr>
              <p:cNvPr id="9" name="Rectangle 8">
                <a:extLst>
                  <a:ext uri="{FF2B5EF4-FFF2-40B4-BE49-F238E27FC236}">
                    <a16:creationId xmlns:a16="http://schemas.microsoft.com/office/drawing/2014/main" id="{A7D0C768-3E6C-4604-A81F-13345ADDF680}"/>
                  </a:ext>
                </a:extLst>
              </p:cNvPr>
              <p:cNvSpPr/>
              <p:nvPr/>
            </p:nvSpPr>
            <p:spPr>
              <a:xfrm>
                <a:off x="8915400" y="2667000"/>
                <a:ext cx="1752600" cy="9906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mj-lt"/>
                  </a:rPr>
                  <a:t>Conquest of the Promised Land  </a:t>
                </a:r>
              </a:p>
            </p:txBody>
          </p:sp>
        </p:grpSp>
        <p:grpSp>
          <p:nvGrpSpPr>
            <p:cNvPr id="11" name="Group 10">
              <a:extLst>
                <a:ext uri="{FF2B5EF4-FFF2-40B4-BE49-F238E27FC236}">
                  <a16:creationId xmlns:a16="http://schemas.microsoft.com/office/drawing/2014/main" id="{1369375A-7514-487D-B30D-90B0C4F5FCD6}"/>
                </a:ext>
              </a:extLst>
            </p:cNvPr>
            <p:cNvGrpSpPr/>
            <p:nvPr/>
          </p:nvGrpSpPr>
          <p:grpSpPr>
            <a:xfrm>
              <a:off x="685800" y="4495800"/>
              <a:ext cx="9982200" cy="990600"/>
              <a:chOff x="685800" y="2667000"/>
              <a:chExt cx="9982200" cy="990600"/>
            </a:xfrm>
          </p:grpSpPr>
          <p:cxnSp>
            <p:nvCxnSpPr>
              <p:cNvPr id="12" name="Straight Connector 11">
                <a:extLst>
                  <a:ext uri="{FF2B5EF4-FFF2-40B4-BE49-F238E27FC236}">
                    <a16:creationId xmlns:a16="http://schemas.microsoft.com/office/drawing/2014/main" id="{AAD4CE7D-9596-4300-908B-ED75825B495F}"/>
                  </a:ext>
                </a:extLst>
              </p:cNvPr>
              <p:cNvCxnSpPr/>
              <p:nvPr/>
            </p:nvCxnSpPr>
            <p:spPr>
              <a:xfrm>
                <a:off x="1524000" y="3124200"/>
                <a:ext cx="8153400" cy="0"/>
              </a:xfrm>
              <a:prstGeom prst="line">
                <a:avLst/>
              </a:prstGeom>
              <a:ln w="57150">
                <a:solidFill>
                  <a:srgbClr val="00CC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59791C04-B097-4437-97BA-89A1CA07A1CA}"/>
                  </a:ext>
                </a:extLst>
              </p:cNvPr>
              <p:cNvSpPr/>
              <p:nvPr/>
            </p:nvSpPr>
            <p:spPr>
              <a:xfrm>
                <a:off x="685800" y="2667000"/>
                <a:ext cx="1752600" cy="9906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mj-lt"/>
                  </a:rPr>
                  <a:t>Period of Judges</a:t>
                </a:r>
              </a:p>
            </p:txBody>
          </p:sp>
          <p:sp>
            <p:nvSpPr>
              <p:cNvPr id="14" name="Rectangle 13">
                <a:extLst>
                  <a:ext uri="{FF2B5EF4-FFF2-40B4-BE49-F238E27FC236}">
                    <a16:creationId xmlns:a16="http://schemas.microsoft.com/office/drawing/2014/main" id="{0B678B65-1B29-47DD-B943-1471E786EDD1}"/>
                  </a:ext>
                </a:extLst>
              </p:cNvPr>
              <p:cNvSpPr/>
              <p:nvPr/>
            </p:nvSpPr>
            <p:spPr>
              <a:xfrm>
                <a:off x="2743200" y="2667000"/>
                <a:ext cx="1752600" cy="9906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mj-lt"/>
                  </a:rPr>
                  <a:t>United Monarchy Period</a:t>
                </a:r>
              </a:p>
            </p:txBody>
          </p:sp>
          <p:sp>
            <p:nvSpPr>
              <p:cNvPr id="15" name="Rectangle 14">
                <a:extLst>
                  <a:ext uri="{FF2B5EF4-FFF2-40B4-BE49-F238E27FC236}">
                    <a16:creationId xmlns:a16="http://schemas.microsoft.com/office/drawing/2014/main" id="{E999DC42-5FC6-4BBF-9379-49354FD96ECE}"/>
                  </a:ext>
                </a:extLst>
              </p:cNvPr>
              <p:cNvSpPr/>
              <p:nvPr/>
            </p:nvSpPr>
            <p:spPr>
              <a:xfrm>
                <a:off x="4800600" y="2667000"/>
                <a:ext cx="1752600" cy="9906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mj-lt"/>
                  </a:rPr>
                  <a:t>Divided Kingdom Period</a:t>
                </a:r>
              </a:p>
            </p:txBody>
          </p:sp>
          <p:sp>
            <p:nvSpPr>
              <p:cNvPr id="16" name="Rectangle 15">
                <a:extLst>
                  <a:ext uri="{FF2B5EF4-FFF2-40B4-BE49-F238E27FC236}">
                    <a16:creationId xmlns:a16="http://schemas.microsoft.com/office/drawing/2014/main" id="{06D6B232-FD3E-4AF4-A010-78C97703E21B}"/>
                  </a:ext>
                </a:extLst>
              </p:cNvPr>
              <p:cNvSpPr/>
              <p:nvPr/>
            </p:nvSpPr>
            <p:spPr>
              <a:xfrm>
                <a:off x="6858000" y="2667000"/>
                <a:ext cx="1752600" cy="9906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mj-lt"/>
                  </a:rPr>
                  <a:t>Exile Period</a:t>
                </a:r>
              </a:p>
            </p:txBody>
          </p:sp>
          <p:sp>
            <p:nvSpPr>
              <p:cNvPr id="17" name="Rectangle 16">
                <a:extLst>
                  <a:ext uri="{FF2B5EF4-FFF2-40B4-BE49-F238E27FC236}">
                    <a16:creationId xmlns:a16="http://schemas.microsoft.com/office/drawing/2014/main" id="{0F697C19-3D07-43E5-A862-6A96C40A5DDD}"/>
                  </a:ext>
                </a:extLst>
              </p:cNvPr>
              <p:cNvSpPr/>
              <p:nvPr/>
            </p:nvSpPr>
            <p:spPr>
              <a:xfrm>
                <a:off x="8915400" y="2667000"/>
                <a:ext cx="1752600" cy="9906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mj-lt"/>
                  </a:rPr>
                  <a:t>The Restoration</a:t>
                </a:r>
              </a:p>
            </p:txBody>
          </p:sp>
        </p:grpSp>
        <p:cxnSp>
          <p:nvCxnSpPr>
            <p:cNvPr id="19" name="Connector: Elbow 18">
              <a:extLst>
                <a:ext uri="{FF2B5EF4-FFF2-40B4-BE49-F238E27FC236}">
                  <a16:creationId xmlns:a16="http://schemas.microsoft.com/office/drawing/2014/main" id="{64FC70CC-C3BF-408A-8459-2269E2F86F4E}"/>
                </a:ext>
              </a:extLst>
            </p:cNvPr>
            <p:cNvCxnSpPr>
              <a:cxnSpLocks/>
              <a:stCxn id="9" idx="2"/>
              <a:endCxn id="13" idx="0"/>
            </p:cNvCxnSpPr>
            <p:nvPr/>
          </p:nvCxnSpPr>
          <p:spPr>
            <a:xfrm rot="5400000">
              <a:off x="5257800" y="-38100"/>
              <a:ext cx="838200" cy="8229600"/>
            </a:xfrm>
            <a:prstGeom prst="bentConnector3">
              <a:avLst>
                <a:gd name="adj1" fmla="val 50000"/>
              </a:avLst>
            </a:prstGeom>
            <a:ln w="57150">
              <a:solidFill>
                <a:srgbClr val="00CC00"/>
              </a:solidFill>
            </a:ln>
          </p:spPr>
          <p:style>
            <a:lnRef idx="1">
              <a:schemeClr val="accent1"/>
            </a:lnRef>
            <a:fillRef idx="0">
              <a:schemeClr val="accent1"/>
            </a:fillRef>
            <a:effectRef idx="0">
              <a:schemeClr val="accent1"/>
            </a:effectRef>
            <a:fontRef idx="minor">
              <a:schemeClr val="tx1"/>
            </a:fontRef>
          </p:style>
        </p:cxnSp>
      </p:grpSp>
      <p:sp>
        <p:nvSpPr>
          <p:cNvPr id="18" name="Oval 17">
            <a:extLst>
              <a:ext uri="{FF2B5EF4-FFF2-40B4-BE49-F238E27FC236}">
                <a16:creationId xmlns:a16="http://schemas.microsoft.com/office/drawing/2014/main" id="{356D1199-B394-4255-B593-D78499169EA9}"/>
              </a:ext>
            </a:extLst>
          </p:cNvPr>
          <p:cNvSpPr/>
          <p:nvPr/>
        </p:nvSpPr>
        <p:spPr>
          <a:xfrm>
            <a:off x="9296400" y="3886200"/>
            <a:ext cx="533400" cy="457200"/>
          </a:xfrm>
          <a:prstGeom prst="ellipse">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10</a:t>
            </a:r>
          </a:p>
        </p:txBody>
      </p:sp>
      <p:sp>
        <p:nvSpPr>
          <p:cNvPr id="20" name="Oval 19">
            <a:extLst>
              <a:ext uri="{FF2B5EF4-FFF2-40B4-BE49-F238E27FC236}">
                <a16:creationId xmlns:a16="http://schemas.microsoft.com/office/drawing/2014/main" id="{33585137-89CA-41B4-BA4C-738CFDF1749D}"/>
              </a:ext>
            </a:extLst>
          </p:cNvPr>
          <p:cNvSpPr/>
          <p:nvPr/>
        </p:nvSpPr>
        <p:spPr>
          <a:xfrm>
            <a:off x="1066800" y="1905000"/>
            <a:ext cx="533400" cy="457200"/>
          </a:xfrm>
          <a:prstGeom prst="ellipse">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1</a:t>
            </a:r>
          </a:p>
        </p:txBody>
      </p:sp>
      <p:sp>
        <p:nvSpPr>
          <p:cNvPr id="21" name="Oval 20">
            <a:extLst>
              <a:ext uri="{FF2B5EF4-FFF2-40B4-BE49-F238E27FC236}">
                <a16:creationId xmlns:a16="http://schemas.microsoft.com/office/drawing/2014/main" id="{5CD6FAF3-968D-4B34-BE1A-4FCEC461A24C}"/>
              </a:ext>
            </a:extLst>
          </p:cNvPr>
          <p:cNvSpPr/>
          <p:nvPr/>
        </p:nvSpPr>
        <p:spPr>
          <a:xfrm>
            <a:off x="3048000" y="1905000"/>
            <a:ext cx="533400" cy="457200"/>
          </a:xfrm>
          <a:prstGeom prst="ellipse">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2</a:t>
            </a:r>
          </a:p>
        </p:txBody>
      </p:sp>
      <p:sp>
        <p:nvSpPr>
          <p:cNvPr id="23" name="Oval 22">
            <a:extLst>
              <a:ext uri="{FF2B5EF4-FFF2-40B4-BE49-F238E27FC236}">
                <a16:creationId xmlns:a16="http://schemas.microsoft.com/office/drawing/2014/main" id="{C9853163-1E81-460E-AC71-FC9F3654B424}"/>
              </a:ext>
            </a:extLst>
          </p:cNvPr>
          <p:cNvSpPr/>
          <p:nvPr/>
        </p:nvSpPr>
        <p:spPr>
          <a:xfrm>
            <a:off x="5105400" y="1905000"/>
            <a:ext cx="533400" cy="457200"/>
          </a:xfrm>
          <a:prstGeom prst="ellipse">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3</a:t>
            </a:r>
          </a:p>
        </p:txBody>
      </p:sp>
      <p:sp>
        <p:nvSpPr>
          <p:cNvPr id="29" name="Oval 28">
            <a:extLst>
              <a:ext uri="{FF2B5EF4-FFF2-40B4-BE49-F238E27FC236}">
                <a16:creationId xmlns:a16="http://schemas.microsoft.com/office/drawing/2014/main" id="{57060C69-9E35-4823-8665-B5E6982323D9}"/>
              </a:ext>
            </a:extLst>
          </p:cNvPr>
          <p:cNvSpPr/>
          <p:nvPr/>
        </p:nvSpPr>
        <p:spPr>
          <a:xfrm>
            <a:off x="7162800" y="1905000"/>
            <a:ext cx="533400" cy="457200"/>
          </a:xfrm>
          <a:prstGeom prst="ellipse">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4</a:t>
            </a:r>
          </a:p>
        </p:txBody>
      </p:sp>
      <p:sp>
        <p:nvSpPr>
          <p:cNvPr id="31" name="Oval 30">
            <a:extLst>
              <a:ext uri="{FF2B5EF4-FFF2-40B4-BE49-F238E27FC236}">
                <a16:creationId xmlns:a16="http://schemas.microsoft.com/office/drawing/2014/main" id="{66A6DB05-0AFC-4BA7-91B0-4AC8C08C2727}"/>
              </a:ext>
            </a:extLst>
          </p:cNvPr>
          <p:cNvSpPr/>
          <p:nvPr/>
        </p:nvSpPr>
        <p:spPr>
          <a:xfrm>
            <a:off x="9220200" y="1905000"/>
            <a:ext cx="533400" cy="457200"/>
          </a:xfrm>
          <a:prstGeom prst="ellipse">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5</a:t>
            </a:r>
          </a:p>
        </p:txBody>
      </p:sp>
      <p:sp>
        <p:nvSpPr>
          <p:cNvPr id="33" name="Oval 32">
            <a:extLst>
              <a:ext uri="{FF2B5EF4-FFF2-40B4-BE49-F238E27FC236}">
                <a16:creationId xmlns:a16="http://schemas.microsoft.com/office/drawing/2014/main" id="{E4E36A46-5F0E-49B0-AD41-20D41ACE2B61}"/>
              </a:ext>
            </a:extLst>
          </p:cNvPr>
          <p:cNvSpPr/>
          <p:nvPr/>
        </p:nvSpPr>
        <p:spPr>
          <a:xfrm>
            <a:off x="1066800" y="3886200"/>
            <a:ext cx="533400" cy="457200"/>
          </a:xfrm>
          <a:prstGeom prst="ellipse">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6</a:t>
            </a:r>
          </a:p>
        </p:txBody>
      </p:sp>
      <p:sp>
        <p:nvSpPr>
          <p:cNvPr id="35" name="Oval 34">
            <a:extLst>
              <a:ext uri="{FF2B5EF4-FFF2-40B4-BE49-F238E27FC236}">
                <a16:creationId xmlns:a16="http://schemas.microsoft.com/office/drawing/2014/main" id="{EBE7CC8E-0284-4063-BB86-E27D8B959F43}"/>
              </a:ext>
            </a:extLst>
          </p:cNvPr>
          <p:cNvSpPr/>
          <p:nvPr/>
        </p:nvSpPr>
        <p:spPr>
          <a:xfrm>
            <a:off x="3124200" y="3886200"/>
            <a:ext cx="533400" cy="457200"/>
          </a:xfrm>
          <a:prstGeom prst="ellipse">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7</a:t>
            </a:r>
          </a:p>
        </p:txBody>
      </p:sp>
      <p:sp>
        <p:nvSpPr>
          <p:cNvPr id="37" name="Oval 36">
            <a:extLst>
              <a:ext uri="{FF2B5EF4-FFF2-40B4-BE49-F238E27FC236}">
                <a16:creationId xmlns:a16="http://schemas.microsoft.com/office/drawing/2014/main" id="{282D89D6-E287-4182-B167-F3AC65E16184}"/>
              </a:ext>
            </a:extLst>
          </p:cNvPr>
          <p:cNvSpPr/>
          <p:nvPr/>
        </p:nvSpPr>
        <p:spPr>
          <a:xfrm>
            <a:off x="5181600" y="3886200"/>
            <a:ext cx="533400" cy="457200"/>
          </a:xfrm>
          <a:prstGeom prst="ellipse">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8</a:t>
            </a:r>
          </a:p>
        </p:txBody>
      </p:sp>
      <p:sp>
        <p:nvSpPr>
          <p:cNvPr id="39" name="Oval 38">
            <a:extLst>
              <a:ext uri="{FF2B5EF4-FFF2-40B4-BE49-F238E27FC236}">
                <a16:creationId xmlns:a16="http://schemas.microsoft.com/office/drawing/2014/main" id="{92EF60F8-8234-4466-8BA1-51FE84EAB78F}"/>
              </a:ext>
            </a:extLst>
          </p:cNvPr>
          <p:cNvSpPr/>
          <p:nvPr/>
        </p:nvSpPr>
        <p:spPr>
          <a:xfrm>
            <a:off x="7239000" y="3886200"/>
            <a:ext cx="533400" cy="457200"/>
          </a:xfrm>
          <a:prstGeom prst="ellipse">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9</a:t>
            </a:r>
          </a:p>
        </p:txBody>
      </p:sp>
      <p:sp>
        <p:nvSpPr>
          <p:cNvPr id="2" name="Footer Placeholder 1">
            <a:extLst>
              <a:ext uri="{FF2B5EF4-FFF2-40B4-BE49-F238E27FC236}">
                <a16:creationId xmlns:a16="http://schemas.microsoft.com/office/drawing/2014/main" id="{FC75ED3F-AA6D-47BC-ADB5-2DC2700B7E02}"/>
              </a:ext>
            </a:extLst>
          </p:cNvPr>
          <p:cNvSpPr>
            <a:spLocks noGrp="1"/>
          </p:cNvSpPr>
          <p:nvPr>
            <p:ph type="ftr" sz="quarter" idx="11"/>
          </p:nvPr>
        </p:nvSpPr>
        <p:spPr/>
        <p:txBody>
          <a:bodyPr/>
          <a:lstStyle/>
          <a:p>
            <a:r>
              <a:rPr lang="en-US"/>
              <a:t>OLD TESTAMENT SURVEY</a:t>
            </a:r>
            <a:endParaRPr lang="en-US" dirty="0"/>
          </a:p>
        </p:txBody>
      </p:sp>
      <p:sp>
        <p:nvSpPr>
          <p:cNvPr id="22" name="Arrow: Down 21">
            <a:extLst>
              <a:ext uri="{FF2B5EF4-FFF2-40B4-BE49-F238E27FC236}">
                <a16:creationId xmlns:a16="http://schemas.microsoft.com/office/drawing/2014/main" id="{BEC8D1A7-35FC-4944-80D4-B65390253762}"/>
              </a:ext>
            </a:extLst>
          </p:cNvPr>
          <p:cNvSpPr/>
          <p:nvPr/>
        </p:nvSpPr>
        <p:spPr>
          <a:xfrm>
            <a:off x="9906000" y="1600200"/>
            <a:ext cx="838200" cy="609600"/>
          </a:xfrm>
          <a:prstGeom prst="downArrow">
            <a:avLst/>
          </a:prstGeom>
          <a:solidFill>
            <a:srgbClr val="FF0000"/>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50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ppt_x"/>
                                          </p:val>
                                        </p:tav>
                                        <p:tav tm="100000">
                                          <p:val>
                                            <p:strVal val="#ppt_x"/>
                                          </p:val>
                                        </p:tav>
                                      </p:tavLst>
                                    </p:anim>
                                    <p:anim calcmode="lin" valueType="num">
                                      <p:cBhvr additive="base">
                                        <p:cTn id="8" dur="10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4CB393-CA3D-46E7-9990-D91B42FA0850}"/>
              </a:ext>
            </a:extLst>
          </p:cNvPr>
          <p:cNvPicPr>
            <a:picLocks noChangeAspect="1"/>
          </p:cNvPicPr>
          <p:nvPr/>
        </p:nvPicPr>
        <p:blipFill rotWithShape="1">
          <a:blip r:embed="rId3"/>
          <a:srcRect l="14696" t="14594" r="14561" b="9550"/>
          <a:stretch/>
        </p:blipFill>
        <p:spPr>
          <a:xfrm>
            <a:off x="990600" y="152400"/>
            <a:ext cx="10141053" cy="61165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6387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bwMode="auto">
          <a:xfrm>
            <a:off x="1447800" y="5029200"/>
            <a:ext cx="9582068" cy="677108"/>
          </a:xfrm>
          <a:prstGeom prst="rect">
            <a:avLst/>
          </a:prstGeom>
          <a:solidFill>
            <a:schemeClr val="accent2">
              <a:lumMod val="75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spAutoFit/>
          </a:bodyPr>
          <a:lstStyle/>
          <a:p>
            <a:pPr algn="ctr" defTabSz="1219170" eaLnBrk="0" fontAlgn="base" hangingPunct="0">
              <a:spcBef>
                <a:spcPct val="0"/>
              </a:spcBef>
              <a:spcAft>
                <a:spcPct val="0"/>
              </a:spcAft>
            </a:pPr>
            <a:r>
              <a:rPr lang="en-US" sz="3600" dirty="0">
                <a:solidFill>
                  <a:schemeClr val="bg1"/>
                </a:solidFill>
                <a:effectLst>
                  <a:outerShdw blurRad="38100" dist="38100" dir="2700000" algn="tl">
                    <a:srgbClr val="000000">
                      <a:alpha val="43137"/>
                    </a:srgbClr>
                  </a:outerShdw>
                </a:effectLst>
                <a:latin typeface="+mj-lt"/>
              </a:rPr>
              <a:t>Download from www.TaylorNotes.Info</a:t>
            </a:r>
          </a:p>
        </p:txBody>
      </p:sp>
      <p:pic>
        <p:nvPicPr>
          <p:cNvPr id="3074" name="Picture 2" descr="Teacher clipart image clip art of an elderly professor teaching">
            <a:extLst>
              <a:ext uri="{FF2B5EF4-FFF2-40B4-BE49-F238E27FC236}">
                <a16:creationId xmlns:a16="http://schemas.microsoft.com/office/drawing/2014/main" id="{D8F9049D-31EB-491D-B644-E19F012ADA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381000"/>
            <a:ext cx="6553200" cy="44998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0D19923-93F0-4CDC-9EC9-9B9319FA49F8}"/>
              </a:ext>
            </a:extLst>
          </p:cNvPr>
          <p:cNvSpPr txBox="1"/>
          <p:nvPr/>
        </p:nvSpPr>
        <p:spPr>
          <a:xfrm>
            <a:off x="2895600" y="624840"/>
            <a:ext cx="3429000" cy="237744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wrap="square" rtlCol="0">
            <a:spAutoFit/>
          </a:bodyPr>
          <a:lstStyle/>
          <a:p>
            <a:pPr algn="ctr"/>
            <a:r>
              <a:rPr lang="en-US" sz="3200" dirty="0"/>
              <a:t>OLD TESTAMENT OVERVIEW CHART</a:t>
            </a:r>
          </a:p>
        </p:txBody>
      </p:sp>
      <p:sp>
        <p:nvSpPr>
          <p:cNvPr id="2" name="Footer Placeholder 1">
            <a:extLst>
              <a:ext uri="{FF2B5EF4-FFF2-40B4-BE49-F238E27FC236}">
                <a16:creationId xmlns:a16="http://schemas.microsoft.com/office/drawing/2014/main" id="{CDF7BA25-93D1-4C8B-9162-66B50BD88234}"/>
              </a:ext>
            </a:extLst>
          </p:cNvPr>
          <p:cNvSpPr>
            <a:spLocks noGrp="1"/>
          </p:cNvSpPr>
          <p:nvPr>
            <p:ph type="ftr" sz="quarter" idx="11"/>
          </p:nvPr>
        </p:nvSpPr>
        <p:spPr/>
        <p:txBody>
          <a:bodyPr/>
          <a:lstStyle/>
          <a:p>
            <a:r>
              <a:rPr lang="en-US"/>
              <a:t>OLD TESTAMENT SURVEY</a:t>
            </a:r>
            <a:endParaRPr lang="en-US" dirty="0"/>
          </a:p>
        </p:txBody>
      </p:sp>
    </p:spTree>
    <p:extLst>
      <p:ext uri="{BB962C8B-B14F-4D97-AF65-F5344CB8AC3E}">
        <p14:creationId xmlns:p14="http://schemas.microsoft.com/office/powerpoint/2010/main" val="388297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AutoShape 2"/>
          <p:cNvSpPr>
            <a:spLocks noGrp="1" noChangeArrowheads="1"/>
          </p:cNvSpPr>
          <p:nvPr>
            <p:ph type="title"/>
          </p:nvPr>
        </p:nvSpPr>
        <p:spPr/>
        <p:txBody>
          <a:bodyPr>
            <a:normAutofit fontScale="90000"/>
          </a:bodyPr>
          <a:lstStyle/>
          <a:p>
            <a:r>
              <a:rPr lang="en-US" sz="5333" dirty="0"/>
              <a:t>Original Languages of the OT</a:t>
            </a:r>
          </a:p>
        </p:txBody>
      </p:sp>
      <p:sp>
        <p:nvSpPr>
          <p:cNvPr id="2" name="Content Placeholder 1">
            <a:extLst>
              <a:ext uri="{FF2B5EF4-FFF2-40B4-BE49-F238E27FC236}">
                <a16:creationId xmlns:a16="http://schemas.microsoft.com/office/drawing/2014/main" id="{DBF957BE-1A97-4201-96A9-D5D35DE147DD}"/>
              </a:ext>
            </a:extLst>
          </p:cNvPr>
          <p:cNvSpPr>
            <a:spLocks noGrp="1"/>
          </p:cNvSpPr>
          <p:nvPr>
            <p:ph idx="1"/>
          </p:nvPr>
        </p:nvSpPr>
        <p:spPr>
          <a:xfrm>
            <a:off x="1866381" y="2501839"/>
            <a:ext cx="9613861" cy="3599316"/>
          </a:xfrm>
        </p:spPr>
        <p:txBody>
          <a:bodyPr>
            <a:normAutofit/>
          </a:bodyPr>
          <a:lstStyle/>
          <a:p>
            <a:r>
              <a:rPr lang="en-US" sz="6000" dirty="0"/>
              <a:t>Hebrew</a:t>
            </a:r>
          </a:p>
          <a:p>
            <a:r>
              <a:rPr lang="en-US" sz="6000" dirty="0"/>
              <a:t>Aramaic</a:t>
            </a:r>
          </a:p>
        </p:txBody>
      </p:sp>
      <p:pic>
        <p:nvPicPr>
          <p:cNvPr id="7" name="Picture 6">
            <a:extLst>
              <a:ext uri="{FF2B5EF4-FFF2-40B4-BE49-F238E27FC236}">
                <a16:creationId xmlns:a16="http://schemas.microsoft.com/office/drawing/2014/main" id="{ED69F470-C219-4066-881B-D77DC7728472}"/>
              </a:ext>
            </a:extLst>
          </p:cNvPr>
          <p:cNvPicPr/>
          <p:nvPr/>
        </p:nvPicPr>
        <p:blipFill>
          <a:blip r:embed="rId3" cstate="print">
            <a:biLevel thresh="75000"/>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5638800" y="2286000"/>
            <a:ext cx="3767131" cy="2754839"/>
          </a:xfrm>
          <a:prstGeom prst="rect">
            <a:avLst/>
          </a:prstGeom>
        </p:spPr>
      </p:pic>
      <p:sp>
        <p:nvSpPr>
          <p:cNvPr id="3" name="Footer Placeholder 2">
            <a:extLst>
              <a:ext uri="{FF2B5EF4-FFF2-40B4-BE49-F238E27FC236}">
                <a16:creationId xmlns:a16="http://schemas.microsoft.com/office/drawing/2014/main" id="{342648AB-18FC-47B5-BCAA-ACE99586B9C2}"/>
              </a:ext>
            </a:extLst>
          </p:cNvPr>
          <p:cNvSpPr>
            <a:spLocks noGrp="1"/>
          </p:cNvSpPr>
          <p:nvPr>
            <p:ph type="ftr" sz="quarter" idx="11"/>
          </p:nvPr>
        </p:nvSpPr>
        <p:spPr/>
        <p:txBody>
          <a:bodyPr/>
          <a:lstStyle/>
          <a:p>
            <a:r>
              <a:rPr lang="en-US"/>
              <a:t>OLD TESTAMENT SURVEY</a:t>
            </a:r>
            <a:endParaRPr lang="en-US" dirty="0"/>
          </a:p>
        </p:txBody>
      </p:sp>
    </p:spTree>
    <p:extLst>
      <p:ext uri="{BB962C8B-B14F-4D97-AF65-F5344CB8AC3E}">
        <p14:creationId xmlns:p14="http://schemas.microsoft.com/office/powerpoint/2010/main" val="323631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afterEffect">
                                  <p:stCondLst>
                                    <p:cond delay="750"/>
                                  </p:stCondLst>
                                  <p:childTnLst>
                                    <p:set>
                                      <p:cBhvr>
                                        <p:cTn id="6" dur="1" fill="hold">
                                          <p:stCondLst>
                                            <p:cond delay="0"/>
                                          </p:stCondLst>
                                        </p:cTn>
                                        <p:tgtEl>
                                          <p:spTgt spid="7"/>
                                        </p:tgtEl>
                                        <p:attrNameLst>
                                          <p:attrName>style.visibility</p:attrName>
                                        </p:attrNameLst>
                                      </p:cBhvr>
                                      <p:to>
                                        <p:strVal val="visible"/>
                                      </p:to>
                                    </p:set>
                                    <p:animEffect transition="in" filter="randombar(vertical)">
                                      <p:cBhvr>
                                        <p:cTn id="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Image result for Hebrew alphabet">
            <a:extLst>
              <a:ext uri="{FF2B5EF4-FFF2-40B4-BE49-F238E27FC236}">
                <a16:creationId xmlns:a16="http://schemas.microsoft.com/office/drawing/2014/main" id="{CF0D22C5-5638-44E6-90F1-D03833958B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81000"/>
            <a:ext cx="8763000" cy="5671381"/>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DB3B968A-6D5B-446B-8A94-44608F3701AA}"/>
              </a:ext>
            </a:extLst>
          </p:cNvPr>
          <p:cNvSpPr>
            <a:spLocks noGrp="1"/>
          </p:cNvSpPr>
          <p:nvPr>
            <p:ph type="ftr" sz="quarter" idx="11"/>
          </p:nvPr>
        </p:nvSpPr>
        <p:spPr/>
        <p:txBody>
          <a:bodyPr/>
          <a:lstStyle/>
          <a:p>
            <a:r>
              <a:rPr lang="en-US"/>
              <a:t>OLD TESTAMENT SURVEY</a:t>
            </a:r>
            <a:endParaRPr lang="en-US" dirty="0"/>
          </a:p>
        </p:txBody>
      </p:sp>
    </p:spTree>
    <p:extLst>
      <p:ext uri="{BB962C8B-B14F-4D97-AF65-F5344CB8AC3E}">
        <p14:creationId xmlns:p14="http://schemas.microsoft.com/office/powerpoint/2010/main" val="425904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rot="16200000">
            <a:off x="128588" y="1957456"/>
            <a:ext cx="2728913" cy="707886"/>
          </a:xfrm>
          <a:prstGeom prst="rect">
            <a:avLst/>
          </a:prstGeom>
          <a:noFill/>
        </p:spPr>
        <p:txBody>
          <a:bodyPr wrap="square" rtlCol="0">
            <a:spAutoFit/>
          </a:bodyPr>
          <a:lstStyle/>
          <a:p>
            <a:r>
              <a:rPr lang="en-US" sz="4000" dirty="0">
                <a:solidFill>
                  <a:srgbClr val="4F2F05"/>
                </a:solidFill>
              </a:rPr>
              <a:t>PSALM 119</a:t>
            </a:r>
          </a:p>
        </p:txBody>
      </p:sp>
      <p:pic>
        <p:nvPicPr>
          <p:cNvPr id="175106" name="Picture 2"/>
          <p:cNvPicPr>
            <a:picLocks noChangeAspect="1" noChangeArrowheads="1"/>
          </p:cNvPicPr>
          <p:nvPr/>
        </p:nvPicPr>
        <p:blipFill>
          <a:blip r:embed="rId3" cstate="print"/>
          <a:srcRect/>
          <a:stretch>
            <a:fillRect/>
          </a:stretch>
        </p:blipFill>
        <p:spPr bwMode="auto">
          <a:xfrm>
            <a:off x="2572771" y="417514"/>
            <a:ext cx="4114165" cy="59547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433" name="Picture 1"/>
          <p:cNvPicPr>
            <a:picLocks noChangeAspect="1" noChangeArrowheads="1"/>
          </p:cNvPicPr>
          <p:nvPr/>
        </p:nvPicPr>
        <p:blipFill>
          <a:blip r:embed="rId4" cstate="print"/>
          <a:srcRect/>
          <a:stretch>
            <a:fillRect/>
          </a:stretch>
        </p:blipFill>
        <p:spPr bwMode="auto">
          <a:xfrm>
            <a:off x="7144771" y="417514"/>
            <a:ext cx="3828029" cy="59547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4" name="Group 3"/>
          <p:cNvGrpSpPr/>
          <p:nvPr/>
        </p:nvGrpSpPr>
        <p:grpSpPr>
          <a:xfrm>
            <a:off x="1371600" y="228600"/>
            <a:ext cx="9601201" cy="15214603"/>
            <a:chOff x="609601" y="41910"/>
            <a:chExt cx="7677149" cy="11826242"/>
          </a:xfrm>
        </p:grpSpPr>
        <p:pic>
          <p:nvPicPr>
            <p:cNvPr id="8" name="Picture 1"/>
            <p:cNvPicPr>
              <a:picLocks noChangeAspect="1" noChangeArrowheads="1"/>
            </p:cNvPicPr>
            <p:nvPr/>
          </p:nvPicPr>
          <p:blipFill>
            <a:blip r:embed="rId4" cstate="print"/>
            <a:srcRect/>
            <a:stretch>
              <a:fillRect/>
            </a:stretch>
          </p:blipFill>
          <p:spPr bwMode="auto">
            <a:xfrm>
              <a:off x="609601" y="133349"/>
              <a:ext cx="7543800" cy="117348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Oval 1"/>
            <p:cNvSpPr/>
            <p:nvPr/>
          </p:nvSpPr>
          <p:spPr bwMode="auto">
            <a:xfrm>
              <a:off x="7753350" y="41910"/>
              <a:ext cx="533400" cy="519351"/>
            </a:xfrm>
            <a:prstGeom prst="ellipse">
              <a:avLst/>
            </a:prstGeom>
            <a:noFill/>
            <a:ln w="38100" cap="flat" cmpd="sng" algn="ctr">
              <a:solidFill>
                <a:srgbClr val="FF0000"/>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spAutoFit/>
            </a:bodyPr>
            <a:lstStyle/>
            <a:p>
              <a:pPr defTabSz="1219170" eaLnBrk="0" fontAlgn="base" hangingPunct="0">
                <a:spcBef>
                  <a:spcPct val="0"/>
                </a:spcBef>
                <a:spcAft>
                  <a:spcPct val="0"/>
                </a:spcAft>
              </a:pPr>
              <a:endParaRPr lang="en-US" sz="2400">
                <a:latin typeface="Arial" charset="0"/>
              </a:endParaRPr>
            </a:p>
          </p:txBody>
        </p:sp>
        <p:sp>
          <p:nvSpPr>
            <p:cNvPr id="9" name="Oval 8"/>
            <p:cNvSpPr/>
            <p:nvPr/>
          </p:nvSpPr>
          <p:spPr bwMode="auto">
            <a:xfrm>
              <a:off x="7753350" y="932320"/>
              <a:ext cx="533400" cy="519351"/>
            </a:xfrm>
            <a:prstGeom prst="ellipse">
              <a:avLst/>
            </a:prstGeom>
            <a:noFill/>
            <a:ln w="38100" cap="flat" cmpd="sng" algn="ctr">
              <a:solidFill>
                <a:srgbClr val="FF0000"/>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spAutoFit/>
            </a:bodyPr>
            <a:lstStyle/>
            <a:p>
              <a:pPr defTabSz="1219170" eaLnBrk="0" fontAlgn="base" hangingPunct="0">
                <a:spcBef>
                  <a:spcPct val="0"/>
                </a:spcBef>
                <a:spcAft>
                  <a:spcPct val="0"/>
                </a:spcAft>
              </a:pPr>
              <a:endParaRPr lang="en-US" sz="2400">
                <a:latin typeface="Arial" charset="0"/>
              </a:endParaRPr>
            </a:p>
          </p:txBody>
        </p:sp>
        <p:sp>
          <p:nvSpPr>
            <p:cNvPr id="10" name="Oval 9"/>
            <p:cNvSpPr/>
            <p:nvPr/>
          </p:nvSpPr>
          <p:spPr bwMode="auto">
            <a:xfrm>
              <a:off x="7753350" y="1733550"/>
              <a:ext cx="533400" cy="519351"/>
            </a:xfrm>
            <a:prstGeom prst="ellipse">
              <a:avLst/>
            </a:prstGeom>
            <a:noFill/>
            <a:ln w="38100" cap="flat" cmpd="sng" algn="ctr">
              <a:solidFill>
                <a:srgbClr val="FF0000"/>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spAutoFit/>
            </a:bodyPr>
            <a:lstStyle/>
            <a:p>
              <a:pPr defTabSz="1219170" eaLnBrk="0" fontAlgn="base" hangingPunct="0">
                <a:spcBef>
                  <a:spcPct val="0"/>
                </a:spcBef>
                <a:spcAft>
                  <a:spcPct val="0"/>
                </a:spcAft>
              </a:pPr>
              <a:endParaRPr lang="en-US" sz="2400">
                <a:latin typeface="Arial" charset="0"/>
              </a:endParaRPr>
            </a:p>
          </p:txBody>
        </p:sp>
        <p:sp>
          <p:nvSpPr>
            <p:cNvPr id="11" name="Oval 10"/>
            <p:cNvSpPr/>
            <p:nvPr/>
          </p:nvSpPr>
          <p:spPr bwMode="auto">
            <a:xfrm>
              <a:off x="7753350" y="2556510"/>
              <a:ext cx="533400" cy="519351"/>
            </a:xfrm>
            <a:prstGeom prst="ellipse">
              <a:avLst/>
            </a:prstGeom>
            <a:noFill/>
            <a:ln w="38100" cap="flat" cmpd="sng" algn="ctr">
              <a:solidFill>
                <a:srgbClr val="FF0000"/>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spAutoFit/>
            </a:bodyPr>
            <a:lstStyle/>
            <a:p>
              <a:pPr defTabSz="1219170" eaLnBrk="0" fontAlgn="base" hangingPunct="0">
                <a:spcBef>
                  <a:spcPct val="0"/>
                </a:spcBef>
                <a:spcAft>
                  <a:spcPct val="0"/>
                </a:spcAft>
              </a:pPr>
              <a:endParaRPr lang="en-US" sz="2400">
                <a:latin typeface="Arial" charset="0"/>
              </a:endParaRPr>
            </a:p>
          </p:txBody>
        </p:sp>
        <p:sp>
          <p:nvSpPr>
            <p:cNvPr id="12" name="Oval 11"/>
            <p:cNvSpPr/>
            <p:nvPr/>
          </p:nvSpPr>
          <p:spPr bwMode="auto">
            <a:xfrm>
              <a:off x="7753350" y="3486150"/>
              <a:ext cx="533400" cy="519351"/>
            </a:xfrm>
            <a:prstGeom prst="ellipse">
              <a:avLst/>
            </a:prstGeom>
            <a:noFill/>
            <a:ln w="38100" cap="flat" cmpd="sng" algn="ctr">
              <a:solidFill>
                <a:srgbClr val="FF0000"/>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spAutoFit/>
            </a:bodyPr>
            <a:lstStyle/>
            <a:p>
              <a:pPr defTabSz="1219170" eaLnBrk="0" fontAlgn="base" hangingPunct="0">
                <a:spcBef>
                  <a:spcPct val="0"/>
                </a:spcBef>
                <a:spcAft>
                  <a:spcPct val="0"/>
                </a:spcAft>
              </a:pPr>
              <a:endParaRPr lang="en-US" sz="2400">
                <a:latin typeface="Arial" charset="0"/>
              </a:endParaRPr>
            </a:p>
          </p:txBody>
        </p:sp>
      </p:grpSp>
      <p:sp>
        <p:nvSpPr>
          <p:cNvPr id="5" name="Footer Placeholder 4">
            <a:extLst>
              <a:ext uri="{FF2B5EF4-FFF2-40B4-BE49-F238E27FC236}">
                <a16:creationId xmlns:a16="http://schemas.microsoft.com/office/drawing/2014/main" id="{1A31C21E-C7AA-4C85-BA37-51EE2E8125E5}"/>
              </a:ext>
            </a:extLst>
          </p:cNvPr>
          <p:cNvSpPr>
            <a:spLocks noGrp="1"/>
          </p:cNvSpPr>
          <p:nvPr>
            <p:ph type="ftr" sz="quarter" idx="11"/>
          </p:nvPr>
        </p:nvSpPr>
        <p:spPr/>
        <p:txBody>
          <a:bodyPr/>
          <a:lstStyle/>
          <a:p>
            <a:r>
              <a:rPr lang="en-US"/>
              <a:t>OLD TESTAMENT SURVEY</a:t>
            </a:r>
            <a:endParaRPr lang="en-US" dirty="0"/>
          </a:p>
        </p:txBody>
      </p:sp>
    </p:spTree>
    <p:extLst>
      <p:ext uri="{BB962C8B-B14F-4D97-AF65-F5344CB8AC3E}">
        <p14:creationId xmlns:p14="http://schemas.microsoft.com/office/powerpoint/2010/main" val="794093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750" fill="hold"/>
                                        <p:tgtEl>
                                          <p:spTgt spid="4"/>
                                        </p:tgtEl>
                                        <p:attrNameLst>
                                          <p:attrName>ppt_w</p:attrName>
                                        </p:attrNameLst>
                                      </p:cBhvr>
                                      <p:tavLst>
                                        <p:tav tm="0">
                                          <p:val>
                                            <p:fltVal val="0"/>
                                          </p:val>
                                        </p:tav>
                                        <p:tav tm="100000">
                                          <p:val>
                                            <p:strVal val="#ppt_w"/>
                                          </p:val>
                                        </p:tav>
                                      </p:tavLst>
                                    </p:anim>
                                    <p:anim calcmode="lin" valueType="num">
                                      <p:cBhvr>
                                        <p:cTn id="8" dur="1750" fill="hold"/>
                                        <p:tgtEl>
                                          <p:spTgt spid="4"/>
                                        </p:tgtEl>
                                        <p:attrNameLst>
                                          <p:attrName>ppt_h</p:attrName>
                                        </p:attrNameLst>
                                      </p:cBhvr>
                                      <p:tavLst>
                                        <p:tav tm="0">
                                          <p:val>
                                            <p:fltVal val="0"/>
                                          </p:val>
                                        </p:tav>
                                        <p:tav tm="100000">
                                          <p:val>
                                            <p:strVal val="#ppt_h"/>
                                          </p:val>
                                        </p:tav>
                                      </p:tavLst>
                                    </p:anim>
                                    <p:animEffect transition="in" filter="fade">
                                      <p:cBhvr>
                                        <p:cTn id="9" dur="1750"/>
                                        <p:tgtEl>
                                          <p:spTgt spid="4"/>
                                        </p:tgtEl>
                                      </p:cBhvr>
                                    </p:animEffect>
                                    <p:anim calcmode="lin" valueType="num">
                                      <p:cBhvr>
                                        <p:cTn id="10" dur="1750" fill="hold"/>
                                        <p:tgtEl>
                                          <p:spTgt spid="4"/>
                                        </p:tgtEl>
                                        <p:attrNameLst>
                                          <p:attrName>ppt_x</p:attrName>
                                        </p:attrNameLst>
                                      </p:cBhvr>
                                      <p:tavLst>
                                        <p:tav tm="0">
                                          <p:val>
                                            <p:fltVal val="0.5"/>
                                          </p:val>
                                        </p:tav>
                                        <p:tav tm="100000">
                                          <p:val>
                                            <p:strVal val="#ppt_x"/>
                                          </p:val>
                                        </p:tav>
                                      </p:tavLst>
                                    </p:anim>
                                    <p:anim calcmode="lin" valueType="num">
                                      <p:cBhvr>
                                        <p:cTn id="11" dur="175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D06B10B-8057-412F-AC08-E106A1C42151}"/>
              </a:ext>
            </a:extLst>
          </p:cNvPr>
          <p:cNvGrpSpPr/>
          <p:nvPr/>
        </p:nvGrpSpPr>
        <p:grpSpPr>
          <a:xfrm>
            <a:off x="1447800" y="304800"/>
            <a:ext cx="8763000" cy="5791200"/>
            <a:chOff x="1143000" y="152400"/>
            <a:chExt cx="9448800" cy="6553200"/>
          </a:xfrm>
        </p:grpSpPr>
        <p:pic>
          <p:nvPicPr>
            <p:cNvPr id="13" name="Picture 12" descr="Image result">
              <a:extLst>
                <a:ext uri="{FF2B5EF4-FFF2-40B4-BE49-F238E27FC236}">
                  <a16:creationId xmlns:a16="http://schemas.microsoft.com/office/drawing/2014/main" id="{A81B23FD-E11F-46EF-9BBD-6C253D7FB24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9893" y="168089"/>
              <a:ext cx="9412941" cy="6521822"/>
            </a:xfrm>
            <a:prstGeom prst="rect">
              <a:avLst/>
            </a:prstGeom>
            <a:noFill/>
            <a:ln>
              <a:solidFill>
                <a:srgbClr val="00CC00"/>
              </a:solidFill>
            </a:ln>
            <a:effectLst>
              <a:outerShdw blurRad="114300" dist="165100" dir="1800000" algn="ctr" rotWithShape="0">
                <a:srgbClr val="533205"/>
              </a:outerShdw>
            </a:effectLst>
          </p:spPr>
        </p:pic>
        <p:sp>
          <p:nvSpPr>
            <p:cNvPr id="2" name="Rectangle 1">
              <a:extLst>
                <a:ext uri="{FF2B5EF4-FFF2-40B4-BE49-F238E27FC236}">
                  <a16:creationId xmlns:a16="http://schemas.microsoft.com/office/drawing/2014/main" id="{18699939-FB98-4A17-9071-C3CA31D900E3}"/>
                </a:ext>
              </a:extLst>
            </p:cNvPr>
            <p:cNvSpPr/>
            <p:nvPr/>
          </p:nvSpPr>
          <p:spPr>
            <a:xfrm>
              <a:off x="1143000" y="152400"/>
              <a:ext cx="9448800" cy="6553200"/>
            </a:xfrm>
            <a:prstGeom prst="rect">
              <a:avLst/>
            </a:prstGeom>
            <a:noFill/>
            <a:ln w="571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Footer Placeholder 3">
            <a:extLst>
              <a:ext uri="{FF2B5EF4-FFF2-40B4-BE49-F238E27FC236}">
                <a16:creationId xmlns:a16="http://schemas.microsoft.com/office/drawing/2014/main" id="{A8DCC09B-A1D1-43B1-AA75-602D18615C66}"/>
              </a:ext>
            </a:extLst>
          </p:cNvPr>
          <p:cNvSpPr>
            <a:spLocks noGrp="1"/>
          </p:cNvSpPr>
          <p:nvPr>
            <p:ph type="ftr" sz="quarter" idx="11"/>
          </p:nvPr>
        </p:nvSpPr>
        <p:spPr/>
        <p:txBody>
          <a:bodyPr/>
          <a:lstStyle/>
          <a:p>
            <a:r>
              <a:rPr lang="en-US"/>
              <a:t>OLD TESTAMENT SURVEY</a:t>
            </a:r>
            <a:endParaRPr lang="en-US" dirty="0"/>
          </a:p>
        </p:txBody>
      </p:sp>
    </p:spTree>
    <p:extLst>
      <p:ext uri="{BB962C8B-B14F-4D97-AF65-F5344CB8AC3E}">
        <p14:creationId xmlns:p14="http://schemas.microsoft.com/office/powerpoint/2010/main" val="1353526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5AF8B4CB-5BA0-4589-ABE7-F59BE910312D}"/>
              </a:ext>
            </a:extLst>
          </p:cNvPr>
          <p:cNvCxnSpPr>
            <a:cxnSpLocks/>
          </p:cNvCxnSpPr>
          <p:nvPr/>
        </p:nvCxnSpPr>
        <p:spPr>
          <a:xfrm>
            <a:off x="4114800" y="5257800"/>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E8F97E5-C804-4927-9390-41B9D7E1B6C4}"/>
              </a:ext>
            </a:extLst>
          </p:cNvPr>
          <p:cNvSpPr txBox="1"/>
          <p:nvPr/>
        </p:nvSpPr>
        <p:spPr>
          <a:xfrm>
            <a:off x="457200" y="609600"/>
            <a:ext cx="4038600" cy="1569660"/>
          </a:xfrm>
          <a:prstGeom prst="rect">
            <a:avLst/>
          </a:prstGeom>
          <a:noFill/>
        </p:spPr>
        <p:txBody>
          <a:bodyPr wrap="square" rtlCol="0">
            <a:spAutoFit/>
          </a:bodyPr>
          <a:lstStyle/>
          <a:p>
            <a:pPr algn="ctr"/>
            <a:r>
              <a:rPr lang="en-US" sz="2400" dirty="0">
                <a:latin typeface="+mj-lt"/>
              </a:rPr>
              <a:t>The Jewish Bible </a:t>
            </a:r>
            <a:r>
              <a:rPr lang="en-US" i="1" dirty="0">
                <a:latin typeface="+mj-lt"/>
              </a:rPr>
              <a:t>(Tanakh) </a:t>
            </a:r>
            <a:r>
              <a:rPr lang="en-US" sz="2400" dirty="0">
                <a:latin typeface="+mj-lt"/>
              </a:rPr>
              <a:t>has the same OT books just arranged differently (“old” is somewhat offensive)</a:t>
            </a:r>
            <a:endParaRPr lang="en-US" sz="2400" b="1" dirty="0">
              <a:latin typeface="+mj-lt"/>
            </a:endParaRPr>
          </a:p>
        </p:txBody>
      </p:sp>
      <p:grpSp>
        <p:nvGrpSpPr>
          <p:cNvPr id="5" name="Group 4">
            <a:extLst>
              <a:ext uri="{FF2B5EF4-FFF2-40B4-BE49-F238E27FC236}">
                <a16:creationId xmlns:a16="http://schemas.microsoft.com/office/drawing/2014/main" id="{5B486BE5-EC45-4186-9959-2C4FE5A9906B}"/>
              </a:ext>
            </a:extLst>
          </p:cNvPr>
          <p:cNvGrpSpPr/>
          <p:nvPr/>
        </p:nvGrpSpPr>
        <p:grpSpPr>
          <a:xfrm>
            <a:off x="5105400" y="228600"/>
            <a:ext cx="6066117" cy="5867400"/>
            <a:chOff x="5105400" y="228600"/>
            <a:chExt cx="6066117" cy="5867400"/>
          </a:xfrm>
        </p:grpSpPr>
        <p:pic>
          <p:nvPicPr>
            <p:cNvPr id="2" name="Picture 1" descr="Image result for Tanakh chart">
              <a:extLst>
                <a:ext uri="{FF2B5EF4-FFF2-40B4-BE49-F238E27FC236}">
                  <a16:creationId xmlns:a16="http://schemas.microsoft.com/office/drawing/2014/main" id="{8A7A8E4B-EE95-4AD7-9E0A-AD2764B70D0C}"/>
                </a:ext>
              </a:extLst>
            </p:cNvPr>
            <p:cNvPicPr/>
            <p:nvPr/>
          </p:nvPicPr>
          <p:blipFill rotWithShape="1">
            <a:blip r:embed="rId3" cstate="print">
              <a:extLst>
                <a:ext uri="{28A0092B-C50C-407E-A947-70E740481C1C}">
                  <a14:useLocalDpi xmlns:a14="http://schemas.microsoft.com/office/drawing/2010/main" val="0"/>
                </a:ext>
              </a:extLst>
            </a:blip>
            <a:srcRect t="5156" b="8492"/>
            <a:stretch/>
          </p:blipFill>
          <p:spPr bwMode="auto">
            <a:xfrm>
              <a:off x="5105400" y="228600"/>
              <a:ext cx="6066117" cy="5867400"/>
            </a:xfrm>
            <a:prstGeom prst="rect">
              <a:avLst/>
            </a:prstGeom>
            <a:noFill/>
            <a:ln w="19050">
              <a:solidFill>
                <a:srgbClr val="533205"/>
              </a:solidFill>
            </a:ln>
            <a:effectLst>
              <a:outerShdw blurRad="114300" dist="177800" dir="2400000" algn="l" rotWithShape="0">
                <a:srgbClr val="533205">
                  <a:alpha val="40000"/>
                </a:srgbClr>
              </a:outerShdw>
            </a:effectLst>
            <a:extLst>
              <a:ext uri="{53640926-AAD7-44D8-BBD7-CCE9431645EC}">
                <a14:shadowObscured xmlns:a14="http://schemas.microsoft.com/office/drawing/2010/main"/>
              </a:ext>
            </a:extLst>
          </p:spPr>
        </p:pic>
        <p:sp>
          <p:nvSpPr>
            <p:cNvPr id="4" name="Oval 3">
              <a:extLst>
                <a:ext uri="{FF2B5EF4-FFF2-40B4-BE49-F238E27FC236}">
                  <a16:creationId xmlns:a16="http://schemas.microsoft.com/office/drawing/2014/main" id="{0FE9DD0E-8A16-4296-9D35-9A4A16BA621A}"/>
                </a:ext>
              </a:extLst>
            </p:cNvPr>
            <p:cNvSpPr/>
            <p:nvPr/>
          </p:nvSpPr>
          <p:spPr>
            <a:xfrm>
              <a:off x="6248400" y="2743200"/>
              <a:ext cx="533400" cy="457200"/>
            </a:xfrm>
            <a:prstGeom prst="ellips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mj-lt"/>
                </a:rPr>
                <a:t>1</a:t>
              </a:r>
            </a:p>
          </p:txBody>
        </p:sp>
        <p:sp>
          <p:nvSpPr>
            <p:cNvPr id="9" name="Oval 8">
              <a:extLst>
                <a:ext uri="{FF2B5EF4-FFF2-40B4-BE49-F238E27FC236}">
                  <a16:creationId xmlns:a16="http://schemas.microsoft.com/office/drawing/2014/main" id="{5C188FF4-8256-4406-865C-2C95C38F2254}"/>
                </a:ext>
              </a:extLst>
            </p:cNvPr>
            <p:cNvSpPr/>
            <p:nvPr/>
          </p:nvSpPr>
          <p:spPr>
            <a:xfrm>
              <a:off x="5943600" y="3657600"/>
              <a:ext cx="533400" cy="457200"/>
            </a:xfrm>
            <a:prstGeom prst="ellips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mj-lt"/>
                </a:rPr>
                <a:t>2</a:t>
              </a:r>
            </a:p>
          </p:txBody>
        </p:sp>
        <p:sp>
          <p:nvSpPr>
            <p:cNvPr id="10" name="Oval 9">
              <a:extLst>
                <a:ext uri="{FF2B5EF4-FFF2-40B4-BE49-F238E27FC236}">
                  <a16:creationId xmlns:a16="http://schemas.microsoft.com/office/drawing/2014/main" id="{D5500A94-B808-4E90-9D39-15233BC80B18}"/>
                </a:ext>
              </a:extLst>
            </p:cNvPr>
            <p:cNvSpPr/>
            <p:nvPr/>
          </p:nvSpPr>
          <p:spPr>
            <a:xfrm>
              <a:off x="5791200" y="4876800"/>
              <a:ext cx="533400" cy="457200"/>
            </a:xfrm>
            <a:prstGeom prst="ellips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mj-lt"/>
                </a:rPr>
                <a:t>3</a:t>
              </a:r>
            </a:p>
          </p:txBody>
        </p:sp>
      </p:grpSp>
      <p:pic>
        <p:nvPicPr>
          <p:cNvPr id="4100" name="Picture 4" descr="undefined">
            <a:extLst>
              <a:ext uri="{FF2B5EF4-FFF2-40B4-BE49-F238E27FC236}">
                <a16:creationId xmlns:a16="http://schemas.microsoft.com/office/drawing/2014/main" id="{890D123C-6CF6-42B8-AD5B-BAA2B3DE46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2286000"/>
            <a:ext cx="2440987" cy="3695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F83501C-0B23-460C-B8E2-04B1FC1FBDF5}"/>
              </a:ext>
            </a:extLst>
          </p:cNvPr>
          <p:cNvSpPr/>
          <p:nvPr/>
        </p:nvSpPr>
        <p:spPr>
          <a:xfrm>
            <a:off x="5334000" y="2438400"/>
            <a:ext cx="5638800" cy="350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02047E18-9F48-4F22-A43C-0B9AF6E19D87}"/>
              </a:ext>
            </a:extLst>
          </p:cNvPr>
          <p:cNvSpPr>
            <a:spLocks noGrp="1"/>
          </p:cNvSpPr>
          <p:nvPr>
            <p:ph type="ftr" sz="quarter" idx="11"/>
          </p:nvPr>
        </p:nvSpPr>
        <p:spPr/>
        <p:txBody>
          <a:bodyPr/>
          <a:lstStyle/>
          <a:p>
            <a:r>
              <a:rPr lang="en-US"/>
              <a:t>OLD TESTAMENT SURVEY</a:t>
            </a:r>
            <a:endParaRPr lang="en-US" dirty="0"/>
          </a:p>
        </p:txBody>
      </p:sp>
    </p:spTree>
    <p:extLst>
      <p:ext uri="{BB962C8B-B14F-4D97-AF65-F5344CB8AC3E}">
        <p14:creationId xmlns:p14="http://schemas.microsoft.com/office/powerpoint/2010/main" val="3562521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1750"/>
                                  </p:stCondLst>
                                  <p:childTnLst>
                                    <p:animEffect transition="out" filter="fade">
                                      <p:cBhvr>
                                        <p:cTn id="6" dur="1750"/>
                                        <p:tgtEl>
                                          <p:spTgt spid="6"/>
                                        </p:tgtEl>
                                      </p:cBhvr>
                                    </p:animEffect>
                                    <p:set>
                                      <p:cBhvr>
                                        <p:cTn id="7" dur="1" fill="hold">
                                          <p:stCondLst>
                                            <p:cond delay="174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At the end of this class you will…</a:t>
            </a:r>
          </a:p>
        </p:txBody>
      </p:sp>
      <p:sp>
        <p:nvSpPr>
          <p:cNvPr id="3" name="Content Placeholder 2"/>
          <p:cNvSpPr>
            <a:spLocks noGrp="1"/>
          </p:cNvSpPr>
          <p:nvPr>
            <p:ph idx="1"/>
          </p:nvPr>
        </p:nvSpPr>
        <p:spPr/>
        <p:txBody>
          <a:bodyPr>
            <a:normAutofit fontScale="92500" lnSpcReduction="10000"/>
          </a:bodyPr>
          <a:lstStyle/>
          <a:p>
            <a:pPr marL="514350" indent="-514350">
              <a:buFont typeface="Wingdings" panose="05000000000000000000" pitchFamily="2" charset="2"/>
              <a:buChar char="ü"/>
            </a:pPr>
            <a:r>
              <a:rPr lang="en-US" dirty="0"/>
              <a:t>Have a solid grasp of the OT</a:t>
            </a:r>
          </a:p>
          <a:p>
            <a:pPr marL="514350" indent="-514350">
              <a:buFont typeface="Wingdings" panose="05000000000000000000" pitchFamily="2" charset="2"/>
              <a:buChar char="ü"/>
            </a:pPr>
            <a:r>
              <a:rPr lang="en-US" dirty="0"/>
              <a:t>See the OT in ten major periods</a:t>
            </a:r>
          </a:p>
          <a:p>
            <a:pPr marL="514350" indent="-514350">
              <a:buFont typeface="Wingdings" panose="05000000000000000000" pitchFamily="2" charset="2"/>
              <a:buChar char="ü"/>
            </a:pPr>
            <a:r>
              <a:rPr lang="en-US" dirty="0"/>
              <a:t>Understand many OT terms</a:t>
            </a:r>
          </a:p>
          <a:p>
            <a:pPr marL="514350" indent="-514350">
              <a:buFont typeface="Wingdings" panose="05000000000000000000" pitchFamily="2" charset="2"/>
              <a:buChar char="ü"/>
            </a:pPr>
            <a:r>
              <a:rPr lang="en-US" dirty="0"/>
              <a:t>Know how the OT applies today</a:t>
            </a:r>
          </a:p>
          <a:p>
            <a:pPr marL="514350" indent="-514350">
              <a:buFont typeface="Wingdings" panose="05000000000000000000" pitchFamily="2" charset="2"/>
              <a:buChar char="ü"/>
            </a:pPr>
            <a:r>
              <a:rPr lang="en-US" dirty="0"/>
              <a:t>Have a greater appetite for the OT</a:t>
            </a:r>
          </a:p>
          <a:p>
            <a:pPr marL="514350" indent="-514350">
              <a:buFont typeface="Wingdings" panose="05000000000000000000" pitchFamily="2" charset="2"/>
              <a:buChar char="ü"/>
            </a:pPr>
            <a:r>
              <a:rPr lang="en-US" dirty="0"/>
              <a:t>Look more spiritual than other people</a:t>
            </a:r>
          </a:p>
        </p:txBody>
      </p:sp>
      <p:pic>
        <p:nvPicPr>
          <p:cNvPr id="2050" name="Picture 2" descr="Image result for smiley face wi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5334000"/>
            <a:ext cx="762000" cy="76200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347EE43B-8228-463C-A27E-4D6310D656A5}"/>
              </a:ext>
            </a:extLst>
          </p:cNvPr>
          <p:cNvSpPr>
            <a:spLocks noGrp="1"/>
          </p:cNvSpPr>
          <p:nvPr>
            <p:ph type="ftr" sz="quarter" idx="11"/>
          </p:nvPr>
        </p:nvSpPr>
        <p:spPr/>
        <p:txBody>
          <a:bodyPr/>
          <a:lstStyle/>
          <a:p>
            <a:r>
              <a:rPr lang="en-US"/>
              <a:t>OLD TESTAMENT SURVEY</a:t>
            </a:r>
            <a:endParaRPr lang="en-US" dirty="0"/>
          </a:p>
        </p:txBody>
      </p:sp>
    </p:spTree>
    <p:extLst>
      <p:ext uri="{BB962C8B-B14F-4D97-AF65-F5344CB8AC3E}">
        <p14:creationId xmlns:p14="http://schemas.microsoft.com/office/powerpoint/2010/main" val="3619921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75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750"/>
                            </p:stCondLst>
                            <p:childTnLst>
                              <p:par>
                                <p:cTn id="9" presetID="10" presetClass="entr" presetSubtype="0" fill="hold" nodeType="afterEffect">
                                  <p:stCondLst>
                                    <p:cond delay="100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at are some ways I can secure my Zoom Meetings? | ITS Knowledge Base">
            <a:extLst>
              <a:ext uri="{FF2B5EF4-FFF2-40B4-BE49-F238E27FC236}">
                <a16:creationId xmlns:a16="http://schemas.microsoft.com/office/drawing/2014/main" id="{FB2EB97E-0B72-4D42-A2D8-5410C26F96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541" y="1483766"/>
            <a:ext cx="10126023" cy="35433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9008542-D451-40FF-AB9F-74EAAF673FDD}"/>
              </a:ext>
            </a:extLst>
          </p:cNvPr>
          <p:cNvSpPr/>
          <p:nvPr/>
        </p:nvSpPr>
        <p:spPr>
          <a:xfrm>
            <a:off x="4849063" y="4257615"/>
            <a:ext cx="1133341" cy="79849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Rectangle 4">
            <a:extLst>
              <a:ext uri="{FF2B5EF4-FFF2-40B4-BE49-F238E27FC236}">
                <a16:creationId xmlns:a16="http://schemas.microsoft.com/office/drawing/2014/main" id="{5AE7748C-1008-492F-8E12-397AB51EBD00}"/>
              </a:ext>
            </a:extLst>
          </p:cNvPr>
          <p:cNvSpPr/>
          <p:nvPr/>
        </p:nvSpPr>
        <p:spPr>
          <a:xfrm>
            <a:off x="381000" y="990600"/>
            <a:ext cx="10896600" cy="3229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Arrow: Up 1">
            <a:extLst>
              <a:ext uri="{FF2B5EF4-FFF2-40B4-BE49-F238E27FC236}">
                <a16:creationId xmlns:a16="http://schemas.microsoft.com/office/drawing/2014/main" id="{7FF71889-0A5B-4BBD-9052-DEA38DE253FA}"/>
              </a:ext>
            </a:extLst>
          </p:cNvPr>
          <p:cNvSpPr/>
          <p:nvPr/>
        </p:nvSpPr>
        <p:spPr>
          <a:xfrm flipV="1">
            <a:off x="4400113" y="1955905"/>
            <a:ext cx="1918951" cy="2125730"/>
          </a:xfrm>
          <a:prstGeom prst="upArrow">
            <a:avLst/>
          </a:prstGeom>
          <a:solidFill>
            <a:srgbClr val="00B0F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ooter Placeholder 5">
            <a:extLst>
              <a:ext uri="{FF2B5EF4-FFF2-40B4-BE49-F238E27FC236}">
                <a16:creationId xmlns:a16="http://schemas.microsoft.com/office/drawing/2014/main" id="{B2798B91-8B57-43DD-A6FA-E3D892EFE549}"/>
              </a:ext>
            </a:extLst>
          </p:cNvPr>
          <p:cNvSpPr>
            <a:spLocks noGrp="1"/>
          </p:cNvSpPr>
          <p:nvPr>
            <p:ph type="ftr" sz="quarter" idx="11"/>
          </p:nvPr>
        </p:nvSpPr>
        <p:spPr/>
        <p:txBody>
          <a:bodyPr/>
          <a:lstStyle/>
          <a:p>
            <a:r>
              <a:rPr lang="en-US"/>
              <a:t>OLD TESTAMENT SURVEY</a:t>
            </a:r>
            <a:endParaRPr lang="en-US" dirty="0"/>
          </a:p>
        </p:txBody>
      </p:sp>
      <p:sp>
        <p:nvSpPr>
          <p:cNvPr id="3" name="TextBox 2">
            <a:extLst>
              <a:ext uri="{FF2B5EF4-FFF2-40B4-BE49-F238E27FC236}">
                <a16:creationId xmlns:a16="http://schemas.microsoft.com/office/drawing/2014/main" id="{80121F0F-52AB-45A2-9EA2-EFF67197341B}"/>
              </a:ext>
            </a:extLst>
          </p:cNvPr>
          <p:cNvSpPr txBox="1"/>
          <p:nvPr/>
        </p:nvSpPr>
        <p:spPr>
          <a:xfrm>
            <a:off x="6477000" y="1143000"/>
            <a:ext cx="5334000" cy="2246769"/>
          </a:xfrm>
          <a:prstGeom prst="rect">
            <a:avLst/>
          </a:prstGeom>
          <a:noFill/>
        </p:spPr>
        <p:txBody>
          <a:bodyPr wrap="square" rtlCol="0">
            <a:spAutoFit/>
          </a:bodyPr>
          <a:lstStyle/>
          <a:p>
            <a:r>
              <a:rPr lang="en-US" sz="2800" dirty="0"/>
              <a:t>Feel free to post</a:t>
            </a:r>
          </a:p>
          <a:p>
            <a:pPr marL="290513" indent="-290513">
              <a:buFont typeface="Arial" panose="020B0604020202020204" pitchFamily="34" charset="0"/>
              <a:buChar char="•"/>
            </a:pPr>
            <a:r>
              <a:rPr lang="en-US" sz="2800" dirty="0"/>
              <a:t>comments</a:t>
            </a:r>
          </a:p>
          <a:p>
            <a:pPr marL="290513" indent="-290513">
              <a:buFont typeface="Arial" panose="020B0604020202020204" pitchFamily="34" charset="0"/>
              <a:buChar char="•"/>
            </a:pPr>
            <a:r>
              <a:rPr lang="en-US" sz="2800" dirty="0"/>
              <a:t>prayer requests </a:t>
            </a:r>
          </a:p>
          <a:p>
            <a:pPr marL="290513" indent="-290513">
              <a:buFont typeface="Arial" panose="020B0604020202020204" pitchFamily="34" charset="0"/>
              <a:buChar char="•"/>
            </a:pPr>
            <a:r>
              <a:rPr lang="en-US" sz="2800" dirty="0"/>
              <a:t>Questions</a:t>
            </a:r>
          </a:p>
          <a:p>
            <a:pPr marL="290513" indent="-290513">
              <a:buFont typeface="Arial" panose="020B0604020202020204" pitchFamily="34" charset="0"/>
              <a:buChar char="•"/>
            </a:pPr>
            <a:r>
              <a:rPr lang="en-US" sz="2800" dirty="0"/>
              <a:t>ABT Certificate attendance</a:t>
            </a:r>
          </a:p>
        </p:txBody>
      </p:sp>
    </p:spTree>
    <p:extLst>
      <p:ext uri="{BB962C8B-B14F-4D97-AF65-F5344CB8AC3E}">
        <p14:creationId xmlns:p14="http://schemas.microsoft.com/office/powerpoint/2010/main" val="928017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0"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2000"/>
                            </p:stCondLst>
                            <p:childTnLst>
                              <p:par>
                                <p:cTn id="14" presetID="14" presetClass="entr" presetSubtype="10" fill="hold" grpId="0" nodeType="afterEffect">
                                  <p:stCondLst>
                                    <p:cond delay="50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4F85369-9D4A-47A7-8221-C11DE8BF6F46}"/>
              </a:ext>
            </a:extLst>
          </p:cNvPr>
          <p:cNvSpPr>
            <a:spLocks noGrp="1"/>
          </p:cNvSpPr>
          <p:nvPr>
            <p:ph type="title"/>
          </p:nvPr>
        </p:nvSpPr>
        <p:spPr>
          <a:xfrm>
            <a:off x="457200" y="5074920"/>
            <a:ext cx="11353800" cy="822960"/>
          </a:xfrm>
        </p:spPr>
        <p:txBody>
          <a:bodyPr/>
          <a:lstStyle/>
          <a:p>
            <a:pPr algn="ctr"/>
            <a:r>
              <a:rPr lang="en-US" b="1" dirty="0">
                <a:effectLst>
                  <a:outerShdw blurRad="38100" dist="38100" dir="2700000" algn="tl">
                    <a:srgbClr val="000000">
                      <a:alpha val="43137"/>
                    </a:srgbClr>
                  </a:outerShdw>
                </a:effectLst>
              </a:rPr>
              <a:t>Part 1: CREATION, WHY DID GOD DO IT?</a:t>
            </a:r>
          </a:p>
        </p:txBody>
      </p:sp>
      <p:sp>
        <p:nvSpPr>
          <p:cNvPr id="5" name="Subtitle 4">
            <a:extLst>
              <a:ext uri="{FF2B5EF4-FFF2-40B4-BE49-F238E27FC236}">
                <a16:creationId xmlns:a16="http://schemas.microsoft.com/office/drawing/2014/main" id="{E839EA2C-E38F-4D08-B95A-1F2083457E7A}"/>
              </a:ext>
            </a:extLst>
          </p:cNvPr>
          <p:cNvSpPr>
            <a:spLocks noGrp="1"/>
          </p:cNvSpPr>
          <p:nvPr>
            <p:ph type="body" sz="half" idx="4294967295"/>
          </p:nvPr>
        </p:nvSpPr>
        <p:spPr>
          <a:xfrm>
            <a:off x="1097280" y="5907024"/>
            <a:ext cx="10113264" cy="594360"/>
          </a:xfrm>
        </p:spPr>
        <p:txBody>
          <a:bodyPr>
            <a:normAutofit/>
          </a:bodyPr>
          <a:lstStyle/>
          <a:p>
            <a:endParaRPr lang="en-US" sz="1600" dirty="0"/>
          </a:p>
        </p:txBody>
      </p:sp>
      <p:sp>
        <p:nvSpPr>
          <p:cNvPr id="12" name="Footer Placeholder 11">
            <a:extLst>
              <a:ext uri="{FF2B5EF4-FFF2-40B4-BE49-F238E27FC236}">
                <a16:creationId xmlns:a16="http://schemas.microsoft.com/office/drawing/2014/main" id="{8F0E2CB0-31BC-4980-B1F5-A98C1075D9CD}"/>
              </a:ext>
            </a:extLst>
          </p:cNvPr>
          <p:cNvSpPr>
            <a:spLocks noGrp="1"/>
          </p:cNvSpPr>
          <p:nvPr>
            <p:ph type="ftr" sz="quarter" idx="11"/>
          </p:nvPr>
        </p:nvSpPr>
        <p:spPr/>
        <p:txBody>
          <a:bodyPr/>
          <a:lstStyle/>
          <a:p>
            <a:r>
              <a:rPr lang="en-US"/>
              <a:t>OLD TESTAMENT SURVEY</a:t>
            </a:r>
            <a:endParaRPr lang="en-US" dirty="0"/>
          </a:p>
        </p:txBody>
      </p:sp>
      <p:pic>
        <p:nvPicPr>
          <p:cNvPr id="16" name="Picture Placeholder 15">
            <a:extLst>
              <a:ext uri="{FF2B5EF4-FFF2-40B4-BE49-F238E27FC236}">
                <a16:creationId xmlns:a16="http://schemas.microsoft.com/office/drawing/2014/main" id="{3C9E9C19-8C27-4615-9F28-660A18052E45}"/>
              </a:ext>
            </a:extLst>
          </p:cNvPr>
          <p:cNvPicPr>
            <a:picLocks noGrp="1" noChangeAspect="1"/>
          </p:cNvPicPr>
          <p:nvPr>
            <p:ph type="pic" idx="1"/>
          </p:nvPr>
        </p:nvPicPr>
        <p:blipFill>
          <a:blip r:embed="rId3">
            <a:extLst>
              <a:ext uri="{837473B0-CC2E-450A-ABE3-18F120FF3D39}">
                <a1611:picAttrSrcUrl xmlns:a1611="http://schemas.microsoft.com/office/drawing/2016/11/main" r:id="rId4"/>
              </a:ext>
            </a:extLst>
          </a:blip>
          <a:srcRect t="12500" b="12500"/>
          <a:stretch>
            <a:fillRect/>
          </a:stretch>
        </p:blipFill>
        <p:spPr/>
      </p:pic>
    </p:spTree>
    <p:extLst>
      <p:ext uri="{BB962C8B-B14F-4D97-AF65-F5344CB8AC3E}">
        <p14:creationId xmlns:p14="http://schemas.microsoft.com/office/powerpoint/2010/main" val="3238615309"/>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800" cap="all" dirty="0"/>
              <a:t>QUICK LOOK AT THE Period</a:t>
            </a:r>
          </a:p>
        </p:txBody>
      </p:sp>
      <p:cxnSp>
        <p:nvCxnSpPr>
          <p:cNvPr id="9" name="Straight Connector 8"/>
          <p:cNvCxnSpPr/>
          <p:nvPr/>
        </p:nvCxnSpPr>
        <p:spPr>
          <a:xfrm>
            <a:off x="1143000" y="2743200"/>
            <a:ext cx="9735014" cy="22302"/>
          </a:xfrm>
          <a:prstGeom prst="line">
            <a:avLst/>
          </a:prstGeom>
          <a:ln w="76200">
            <a:solidFill>
              <a:srgbClr val="533205"/>
            </a:solidFill>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565139" y="2798955"/>
            <a:ext cx="10461558" cy="2807444"/>
            <a:chOff x="358842" y="2988527"/>
            <a:chExt cx="10461558" cy="2807444"/>
          </a:xfrm>
        </p:grpSpPr>
        <p:sp>
          <p:nvSpPr>
            <p:cNvPr id="10" name="TextBox 9"/>
            <p:cNvSpPr txBox="1"/>
            <p:nvPr/>
          </p:nvSpPr>
          <p:spPr>
            <a:xfrm>
              <a:off x="358842" y="4226311"/>
              <a:ext cx="2442020" cy="584775"/>
            </a:xfrm>
            <a:prstGeom prst="rect">
              <a:avLst/>
            </a:prstGeom>
            <a:noFill/>
          </p:spPr>
          <p:txBody>
            <a:bodyPr wrap="square" rtlCol="0">
              <a:spAutoFit/>
            </a:bodyPr>
            <a:lstStyle/>
            <a:p>
              <a:pPr algn="ctr"/>
              <a:r>
                <a:rPr lang="en-US" sz="3200" dirty="0">
                  <a:solidFill>
                    <a:srgbClr val="4B2D05"/>
                  </a:solidFill>
                </a:rPr>
                <a:t>CREATION</a:t>
              </a:r>
            </a:p>
          </p:txBody>
        </p:sp>
        <p:sp>
          <p:nvSpPr>
            <p:cNvPr id="11" name="TextBox 10"/>
            <p:cNvSpPr txBox="1"/>
            <p:nvPr/>
          </p:nvSpPr>
          <p:spPr>
            <a:xfrm>
              <a:off x="3655886" y="4226311"/>
              <a:ext cx="2442020" cy="584775"/>
            </a:xfrm>
            <a:prstGeom prst="rect">
              <a:avLst/>
            </a:prstGeom>
            <a:noFill/>
          </p:spPr>
          <p:txBody>
            <a:bodyPr wrap="square" rtlCol="0">
              <a:spAutoFit/>
            </a:bodyPr>
            <a:lstStyle/>
            <a:p>
              <a:pPr algn="ctr"/>
              <a:r>
                <a:rPr lang="en-US" sz="3200" dirty="0">
                  <a:solidFill>
                    <a:srgbClr val="4B2D05"/>
                  </a:solidFill>
                </a:rPr>
                <a:t>THE FALL</a:t>
              </a:r>
            </a:p>
          </p:txBody>
        </p:sp>
        <p:sp>
          <p:nvSpPr>
            <p:cNvPr id="12" name="TextBox 11"/>
            <p:cNvSpPr txBox="1"/>
            <p:nvPr/>
          </p:nvSpPr>
          <p:spPr>
            <a:xfrm>
              <a:off x="8082920" y="4226311"/>
              <a:ext cx="2737480" cy="1569660"/>
            </a:xfrm>
            <a:prstGeom prst="rect">
              <a:avLst/>
            </a:prstGeom>
            <a:noFill/>
          </p:spPr>
          <p:txBody>
            <a:bodyPr wrap="square" rtlCol="0">
              <a:spAutoFit/>
            </a:bodyPr>
            <a:lstStyle/>
            <a:p>
              <a:pPr algn="ctr"/>
              <a:r>
                <a:rPr lang="en-US" sz="3200" dirty="0">
                  <a:solidFill>
                    <a:srgbClr val="4B2D05"/>
                  </a:solidFill>
                </a:rPr>
                <a:t>CONDITIONS BEFORE THE FLOOD</a:t>
              </a:r>
            </a:p>
          </p:txBody>
        </p:sp>
        <p:cxnSp>
          <p:nvCxnSpPr>
            <p:cNvPr id="14" name="Straight Connector 13"/>
            <p:cNvCxnSpPr/>
            <p:nvPr/>
          </p:nvCxnSpPr>
          <p:spPr>
            <a:xfrm>
              <a:off x="936703" y="2988527"/>
              <a:ext cx="0" cy="976819"/>
            </a:xfrm>
            <a:prstGeom prst="line">
              <a:avLst/>
            </a:prstGeom>
            <a:ln w="38100">
              <a:solidFill>
                <a:srgbClr val="533205"/>
              </a:solidFill>
              <a:prstDash val="sysDash"/>
              <a:tailEnd type="oval" w="lg" len="lg"/>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91308" y="2988527"/>
              <a:ext cx="0" cy="976819"/>
            </a:xfrm>
            <a:prstGeom prst="line">
              <a:avLst/>
            </a:prstGeom>
            <a:ln w="38100">
              <a:solidFill>
                <a:srgbClr val="533205"/>
              </a:solidFill>
              <a:prstDash val="sysDash"/>
              <a:tailEnd type="oval" w="lg" len="lg"/>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9203474" y="2988527"/>
              <a:ext cx="0" cy="976819"/>
            </a:xfrm>
            <a:prstGeom prst="line">
              <a:avLst/>
            </a:prstGeom>
            <a:ln w="38100">
              <a:solidFill>
                <a:srgbClr val="533205"/>
              </a:solidFill>
              <a:prstDash val="sysDash"/>
              <a:tailEnd type="oval"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1514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50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1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A739D6-CEAD-480D-8E45-7450B9E34D70}"/>
              </a:ext>
            </a:extLst>
          </p:cNvPr>
          <p:cNvSpPr>
            <a:spLocks noGrp="1"/>
          </p:cNvSpPr>
          <p:nvPr>
            <p:ph type="title"/>
          </p:nvPr>
        </p:nvSpPr>
        <p:spPr/>
        <p:txBody>
          <a:bodyPr/>
          <a:lstStyle/>
          <a:p>
            <a:r>
              <a:rPr lang="en-US" dirty="0"/>
              <a:t>I. God the Creator</a:t>
            </a:r>
          </a:p>
        </p:txBody>
      </p:sp>
      <p:sp>
        <p:nvSpPr>
          <p:cNvPr id="7" name="Footer Placeholder 6">
            <a:extLst>
              <a:ext uri="{FF2B5EF4-FFF2-40B4-BE49-F238E27FC236}">
                <a16:creationId xmlns:a16="http://schemas.microsoft.com/office/drawing/2014/main" id="{7266661D-F00D-44C3-BF8C-1690EA0AAD4C}"/>
              </a:ext>
            </a:extLst>
          </p:cNvPr>
          <p:cNvSpPr>
            <a:spLocks noGrp="1"/>
          </p:cNvSpPr>
          <p:nvPr>
            <p:ph type="ftr" sz="quarter" idx="11"/>
          </p:nvPr>
        </p:nvSpPr>
        <p:spPr/>
        <p:txBody>
          <a:bodyPr/>
          <a:lstStyle/>
          <a:p>
            <a:r>
              <a:rPr lang="en-US"/>
              <a:t>OLD TESTAMENT SURVEY</a:t>
            </a:r>
            <a:endParaRPr lang="en-US" dirty="0"/>
          </a:p>
        </p:txBody>
      </p:sp>
      <p:pic>
        <p:nvPicPr>
          <p:cNvPr id="11" name="Picture Placeholder 15">
            <a:extLst>
              <a:ext uri="{FF2B5EF4-FFF2-40B4-BE49-F238E27FC236}">
                <a16:creationId xmlns:a16="http://schemas.microsoft.com/office/drawing/2014/main" id="{2FB1064D-C395-49E3-A0F9-EB1132A6C6AE}"/>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a:fillRect/>
          </a:stretch>
        </p:blipFill>
        <p:spPr>
          <a:xfrm>
            <a:off x="1181100" y="228600"/>
            <a:ext cx="9829800" cy="417781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184736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irritated">
            <a:extLst>
              <a:ext uri="{FF2B5EF4-FFF2-40B4-BE49-F238E27FC236}">
                <a16:creationId xmlns:a16="http://schemas.microsoft.com/office/drawing/2014/main" id="{CD0F8BD4-7CFD-437B-955E-C5F29FD5210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130" b="100000" l="729" r="100000"/>
                    </a14:imgEffect>
                  </a14:imgLayer>
                </a14:imgProps>
              </a:ext>
              <a:ext uri="{28A0092B-C50C-407E-A947-70E740481C1C}">
                <a14:useLocalDpi xmlns:a14="http://schemas.microsoft.com/office/drawing/2010/main" val="0"/>
              </a:ext>
            </a:extLst>
          </a:blip>
          <a:srcRect/>
          <a:stretch>
            <a:fillRect/>
          </a:stretch>
        </p:blipFill>
        <p:spPr bwMode="auto">
          <a:xfrm>
            <a:off x="-685800" y="1119186"/>
            <a:ext cx="9268968" cy="52137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C26B291D-2BBE-4894-8EDF-567E5C337547}"/>
              </a:ext>
            </a:extLst>
          </p:cNvPr>
          <p:cNvSpPr/>
          <p:nvPr/>
        </p:nvSpPr>
        <p:spPr>
          <a:xfrm>
            <a:off x="6629400" y="609600"/>
            <a:ext cx="4840224" cy="3364992"/>
          </a:xfrm>
          <a:prstGeom prst="wedgeRoundRectCallout">
            <a:avLst>
              <a:gd name="adj1" fmla="val -65873"/>
              <a:gd name="adj2" fmla="val 31703"/>
              <a:gd name="adj3" fmla="val 16667"/>
            </a:avLst>
          </a:prstGeom>
          <a:solidFill>
            <a:srgbClr val="4F2F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“Creation just happened…there is no God!”</a:t>
            </a:r>
          </a:p>
        </p:txBody>
      </p:sp>
    </p:spTree>
    <p:extLst>
      <p:ext uri="{BB962C8B-B14F-4D97-AF65-F5344CB8AC3E}">
        <p14:creationId xmlns:p14="http://schemas.microsoft.com/office/powerpoint/2010/main" val="110782347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9B4A36-80BB-4B6D-83E3-496F5A54309A}"/>
              </a:ext>
            </a:extLst>
          </p:cNvPr>
          <p:cNvSpPr>
            <a:spLocks noGrp="1"/>
          </p:cNvSpPr>
          <p:nvPr>
            <p:ph type="title"/>
          </p:nvPr>
        </p:nvSpPr>
        <p:spPr/>
        <p:txBody>
          <a:bodyPr>
            <a:normAutofit fontScale="90000"/>
          </a:bodyPr>
          <a:lstStyle/>
          <a:p>
            <a:br>
              <a:rPr lang="en-US" dirty="0"/>
            </a:br>
            <a:r>
              <a:rPr lang="en-US" dirty="0"/>
              <a:t>What God Created</a:t>
            </a:r>
            <a:br>
              <a:rPr lang="en-US" dirty="0"/>
            </a:br>
            <a:r>
              <a:rPr lang="en-US" sz="4000" b="0" i="1" cap="none" dirty="0"/>
              <a:t>The entire universe</a:t>
            </a:r>
            <a:endParaRPr lang="en-US" b="0" i="1" cap="none" dirty="0"/>
          </a:p>
        </p:txBody>
      </p:sp>
      <p:sp>
        <p:nvSpPr>
          <p:cNvPr id="3" name="Footer Placeholder 2">
            <a:extLst>
              <a:ext uri="{FF2B5EF4-FFF2-40B4-BE49-F238E27FC236}">
                <a16:creationId xmlns:a16="http://schemas.microsoft.com/office/drawing/2014/main" id="{9EC593CF-5614-4633-8B4A-A37F40542629}"/>
              </a:ext>
            </a:extLst>
          </p:cNvPr>
          <p:cNvSpPr>
            <a:spLocks noGrp="1"/>
          </p:cNvSpPr>
          <p:nvPr>
            <p:ph type="ftr" sz="quarter" idx="11"/>
          </p:nvPr>
        </p:nvSpPr>
        <p:spPr/>
        <p:txBody>
          <a:bodyPr/>
          <a:lstStyle/>
          <a:p>
            <a:r>
              <a:rPr lang="en-US"/>
              <a:t>OLD TESTAMENT SURVEY</a:t>
            </a:r>
            <a:endParaRPr lang="en-US" dirty="0"/>
          </a:p>
        </p:txBody>
      </p:sp>
      <p:pic>
        <p:nvPicPr>
          <p:cNvPr id="12" name="Picture Placeholder 15">
            <a:extLst>
              <a:ext uri="{FF2B5EF4-FFF2-40B4-BE49-F238E27FC236}">
                <a16:creationId xmlns:a16="http://schemas.microsoft.com/office/drawing/2014/main" id="{119DE189-4698-45C6-97D4-7A29CD2D38F2}"/>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a:fillRect/>
          </a:stretch>
        </p:blipFill>
        <p:spPr>
          <a:xfrm>
            <a:off x="1143000" y="1828800"/>
            <a:ext cx="10058385" cy="4419600"/>
          </a:xfrm>
          <a:prstGeom prst="rect">
            <a:avLst/>
          </a:prstGeom>
        </p:spPr>
      </p:pic>
    </p:spTree>
    <p:extLst>
      <p:ext uri="{BB962C8B-B14F-4D97-AF65-F5344CB8AC3E}">
        <p14:creationId xmlns:p14="http://schemas.microsoft.com/office/powerpoint/2010/main" val="33778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9B4A36-80BB-4B6D-83E3-496F5A54309A}"/>
              </a:ext>
            </a:extLst>
          </p:cNvPr>
          <p:cNvSpPr>
            <a:spLocks noGrp="1"/>
          </p:cNvSpPr>
          <p:nvPr>
            <p:ph type="title"/>
          </p:nvPr>
        </p:nvSpPr>
        <p:spPr/>
        <p:txBody>
          <a:bodyPr>
            <a:normAutofit fontScale="90000"/>
          </a:bodyPr>
          <a:lstStyle/>
          <a:p>
            <a:br>
              <a:rPr lang="en-US" dirty="0"/>
            </a:br>
            <a:r>
              <a:rPr lang="en-US" dirty="0"/>
              <a:t>What God Created</a:t>
            </a:r>
            <a:br>
              <a:rPr lang="en-US" dirty="0"/>
            </a:br>
            <a:r>
              <a:rPr lang="en-US" sz="4400" b="0" i="1" cap="none" dirty="0"/>
              <a:t>Time</a:t>
            </a:r>
            <a:endParaRPr lang="en-US" dirty="0"/>
          </a:p>
        </p:txBody>
      </p:sp>
      <p:sp>
        <p:nvSpPr>
          <p:cNvPr id="3" name="Footer Placeholder 2">
            <a:extLst>
              <a:ext uri="{FF2B5EF4-FFF2-40B4-BE49-F238E27FC236}">
                <a16:creationId xmlns:a16="http://schemas.microsoft.com/office/drawing/2014/main" id="{9EC593CF-5614-4633-8B4A-A37F40542629}"/>
              </a:ext>
            </a:extLst>
          </p:cNvPr>
          <p:cNvSpPr>
            <a:spLocks noGrp="1"/>
          </p:cNvSpPr>
          <p:nvPr>
            <p:ph type="ftr" sz="quarter" idx="11"/>
          </p:nvPr>
        </p:nvSpPr>
        <p:spPr/>
        <p:txBody>
          <a:bodyPr/>
          <a:lstStyle/>
          <a:p>
            <a:r>
              <a:rPr lang="en-US"/>
              <a:t>OLD TESTAMENT SURVEY</a:t>
            </a:r>
            <a:endParaRPr lang="en-US" dirty="0"/>
          </a:p>
        </p:txBody>
      </p:sp>
      <p:pic>
        <p:nvPicPr>
          <p:cNvPr id="5" name="Picture 4">
            <a:extLst>
              <a:ext uri="{FF2B5EF4-FFF2-40B4-BE49-F238E27FC236}">
                <a16:creationId xmlns:a16="http://schemas.microsoft.com/office/drawing/2014/main" id="{87A974A7-2D4D-459C-A34A-B935ED121EE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066800" y="1828800"/>
            <a:ext cx="10134600" cy="4495800"/>
          </a:xfrm>
          <a:prstGeom prst="rect">
            <a:avLst/>
          </a:prstGeom>
        </p:spPr>
      </p:pic>
    </p:spTree>
    <p:extLst>
      <p:ext uri="{BB962C8B-B14F-4D97-AF65-F5344CB8AC3E}">
        <p14:creationId xmlns:p14="http://schemas.microsoft.com/office/powerpoint/2010/main" val="438427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9B4A36-80BB-4B6D-83E3-496F5A54309A}"/>
              </a:ext>
            </a:extLst>
          </p:cNvPr>
          <p:cNvSpPr>
            <a:spLocks noGrp="1"/>
          </p:cNvSpPr>
          <p:nvPr>
            <p:ph type="title"/>
          </p:nvPr>
        </p:nvSpPr>
        <p:spPr/>
        <p:txBody>
          <a:bodyPr>
            <a:normAutofit fontScale="90000"/>
          </a:bodyPr>
          <a:lstStyle/>
          <a:p>
            <a:br>
              <a:rPr lang="en-US" dirty="0"/>
            </a:br>
            <a:r>
              <a:rPr lang="en-US" dirty="0"/>
              <a:t>What God Created</a:t>
            </a:r>
            <a:br>
              <a:rPr lang="en-US" dirty="0"/>
            </a:br>
            <a:r>
              <a:rPr lang="en-US" sz="4000" b="0" i="1" cap="none" dirty="0"/>
              <a:t>Humans</a:t>
            </a:r>
            <a:endParaRPr lang="en-US" dirty="0"/>
          </a:p>
        </p:txBody>
      </p:sp>
      <p:sp>
        <p:nvSpPr>
          <p:cNvPr id="3" name="Footer Placeholder 2">
            <a:extLst>
              <a:ext uri="{FF2B5EF4-FFF2-40B4-BE49-F238E27FC236}">
                <a16:creationId xmlns:a16="http://schemas.microsoft.com/office/drawing/2014/main" id="{9EC593CF-5614-4633-8B4A-A37F40542629}"/>
              </a:ext>
            </a:extLst>
          </p:cNvPr>
          <p:cNvSpPr>
            <a:spLocks noGrp="1"/>
          </p:cNvSpPr>
          <p:nvPr>
            <p:ph type="ftr" sz="quarter" idx="11"/>
          </p:nvPr>
        </p:nvSpPr>
        <p:spPr/>
        <p:txBody>
          <a:bodyPr/>
          <a:lstStyle/>
          <a:p>
            <a:r>
              <a:rPr lang="en-US"/>
              <a:t>OLD TESTAMENT SURVEY</a:t>
            </a:r>
            <a:endParaRPr lang="en-US" dirty="0"/>
          </a:p>
        </p:txBody>
      </p:sp>
      <p:pic>
        <p:nvPicPr>
          <p:cNvPr id="8" name="Picture 7">
            <a:extLst>
              <a:ext uri="{FF2B5EF4-FFF2-40B4-BE49-F238E27FC236}">
                <a16:creationId xmlns:a16="http://schemas.microsoft.com/office/drawing/2014/main" id="{19D61EFC-369B-48BD-907F-CD72279AB600}"/>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b="17400"/>
          <a:stretch/>
        </p:blipFill>
        <p:spPr>
          <a:xfrm>
            <a:off x="1447800" y="1828801"/>
            <a:ext cx="9525000" cy="4429496"/>
          </a:xfrm>
          <a:prstGeom prst="rect">
            <a:avLst/>
          </a:prstGeom>
        </p:spPr>
      </p:pic>
    </p:spTree>
    <p:extLst>
      <p:ext uri="{BB962C8B-B14F-4D97-AF65-F5344CB8AC3E}">
        <p14:creationId xmlns:p14="http://schemas.microsoft.com/office/powerpoint/2010/main" val="1586269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9B4A36-80BB-4B6D-83E3-496F5A54309A}"/>
              </a:ext>
            </a:extLst>
          </p:cNvPr>
          <p:cNvSpPr>
            <a:spLocks noGrp="1"/>
          </p:cNvSpPr>
          <p:nvPr>
            <p:ph type="title"/>
          </p:nvPr>
        </p:nvSpPr>
        <p:spPr/>
        <p:txBody>
          <a:bodyPr>
            <a:normAutofit fontScale="90000"/>
          </a:bodyPr>
          <a:lstStyle/>
          <a:p>
            <a:br>
              <a:rPr lang="en-US" dirty="0"/>
            </a:br>
            <a:r>
              <a:rPr lang="en-US" dirty="0"/>
              <a:t>What God Created</a:t>
            </a:r>
            <a:br>
              <a:rPr lang="en-US" dirty="0"/>
            </a:br>
            <a:r>
              <a:rPr lang="en-US" sz="4000" b="0" i="1" cap="none" dirty="0"/>
              <a:t>Invisible spiritual world</a:t>
            </a:r>
            <a:endParaRPr lang="en-US" dirty="0"/>
          </a:p>
        </p:txBody>
      </p:sp>
      <p:sp>
        <p:nvSpPr>
          <p:cNvPr id="3" name="Footer Placeholder 2">
            <a:extLst>
              <a:ext uri="{FF2B5EF4-FFF2-40B4-BE49-F238E27FC236}">
                <a16:creationId xmlns:a16="http://schemas.microsoft.com/office/drawing/2014/main" id="{9EC593CF-5614-4633-8B4A-A37F40542629}"/>
              </a:ext>
            </a:extLst>
          </p:cNvPr>
          <p:cNvSpPr>
            <a:spLocks noGrp="1"/>
          </p:cNvSpPr>
          <p:nvPr>
            <p:ph type="ftr" sz="quarter" idx="11"/>
          </p:nvPr>
        </p:nvSpPr>
        <p:spPr/>
        <p:txBody>
          <a:bodyPr/>
          <a:lstStyle/>
          <a:p>
            <a:r>
              <a:rPr lang="en-US"/>
              <a:t>OLD TESTAMENT SURVEY</a:t>
            </a:r>
            <a:endParaRPr lang="en-US" dirty="0"/>
          </a:p>
        </p:txBody>
      </p:sp>
      <p:pic>
        <p:nvPicPr>
          <p:cNvPr id="6" name="Picture 2" descr="Related image">
            <a:extLst>
              <a:ext uri="{FF2B5EF4-FFF2-40B4-BE49-F238E27FC236}">
                <a16:creationId xmlns:a16="http://schemas.microsoft.com/office/drawing/2014/main" id="{E5BFE3DE-C3AC-43BB-8D68-2851C7BCDA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440" r="10440"/>
          <a:stretch>
            <a:fillRect/>
          </a:stretch>
        </p:blipFill>
        <p:spPr>
          <a:xfrm>
            <a:off x="2362200" y="1828800"/>
            <a:ext cx="6629400" cy="4397704"/>
          </a:xfrm>
          <a:prstGeom prst="rect">
            <a:avLst/>
          </a:prstGeom>
          <a:ln>
            <a:noFill/>
          </a:ln>
          <a:effectLst>
            <a:softEdge rad="112500"/>
          </a:effectLst>
        </p:spPr>
      </p:pic>
    </p:spTree>
    <p:extLst>
      <p:ext uri="{BB962C8B-B14F-4D97-AF65-F5344CB8AC3E}">
        <p14:creationId xmlns:p14="http://schemas.microsoft.com/office/powerpoint/2010/main" val="385718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37864" y="986293"/>
            <a:ext cx="5630136" cy="3046988"/>
          </a:xfrm>
          <a:prstGeom prst="rect">
            <a:avLst/>
          </a:prstGeom>
          <a:noFill/>
        </p:spPr>
        <p:txBody>
          <a:bodyPr wrap="square" rtlCol="0">
            <a:spAutoFit/>
          </a:bodyPr>
          <a:lstStyle/>
          <a:p>
            <a:pPr algn="ctr"/>
            <a:r>
              <a:rPr lang="en-US" sz="4800" dirty="0"/>
              <a:t>The really big question is not </a:t>
            </a:r>
            <a:r>
              <a:rPr lang="en-US" sz="4800" i="1" u="sng" dirty="0"/>
              <a:t>how</a:t>
            </a:r>
            <a:r>
              <a:rPr lang="en-US" sz="4800" dirty="0"/>
              <a:t> God created but </a:t>
            </a:r>
            <a:r>
              <a:rPr lang="en-US" sz="4800" u="sng" dirty="0"/>
              <a:t>WHY</a:t>
            </a:r>
            <a:r>
              <a:rPr lang="en-US" sz="4800" dirty="0"/>
              <a:t> he created</a:t>
            </a:r>
          </a:p>
        </p:txBody>
      </p:sp>
      <p:pic>
        <p:nvPicPr>
          <p:cNvPr id="1026" name="Picture 2" descr="Image result for thi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143000"/>
            <a:ext cx="7641962" cy="5093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3205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7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anim calcmode="lin" valueType="num">
                                      <p:cBhvr>
                                        <p:cTn id="8" dur="1500" fill="hold"/>
                                        <p:tgtEl>
                                          <p:spTgt spid="3"/>
                                        </p:tgtEl>
                                        <p:attrNameLst>
                                          <p:attrName>ppt_x</p:attrName>
                                        </p:attrNameLst>
                                      </p:cBhvr>
                                      <p:tavLst>
                                        <p:tav tm="0">
                                          <p:val>
                                            <p:strVal val="#ppt_x"/>
                                          </p:val>
                                        </p:tav>
                                        <p:tav tm="100000">
                                          <p:val>
                                            <p:strVal val="#ppt_x"/>
                                          </p:val>
                                        </p:tav>
                                      </p:tavLst>
                                    </p:anim>
                                    <p:anim calcmode="lin" valueType="num">
                                      <p:cBhvr>
                                        <p:cTn id="9" dur="1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41502-AD6B-47B0-8A07-D6281A05FCCB}"/>
              </a:ext>
            </a:extLst>
          </p:cNvPr>
          <p:cNvSpPr>
            <a:spLocks noGrp="1"/>
          </p:cNvSpPr>
          <p:nvPr>
            <p:ph type="title"/>
          </p:nvPr>
        </p:nvSpPr>
        <p:spPr/>
        <p:txBody>
          <a:bodyPr/>
          <a:lstStyle/>
          <a:p>
            <a:r>
              <a:rPr lang="en-US" dirty="0"/>
              <a:t>WHY GOD CREATED</a:t>
            </a:r>
            <a:br>
              <a:rPr lang="en-US" dirty="0"/>
            </a:br>
            <a:r>
              <a:rPr lang="en-US" sz="3200" b="0" i="1" cap="none" dirty="0"/>
              <a:t>To display his glory and goodness</a:t>
            </a:r>
            <a:endParaRPr lang="en-US" dirty="0"/>
          </a:p>
        </p:txBody>
      </p:sp>
      <p:sp>
        <p:nvSpPr>
          <p:cNvPr id="3" name="Footer Placeholder 2">
            <a:extLst>
              <a:ext uri="{FF2B5EF4-FFF2-40B4-BE49-F238E27FC236}">
                <a16:creationId xmlns:a16="http://schemas.microsoft.com/office/drawing/2014/main" id="{BFE865E2-8F12-405B-8DA8-D13AFB5119A2}"/>
              </a:ext>
            </a:extLst>
          </p:cNvPr>
          <p:cNvSpPr>
            <a:spLocks noGrp="1"/>
          </p:cNvSpPr>
          <p:nvPr>
            <p:ph type="ftr" sz="quarter" idx="11"/>
          </p:nvPr>
        </p:nvSpPr>
        <p:spPr/>
        <p:txBody>
          <a:bodyPr/>
          <a:lstStyle/>
          <a:p>
            <a:r>
              <a:rPr lang="en-US"/>
              <a:t>OLD TESTAMENT SURVEY</a:t>
            </a:r>
            <a:endParaRPr lang="en-US" dirty="0"/>
          </a:p>
        </p:txBody>
      </p:sp>
      <p:pic>
        <p:nvPicPr>
          <p:cNvPr id="1026" name="Picture 2" descr="The coherent creation worldview - creation.com">
            <a:extLst>
              <a:ext uri="{FF2B5EF4-FFF2-40B4-BE49-F238E27FC236}">
                <a16:creationId xmlns:a16="http://schemas.microsoft.com/office/drawing/2014/main" id="{A61A481C-AF1C-44F5-8EE9-FB19303CCA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828800"/>
            <a:ext cx="9829800" cy="4449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38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9563D63-5367-4508-B01D-80AC7FC37707}"/>
              </a:ext>
            </a:extLst>
          </p:cNvPr>
          <p:cNvSpPr txBox="1"/>
          <p:nvPr/>
        </p:nvSpPr>
        <p:spPr>
          <a:xfrm>
            <a:off x="914400" y="969305"/>
            <a:ext cx="5181600" cy="4154984"/>
          </a:xfrm>
          <a:prstGeom prst="rect">
            <a:avLst/>
          </a:prstGeom>
          <a:noFill/>
        </p:spPr>
        <p:txBody>
          <a:bodyPr wrap="square" rtlCol="0">
            <a:spAutoFit/>
          </a:bodyPr>
          <a:lstStyle/>
          <a:p>
            <a:pPr algn="ctr"/>
            <a:r>
              <a:rPr lang="en-US" sz="4000" b="1" i="1" dirty="0"/>
              <a:t>Old Testament Survey Notes</a:t>
            </a:r>
          </a:p>
          <a:p>
            <a:pPr algn="ctr"/>
            <a:r>
              <a:rPr lang="en-US" sz="3200" i="1" dirty="0"/>
              <a:t> </a:t>
            </a:r>
          </a:p>
          <a:p>
            <a:pPr algn="ctr"/>
            <a:endParaRPr lang="en-US" sz="3200" i="1" dirty="0"/>
          </a:p>
          <a:p>
            <a:pPr algn="ctr"/>
            <a:endParaRPr lang="en-US" sz="3200" i="1" dirty="0"/>
          </a:p>
          <a:p>
            <a:pPr algn="ctr"/>
            <a:endParaRPr lang="en-US" sz="3200" i="1" dirty="0"/>
          </a:p>
          <a:p>
            <a:pPr algn="ctr"/>
            <a:r>
              <a:rPr lang="en-US" sz="2400" b="1" dirty="0"/>
              <a:t>https://www.taylornotes.info/abt</a:t>
            </a:r>
            <a:endParaRPr lang="en-US" sz="2800" b="1" dirty="0"/>
          </a:p>
          <a:p>
            <a:pPr algn="ctr"/>
            <a:r>
              <a:rPr lang="en-US" sz="3200" dirty="0"/>
              <a:t> </a:t>
            </a:r>
          </a:p>
        </p:txBody>
      </p:sp>
      <p:sp>
        <p:nvSpPr>
          <p:cNvPr id="3" name="Footer Placeholder 2">
            <a:extLst>
              <a:ext uri="{FF2B5EF4-FFF2-40B4-BE49-F238E27FC236}">
                <a16:creationId xmlns:a16="http://schemas.microsoft.com/office/drawing/2014/main" id="{F8F50AD7-60D9-4ECD-A999-9B03D9B6801B}"/>
              </a:ext>
            </a:extLst>
          </p:cNvPr>
          <p:cNvSpPr>
            <a:spLocks noGrp="1"/>
          </p:cNvSpPr>
          <p:nvPr>
            <p:ph type="ftr" sz="quarter" idx="11"/>
          </p:nvPr>
        </p:nvSpPr>
        <p:spPr/>
        <p:txBody>
          <a:bodyPr/>
          <a:lstStyle/>
          <a:p>
            <a:r>
              <a:rPr lang="en-US"/>
              <a:t>OLD TESTAMENT SURVEY</a:t>
            </a:r>
            <a:endParaRPr lang="en-US" dirty="0"/>
          </a:p>
        </p:txBody>
      </p:sp>
      <p:sp>
        <p:nvSpPr>
          <p:cNvPr id="2" name="Arrow: Down 1">
            <a:extLst>
              <a:ext uri="{FF2B5EF4-FFF2-40B4-BE49-F238E27FC236}">
                <a16:creationId xmlns:a16="http://schemas.microsoft.com/office/drawing/2014/main" id="{E5F52D86-4975-4C33-B3C3-1ABE78D7ADF4}"/>
              </a:ext>
            </a:extLst>
          </p:cNvPr>
          <p:cNvSpPr/>
          <p:nvPr/>
        </p:nvSpPr>
        <p:spPr>
          <a:xfrm>
            <a:off x="2786077" y="2362200"/>
            <a:ext cx="1800215" cy="1600200"/>
          </a:xfrm>
          <a:prstGeom prst="downArrow">
            <a:avLst/>
          </a:prstGeom>
          <a:solidFill>
            <a:srgbClr val="00B0F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779E684-C6DD-203B-5C55-07128996C856}"/>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66875" t="28889" r="25000" b="56666"/>
          <a:stretch/>
        </p:blipFill>
        <p:spPr>
          <a:xfrm>
            <a:off x="6727804" y="914400"/>
            <a:ext cx="4572000" cy="4572000"/>
          </a:xfrm>
          <a:prstGeom prst="rect">
            <a:avLst/>
          </a:prstGeom>
        </p:spPr>
      </p:pic>
    </p:spTree>
    <p:extLst>
      <p:ext uri="{BB962C8B-B14F-4D97-AF65-F5344CB8AC3E}">
        <p14:creationId xmlns:p14="http://schemas.microsoft.com/office/powerpoint/2010/main" val="3852340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41502-AD6B-47B0-8A07-D6281A05FCCB}"/>
              </a:ext>
            </a:extLst>
          </p:cNvPr>
          <p:cNvSpPr>
            <a:spLocks noGrp="1"/>
          </p:cNvSpPr>
          <p:nvPr>
            <p:ph type="title"/>
          </p:nvPr>
        </p:nvSpPr>
        <p:spPr/>
        <p:txBody>
          <a:bodyPr/>
          <a:lstStyle/>
          <a:p>
            <a:r>
              <a:rPr lang="en-US" dirty="0"/>
              <a:t>HOW GOD CREATED</a:t>
            </a:r>
            <a:br>
              <a:rPr lang="en-US" dirty="0"/>
            </a:br>
            <a:r>
              <a:rPr lang="en-US" sz="3200" b="0" i="1" cap="none" dirty="0"/>
              <a:t>He created out of nothing</a:t>
            </a:r>
            <a:endParaRPr lang="en-US" dirty="0"/>
          </a:p>
        </p:txBody>
      </p:sp>
      <p:sp>
        <p:nvSpPr>
          <p:cNvPr id="3" name="Footer Placeholder 2">
            <a:extLst>
              <a:ext uri="{FF2B5EF4-FFF2-40B4-BE49-F238E27FC236}">
                <a16:creationId xmlns:a16="http://schemas.microsoft.com/office/drawing/2014/main" id="{BFE865E2-8F12-405B-8DA8-D13AFB5119A2}"/>
              </a:ext>
            </a:extLst>
          </p:cNvPr>
          <p:cNvSpPr>
            <a:spLocks noGrp="1"/>
          </p:cNvSpPr>
          <p:nvPr>
            <p:ph type="ftr" sz="quarter" idx="11"/>
          </p:nvPr>
        </p:nvSpPr>
        <p:spPr/>
        <p:txBody>
          <a:bodyPr/>
          <a:lstStyle/>
          <a:p>
            <a:r>
              <a:rPr lang="en-US"/>
              <a:t>OLD TESTAMENT SURVEY</a:t>
            </a:r>
            <a:endParaRPr lang="en-US" dirty="0"/>
          </a:p>
        </p:txBody>
      </p:sp>
      <p:pic>
        <p:nvPicPr>
          <p:cNvPr id="7" name="Picture 6">
            <a:extLst>
              <a:ext uri="{FF2B5EF4-FFF2-40B4-BE49-F238E27FC236}">
                <a16:creationId xmlns:a16="http://schemas.microsoft.com/office/drawing/2014/main" id="{59313E2B-8A08-4DEA-85CD-1021552297C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43000" y="1905000"/>
            <a:ext cx="9982200" cy="4320540"/>
          </a:xfrm>
          <a:prstGeom prst="rect">
            <a:avLst/>
          </a:prstGeom>
        </p:spPr>
      </p:pic>
    </p:spTree>
    <p:extLst>
      <p:ext uri="{BB962C8B-B14F-4D97-AF65-F5344CB8AC3E}">
        <p14:creationId xmlns:p14="http://schemas.microsoft.com/office/powerpoint/2010/main" val="508892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41502-AD6B-47B0-8A07-D6281A05FCCB}"/>
              </a:ext>
            </a:extLst>
          </p:cNvPr>
          <p:cNvSpPr>
            <a:spLocks noGrp="1"/>
          </p:cNvSpPr>
          <p:nvPr>
            <p:ph type="title"/>
          </p:nvPr>
        </p:nvSpPr>
        <p:spPr/>
        <p:txBody>
          <a:bodyPr/>
          <a:lstStyle/>
          <a:p>
            <a:r>
              <a:rPr lang="en-US" dirty="0"/>
              <a:t>WHEN GOD CREATED</a:t>
            </a:r>
            <a:br>
              <a:rPr lang="en-US" dirty="0"/>
            </a:br>
            <a:r>
              <a:rPr lang="en-US" sz="3200" b="0" i="1" cap="none" dirty="0"/>
              <a:t>Young earth or old earth?</a:t>
            </a:r>
            <a:endParaRPr lang="en-US" dirty="0"/>
          </a:p>
        </p:txBody>
      </p:sp>
      <p:sp>
        <p:nvSpPr>
          <p:cNvPr id="3" name="Footer Placeholder 2">
            <a:extLst>
              <a:ext uri="{FF2B5EF4-FFF2-40B4-BE49-F238E27FC236}">
                <a16:creationId xmlns:a16="http://schemas.microsoft.com/office/drawing/2014/main" id="{BFE865E2-8F12-405B-8DA8-D13AFB5119A2}"/>
              </a:ext>
            </a:extLst>
          </p:cNvPr>
          <p:cNvSpPr>
            <a:spLocks noGrp="1"/>
          </p:cNvSpPr>
          <p:nvPr>
            <p:ph type="ftr" sz="quarter" idx="11"/>
          </p:nvPr>
        </p:nvSpPr>
        <p:spPr/>
        <p:txBody>
          <a:bodyPr/>
          <a:lstStyle/>
          <a:p>
            <a:r>
              <a:rPr lang="en-US"/>
              <a:t>OLD TESTAMENT SURVEY</a:t>
            </a:r>
            <a:endParaRPr lang="en-US" dirty="0"/>
          </a:p>
        </p:txBody>
      </p:sp>
      <p:grpSp>
        <p:nvGrpSpPr>
          <p:cNvPr id="4" name="Group 3">
            <a:extLst>
              <a:ext uri="{FF2B5EF4-FFF2-40B4-BE49-F238E27FC236}">
                <a16:creationId xmlns:a16="http://schemas.microsoft.com/office/drawing/2014/main" id="{E600D8D2-5166-4D9D-AC6B-118EE98C9EBE}"/>
              </a:ext>
            </a:extLst>
          </p:cNvPr>
          <p:cNvGrpSpPr/>
          <p:nvPr/>
        </p:nvGrpSpPr>
        <p:grpSpPr>
          <a:xfrm>
            <a:off x="1600200" y="2057400"/>
            <a:ext cx="9214104" cy="3721608"/>
            <a:chOff x="768096" y="1956040"/>
            <a:chExt cx="10398506" cy="4633736"/>
          </a:xfrm>
        </p:grpSpPr>
        <p:sp>
          <p:nvSpPr>
            <p:cNvPr id="5" name="TextBox 4">
              <a:extLst>
                <a:ext uri="{FF2B5EF4-FFF2-40B4-BE49-F238E27FC236}">
                  <a16:creationId xmlns:a16="http://schemas.microsoft.com/office/drawing/2014/main" id="{A5ABBDE4-71AB-4BBB-B5CF-9718406BCA4A}"/>
                </a:ext>
              </a:extLst>
            </p:cNvPr>
            <p:cNvSpPr txBox="1"/>
            <p:nvPr/>
          </p:nvSpPr>
          <p:spPr>
            <a:xfrm>
              <a:off x="940086" y="1956040"/>
              <a:ext cx="3413760" cy="881382"/>
            </a:xfrm>
            <a:prstGeom prst="rect">
              <a:avLst/>
            </a:prstGeom>
            <a:noFill/>
          </p:spPr>
          <p:txBody>
            <a:bodyPr wrap="square" rtlCol="0">
              <a:spAutoFit/>
            </a:bodyPr>
            <a:lstStyle/>
            <a:p>
              <a:pPr algn="ctr"/>
              <a:r>
                <a:rPr lang="en-US" sz="2400" dirty="0"/>
                <a:t>Young</a:t>
              </a:r>
              <a:r>
                <a:rPr lang="en-US" sz="4000" dirty="0">
                  <a:solidFill>
                    <a:srgbClr val="533205"/>
                  </a:solidFill>
                </a:rPr>
                <a:t> </a:t>
              </a:r>
              <a:r>
                <a:rPr lang="en-US" sz="2400" dirty="0"/>
                <a:t>Earth</a:t>
              </a:r>
            </a:p>
          </p:txBody>
        </p:sp>
        <p:sp>
          <p:nvSpPr>
            <p:cNvPr id="6" name="TextBox 5">
              <a:extLst>
                <a:ext uri="{FF2B5EF4-FFF2-40B4-BE49-F238E27FC236}">
                  <a16:creationId xmlns:a16="http://schemas.microsoft.com/office/drawing/2014/main" id="{CF516ADE-8681-4C9B-B19D-5718B9AB7D9C}"/>
                </a:ext>
              </a:extLst>
            </p:cNvPr>
            <p:cNvSpPr txBox="1"/>
            <p:nvPr/>
          </p:nvSpPr>
          <p:spPr>
            <a:xfrm>
              <a:off x="7638288" y="2145792"/>
              <a:ext cx="3413760" cy="574814"/>
            </a:xfrm>
            <a:prstGeom prst="rect">
              <a:avLst/>
            </a:prstGeom>
            <a:noFill/>
          </p:spPr>
          <p:txBody>
            <a:bodyPr wrap="square" rtlCol="0">
              <a:spAutoFit/>
            </a:bodyPr>
            <a:lstStyle/>
            <a:p>
              <a:pPr algn="ctr"/>
              <a:r>
                <a:rPr lang="en-US" sz="2400" dirty="0"/>
                <a:t>Old Earth</a:t>
              </a:r>
            </a:p>
          </p:txBody>
        </p:sp>
        <p:grpSp>
          <p:nvGrpSpPr>
            <p:cNvPr id="8" name="Group 7">
              <a:extLst>
                <a:ext uri="{FF2B5EF4-FFF2-40B4-BE49-F238E27FC236}">
                  <a16:creationId xmlns:a16="http://schemas.microsoft.com/office/drawing/2014/main" id="{B264BAE7-8F45-4354-B2AB-AC679E893A40}"/>
                </a:ext>
              </a:extLst>
            </p:cNvPr>
            <p:cNvGrpSpPr/>
            <p:nvPr/>
          </p:nvGrpSpPr>
          <p:grpSpPr>
            <a:xfrm>
              <a:off x="768096" y="2851150"/>
              <a:ext cx="10398506" cy="3738626"/>
              <a:chOff x="768096" y="2851150"/>
              <a:chExt cx="10398506" cy="3738626"/>
            </a:xfrm>
          </p:grpSpPr>
          <p:pic>
            <p:nvPicPr>
              <p:cNvPr id="9" name="Picture 8" descr="Image result for earth">
                <a:extLst>
                  <a:ext uri="{FF2B5EF4-FFF2-40B4-BE49-F238E27FC236}">
                    <a16:creationId xmlns:a16="http://schemas.microsoft.com/office/drawing/2014/main" id="{759B9871-18EC-4446-AEBD-87FCE2FD20F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68096" y="2851150"/>
                <a:ext cx="3686810" cy="37081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descr="Image result for earth">
                <a:extLst>
                  <a:ext uri="{FF2B5EF4-FFF2-40B4-BE49-F238E27FC236}">
                    <a16:creationId xmlns:a16="http://schemas.microsoft.com/office/drawing/2014/main" id="{3E097065-FB4C-4B96-98BC-C7E181F7587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479792" y="2881630"/>
                <a:ext cx="3686810" cy="37081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Arrow: Left-Right 10">
                <a:extLst>
                  <a:ext uri="{FF2B5EF4-FFF2-40B4-BE49-F238E27FC236}">
                    <a16:creationId xmlns:a16="http://schemas.microsoft.com/office/drawing/2014/main" id="{783C69B5-A308-4FD9-AD0E-B9AB784259C3}"/>
                  </a:ext>
                </a:extLst>
              </p:cNvPr>
              <p:cNvSpPr/>
              <p:nvPr/>
            </p:nvSpPr>
            <p:spPr>
              <a:xfrm>
                <a:off x="4242816" y="3547872"/>
                <a:ext cx="3389376" cy="2182368"/>
              </a:xfrm>
              <a:prstGeom prst="leftRightArrow">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bg1"/>
                    </a:solidFill>
                    <a:effectLst>
                      <a:outerShdw blurRad="38100" dist="38100" dir="2700000" algn="tl">
                        <a:srgbClr val="000000">
                          <a:alpha val="43137"/>
                        </a:srgbClr>
                      </a:outerShdw>
                    </a:effectLst>
                    <a:latin typeface="Arial Black" panose="020B0A04020102020204" pitchFamily="34" charset="0"/>
                  </a:rPr>
                  <a:t>???</a:t>
                </a:r>
              </a:p>
            </p:txBody>
          </p:sp>
        </p:grpSp>
      </p:grpSp>
    </p:spTree>
    <p:extLst>
      <p:ext uri="{BB962C8B-B14F-4D97-AF65-F5344CB8AC3E}">
        <p14:creationId xmlns:p14="http://schemas.microsoft.com/office/powerpoint/2010/main" val="892255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A739D6-CEAD-480D-8E45-7450B9E34D70}"/>
              </a:ext>
            </a:extLst>
          </p:cNvPr>
          <p:cNvSpPr>
            <a:spLocks noGrp="1"/>
          </p:cNvSpPr>
          <p:nvPr>
            <p:ph type="title"/>
          </p:nvPr>
        </p:nvSpPr>
        <p:spPr/>
        <p:txBody>
          <a:bodyPr>
            <a:normAutofit fontScale="90000"/>
          </a:bodyPr>
          <a:lstStyle/>
          <a:p>
            <a:r>
              <a:rPr lang="en-US" dirty="0"/>
              <a:t>II. Man’s Designated Response to the Creator</a:t>
            </a:r>
          </a:p>
        </p:txBody>
      </p:sp>
      <p:sp>
        <p:nvSpPr>
          <p:cNvPr id="4" name="Footer Placeholder 3">
            <a:extLst>
              <a:ext uri="{FF2B5EF4-FFF2-40B4-BE49-F238E27FC236}">
                <a16:creationId xmlns:a16="http://schemas.microsoft.com/office/drawing/2014/main" id="{93133705-6EA0-4020-BD6E-8A8C174A2B2E}"/>
              </a:ext>
            </a:extLst>
          </p:cNvPr>
          <p:cNvSpPr>
            <a:spLocks noGrp="1"/>
          </p:cNvSpPr>
          <p:nvPr>
            <p:ph type="ftr" sz="quarter" idx="11"/>
          </p:nvPr>
        </p:nvSpPr>
        <p:spPr/>
        <p:txBody>
          <a:bodyPr/>
          <a:lstStyle/>
          <a:p>
            <a:r>
              <a:rPr lang="en-US"/>
              <a:t>OLD TESTAMENT SURVEY</a:t>
            </a:r>
            <a:endParaRPr lang="en-US" dirty="0"/>
          </a:p>
        </p:txBody>
      </p:sp>
      <p:pic>
        <p:nvPicPr>
          <p:cNvPr id="10" name="Picture Placeholder 15">
            <a:extLst>
              <a:ext uri="{FF2B5EF4-FFF2-40B4-BE49-F238E27FC236}">
                <a16:creationId xmlns:a16="http://schemas.microsoft.com/office/drawing/2014/main" id="{21C0E591-E517-4F99-A6B8-62BA8CB542CA}"/>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a:fillRect/>
          </a:stretch>
        </p:blipFill>
        <p:spPr>
          <a:xfrm>
            <a:off x="1181100" y="228600"/>
            <a:ext cx="9829800" cy="417781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405321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910DB8-FF03-4EAA-995D-D3BF86223E6C}"/>
              </a:ext>
            </a:extLst>
          </p:cNvPr>
          <p:cNvSpPr>
            <a:spLocks noGrp="1"/>
          </p:cNvSpPr>
          <p:nvPr>
            <p:ph type="title"/>
          </p:nvPr>
        </p:nvSpPr>
        <p:spPr/>
        <p:txBody>
          <a:bodyPr>
            <a:normAutofit fontScale="90000"/>
          </a:bodyPr>
          <a:lstStyle/>
          <a:p>
            <a:pPr lvl="1"/>
            <a:r>
              <a:rPr lang="en-US" sz="4000" dirty="0">
                <a:latin typeface="+mn-lt"/>
              </a:rPr>
              <a:t>Man is designated to be God’s representative on earth</a:t>
            </a:r>
          </a:p>
        </p:txBody>
      </p:sp>
      <p:sp>
        <p:nvSpPr>
          <p:cNvPr id="3" name="Footer Placeholder 2">
            <a:extLst>
              <a:ext uri="{FF2B5EF4-FFF2-40B4-BE49-F238E27FC236}">
                <a16:creationId xmlns:a16="http://schemas.microsoft.com/office/drawing/2014/main" id="{8EEA268A-E3F7-4AF5-A4D0-09C7D190799B}"/>
              </a:ext>
            </a:extLst>
          </p:cNvPr>
          <p:cNvSpPr>
            <a:spLocks noGrp="1"/>
          </p:cNvSpPr>
          <p:nvPr>
            <p:ph type="ftr" sz="quarter" idx="11"/>
          </p:nvPr>
        </p:nvSpPr>
        <p:spPr/>
        <p:txBody>
          <a:bodyPr/>
          <a:lstStyle/>
          <a:p>
            <a:r>
              <a:rPr lang="en-US"/>
              <a:t>OLD TESTAMENT SURVEY</a:t>
            </a:r>
            <a:endParaRPr lang="en-US" dirty="0"/>
          </a:p>
        </p:txBody>
      </p:sp>
      <p:pic>
        <p:nvPicPr>
          <p:cNvPr id="2050" name="Picture 2" descr="Handshake, an Online Career-Services Startup, Opens to (Nearly) All  Undergrads | EdSurge News">
            <a:extLst>
              <a:ext uri="{FF2B5EF4-FFF2-40B4-BE49-F238E27FC236}">
                <a16:creationId xmlns:a16="http://schemas.microsoft.com/office/drawing/2014/main" id="{DC910A14-85B7-4F56-9180-6CD15086D1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133600"/>
            <a:ext cx="7848600" cy="3924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662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910DB8-FF03-4EAA-995D-D3BF86223E6C}"/>
              </a:ext>
            </a:extLst>
          </p:cNvPr>
          <p:cNvSpPr>
            <a:spLocks noGrp="1"/>
          </p:cNvSpPr>
          <p:nvPr>
            <p:ph type="title"/>
          </p:nvPr>
        </p:nvSpPr>
        <p:spPr/>
        <p:txBody>
          <a:bodyPr>
            <a:normAutofit/>
          </a:bodyPr>
          <a:lstStyle/>
          <a:p>
            <a:pPr lvl="1"/>
            <a:r>
              <a:rPr lang="en-US" sz="4000" dirty="0">
                <a:latin typeface="+mn-lt"/>
              </a:rPr>
              <a:t>Man is designated to obey God</a:t>
            </a:r>
          </a:p>
        </p:txBody>
      </p:sp>
      <p:sp>
        <p:nvSpPr>
          <p:cNvPr id="3" name="Footer Placeholder 2">
            <a:extLst>
              <a:ext uri="{FF2B5EF4-FFF2-40B4-BE49-F238E27FC236}">
                <a16:creationId xmlns:a16="http://schemas.microsoft.com/office/drawing/2014/main" id="{8EEA268A-E3F7-4AF5-A4D0-09C7D190799B}"/>
              </a:ext>
            </a:extLst>
          </p:cNvPr>
          <p:cNvSpPr>
            <a:spLocks noGrp="1"/>
          </p:cNvSpPr>
          <p:nvPr>
            <p:ph type="ftr" sz="quarter" idx="11"/>
          </p:nvPr>
        </p:nvSpPr>
        <p:spPr/>
        <p:txBody>
          <a:bodyPr/>
          <a:lstStyle/>
          <a:p>
            <a:r>
              <a:rPr lang="en-US"/>
              <a:t>OLD TESTAMENT SURVEY</a:t>
            </a:r>
            <a:endParaRPr lang="en-US" dirty="0"/>
          </a:p>
        </p:txBody>
      </p:sp>
      <p:pic>
        <p:nvPicPr>
          <p:cNvPr id="5122" name="Picture 2" descr="How to be Happy Always - Part 2: Let Your Body Affirm Your Happiness">
            <a:extLst>
              <a:ext uri="{FF2B5EF4-FFF2-40B4-BE49-F238E27FC236}">
                <a16:creationId xmlns:a16="http://schemas.microsoft.com/office/drawing/2014/main" id="{E4C807B1-FCD5-4A41-8281-BEE82AEDD0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930" b="18640"/>
          <a:stretch/>
        </p:blipFill>
        <p:spPr bwMode="auto">
          <a:xfrm>
            <a:off x="1295400" y="1905000"/>
            <a:ext cx="9677400"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308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01C72-74A4-4BFB-90EA-2B877F328904}"/>
              </a:ext>
            </a:extLst>
          </p:cNvPr>
          <p:cNvSpPr>
            <a:spLocks noGrp="1"/>
          </p:cNvSpPr>
          <p:nvPr>
            <p:ph type="title"/>
          </p:nvPr>
        </p:nvSpPr>
        <p:spPr/>
        <p:txBody>
          <a:bodyPr>
            <a:normAutofit fontScale="90000"/>
          </a:bodyPr>
          <a:lstStyle/>
          <a:p>
            <a:r>
              <a:rPr lang="en-US" dirty="0"/>
              <a:t>III. Man’s Actual Response to the Creator</a:t>
            </a:r>
          </a:p>
        </p:txBody>
      </p:sp>
      <p:sp>
        <p:nvSpPr>
          <p:cNvPr id="4" name="Footer Placeholder 3">
            <a:extLst>
              <a:ext uri="{FF2B5EF4-FFF2-40B4-BE49-F238E27FC236}">
                <a16:creationId xmlns:a16="http://schemas.microsoft.com/office/drawing/2014/main" id="{B66F969F-7713-466D-8588-ADC010CE16EF}"/>
              </a:ext>
            </a:extLst>
          </p:cNvPr>
          <p:cNvSpPr>
            <a:spLocks noGrp="1"/>
          </p:cNvSpPr>
          <p:nvPr>
            <p:ph type="ftr" sz="quarter" idx="11"/>
          </p:nvPr>
        </p:nvSpPr>
        <p:spPr/>
        <p:txBody>
          <a:bodyPr/>
          <a:lstStyle/>
          <a:p>
            <a:r>
              <a:rPr lang="en-US"/>
              <a:t>OLD TESTAMENT SURVEY</a:t>
            </a:r>
            <a:endParaRPr lang="en-US" dirty="0"/>
          </a:p>
        </p:txBody>
      </p:sp>
      <p:pic>
        <p:nvPicPr>
          <p:cNvPr id="8" name="Picture Placeholder 15">
            <a:extLst>
              <a:ext uri="{FF2B5EF4-FFF2-40B4-BE49-F238E27FC236}">
                <a16:creationId xmlns:a16="http://schemas.microsoft.com/office/drawing/2014/main" id="{5CA6841D-B530-4022-8DB2-3656830247B5}"/>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a:fillRect/>
          </a:stretch>
        </p:blipFill>
        <p:spPr>
          <a:xfrm>
            <a:off x="1181100" y="228600"/>
            <a:ext cx="9829800" cy="417781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1937268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60C5DB-39DD-4FF6-86E9-94A58F277807}"/>
              </a:ext>
            </a:extLst>
          </p:cNvPr>
          <p:cNvSpPr>
            <a:spLocks noGrp="1"/>
          </p:cNvSpPr>
          <p:nvPr>
            <p:ph type="title"/>
          </p:nvPr>
        </p:nvSpPr>
        <p:spPr/>
        <p:txBody>
          <a:bodyPr>
            <a:normAutofit/>
          </a:bodyPr>
          <a:lstStyle/>
          <a:p>
            <a:r>
              <a:rPr lang="en-US" dirty="0"/>
              <a:t>Man’s vulnerability: Pride</a:t>
            </a:r>
          </a:p>
        </p:txBody>
      </p:sp>
      <p:sp>
        <p:nvSpPr>
          <p:cNvPr id="3" name="Footer Placeholder 2">
            <a:extLst>
              <a:ext uri="{FF2B5EF4-FFF2-40B4-BE49-F238E27FC236}">
                <a16:creationId xmlns:a16="http://schemas.microsoft.com/office/drawing/2014/main" id="{83093628-F9A1-419B-B988-11ECC31ADE0A}"/>
              </a:ext>
            </a:extLst>
          </p:cNvPr>
          <p:cNvSpPr>
            <a:spLocks noGrp="1"/>
          </p:cNvSpPr>
          <p:nvPr>
            <p:ph type="ftr" sz="quarter" idx="11"/>
          </p:nvPr>
        </p:nvSpPr>
        <p:spPr/>
        <p:txBody>
          <a:bodyPr/>
          <a:lstStyle/>
          <a:p>
            <a:r>
              <a:rPr lang="en-US"/>
              <a:t>OLD TESTAMENT SURVEY</a:t>
            </a:r>
            <a:endParaRPr lang="en-US" dirty="0"/>
          </a:p>
        </p:txBody>
      </p:sp>
      <p:pic>
        <p:nvPicPr>
          <p:cNvPr id="6148" name="Picture 4" descr="Red Apple Branch Clipart Png – Clipartly.com">
            <a:extLst>
              <a:ext uri="{FF2B5EF4-FFF2-40B4-BE49-F238E27FC236}">
                <a16:creationId xmlns:a16="http://schemas.microsoft.com/office/drawing/2014/main" id="{EFF44A28-C5B6-4232-83D0-E519F28530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828800"/>
            <a:ext cx="6848475" cy="4752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7910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60C5DB-39DD-4FF6-86E9-94A58F277807}"/>
              </a:ext>
            </a:extLst>
          </p:cNvPr>
          <p:cNvSpPr>
            <a:spLocks noGrp="1"/>
          </p:cNvSpPr>
          <p:nvPr>
            <p:ph type="title"/>
          </p:nvPr>
        </p:nvSpPr>
        <p:spPr/>
        <p:txBody>
          <a:bodyPr>
            <a:normAutofit/>
          </a:bodyPr>
          <a:lstStyle/>
          <a:p>
            <a:r>
              <a:rPr lang="en-US" dirty="0"/>
              <a:t>Man Chose to disobey</a:t>
            </a:r>
          </a:p>
        </p:txBody>
      </p:sp>
      <p:sp>
        <p:nvSpPr>
          <p:cNvPr id="3" name="Footer Placeholder 2">
            <a:extLst>
              <a:ext uri="{FF2B5EF4-FFF2-40B4-BE49-F238E27FC236}">
                <a16:creationId xmlns:a16="http://schemas.microsoft.com/office/drawing/2014/main" id="{83093628-F9A1-419B-B988-11ECC31ADE0A}"/>
              </a:ext>
            </a:extLst>
          </p:cNvPr>
          <p:cNvSpPr>
            <a:spLocks noGrp="1"/>
          </p:cNvSpPr>
          <p:nvPr>
            <p:ph type="ftr" sz="quarter" idx="11"/>
          </p:nvPr>
        </p:nvSpPr>
        <p:spPr/>
        <p:txBody>
          <a:bodyPr/>
          <a:lstStyle/>
          <a:p>
            <a:r>
              <a:rPr lang="en-US"/>
              <a:t>OLD TESTAMENT SURVEY</a:t>
            </a:r>
            <a:endParaRPr lang="en-US" dirty="0"/>
          </a:p>
        </p:txBody>
      </p:sp>
      <p:pic>
        <p:nvPicPr>
          <p:cNvPr id="2" name="Picture 1">
            <a:extLst>
              <a:ext uri="{FF2B5EF4-FFF2-40B4-BE49-F238E27FC236}">
                <a16:creationId xmlns:a16="http://schemas.microsoft.com/office/drawing/2014/main" id="{1D7B3D06-6CB1-4125-8118-C258E79D8977}"/>
              </a:ext>
            </a:extLst>
          </p:cNvPr>
          <p:cNvPicPr>
            <a:picLocks noChangeAspect="1"/>
          </p:cNvPicPr>
          <p:nvPr/>
        </p:nvPicPr>
        <p:blipFill rotWithShape="1">
          <a:blip r:embed="rId3"/>
          <a:srcRect t="12710" b="4407"/>
          <a:stretch/>
        </p:blipFill>
        <p:spPr>
          <a:xfrm>
            <a:off x="1371600" y="1828800"/>
            <a:ext cx="8534400" cy="4429496"/>
          </a:xfrm>
          <a:prstGeom prst="rect">
            <a:avLst/>
          </a:prstGeom>
          <a:ln>
            <a:noFill/>
          </a:ln>
          <a:effectLst>
            <a:softEdge rad="112500"/>
          </a:effectLst>
        </p:spPr>
      </p:pic>
    </p:spTree>
    <p:extLst>
      <p:ext uri="{BB962C8B-B14F-4D97-AF65-F5344CB8AC3E}">
        <p14:creationId xmlns:p14="http://schemas.microsoft.com/office/powerpoint/2010/main" val="3909142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A8B84-506C-4485-B9F7-C98890CFCB19}"/>
              </a:ext>
            </a:extLst>
          </p:cNvPr>
          <p:cNvSpPr>
            <a:spLocks noGrp="1"/>
          </p:cNvSpPr>
          <p:nvPr>
            <p:ph type="title"/>
          </p:nvPr>
        </p:nvSpPr>
        <p:spPr/>
        <p:txBody>
          <a:bodyPr/>
          <a:lstStyle/>
          <a:p>
            <a:r>
              <a:rPr lang="en-US" dirty="0"/>
              <a:t>Exposing Satan’s Four Strategies</a:t>
            </a:r>
          </a:p>
        </p:txBody>
      </p:sp>
      <p:sp>
        <p:nvSpPr>
          <p:cNvPr id="3" name="Footer Placeholder 2">
            <a:extLst>
              <a:ext uri="{FF2B5EF4-FFF2-40B4-BE49-F238E27FC236}">
                <a16:creationId xmlns:a16="http://schemas.microsoft.com/office/drawing/2014/main" id="{47E14A80-5CA2-4788-A721-76B4D4C226A7}"/>
              </a:ext>
            </a:extLst>
          </p:cNvPr>
          <p:cNvSpPr>
            <a:spLocks noGrp="1"/>
          </p:cNvSpPr>
          <p:nvPr>
            <p:ph type="ftr" sz="quarter" idx="11"/>
          </p:nvPr>
        </p:nvSpPr>
        <p:spPr/>
        <p:txBody>
          <a:bodyPr/>
          <a:lstStyle/>
          <a:p>
            <a:r>
              <a:rPr lang="en-US"/>
              <a:t>OLD TESTAMENT SURVEY</a:t>
            </a:r>
            <a:endParaRPr lang="en-US" dirty="0"/>
          </a:p>
        </p:txBody>
      </p:sp>
      <p:pic>
        <p:nvPicPr>
          <p:cNvPr id="4" name="Picture 3">
            <a:extLst>
              <a:ext uri="{FF2B5EF4-FFF2-40B4-BE49-F238E27FC236}">
                <a16:creationId xmlns:a16="http://schemas.microsoft.com/office/drawing/2014/main" id="{A0FC63EE-BF9E-421C-BE94-EA663A887B77}"/>
              </a:ext>
            </a:extLst>
          </p:cNvPr>
          <p:cNvPicPr>
            <a:picLocks noChangeAspect="1"/>
          </p:cNvPicPr>
          <p:nvPr/>
        </p:nvPicPr>
        <p:blipFill>
          <a:blip r:embed="rId3"/>
          <a:stretch>
            <a:fillRect/>
          </a:stretch>
        </p:blipFill>
        <p:spPr>
          <a:xfrm>
            <a:off x="2438400" y="1981200"/>
            <a:ext cx="6819900" cy="4250542"/>
          </a:xfrm>
          <a:prstGeom prst="rect">
            <a:avLst/>
          </a:prstGeom>
        </p:spPr>
      </p:pic>
    </p:spTree>
    <p:extLst>
      <p:ext uri="{BB962C8B-B14F-4D97-AF65-F5344CB8AC3E}">
        <p14:creationId xmlns:p14="http://schemas.microsoft.com/office/powerpoint/2010/main" val="3680881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2D5D8-D3E3-4FBB-9526-5E9C43AC0123}"/>
              </a:ext>
            </a:extLst>
          </p:cNvPr>
          <p:cNvSpPr>
            <a:spLocks noGrp="1"/>
          </p:cNvSpPr>
          <p:nvPr>
            <p:ph type="title"/>
          </p:nvPr>
        </p:nvSpPr>
        <p:spPr/>
        <p:txBody>
          <a:bodyPr/>
          <a:lstStyle/>
          <a:p>
            <a:r>
              <a:rPr lang="en-US" dirty="0"/>
              <a:t>Exposing Satan’s Three Tactics</a:t>
            </a:r>
          </a:p>
        </p:txBody>
      </p:sp>
      <p:sp>
        <p:nvSpPr>
          <p:cNvPr id="3" name="Footer Placeholder 2">
            <a:extLst>
              <a:ext uri="{FF2B5EF4-FFF2-40B4-BE49-F238E27FC236}">
                <a16:creationId xmlns:a16="http://schemas.microsoft.com/office/drawing/2014/main" id="{DD3EEE8A-C133-424A-88BE-402DB4474E55}"/>
              </a:ext>
            </a:extLst>
          </p:cNvPr>
          <p:cNvSpPr>
            <a:spLocks noGrp="1"/>
          </p:cNvSpPr>
          <p:nvPr>
            <p:ph type="ftr" sz="quarter" idx="11"/>
          </p:nvPr>
        </p:nvSpPr>
        <p:spPr/>
        <p:txBody>
          <a:bodyPr/>
          <a:lstStyle/>
          <a:p>
            <a:r>
              <a:rPr lang="en-US"/>
              <a:t>OLD TESTAMENT SURVEY</a:t>
            </a:r>
            <a:endParaRPr lang="en-US" dirty="0"/>
          </a:p>
        </p:txBody>
      </p:sp>
      <p:pic>
        <p:nvPicPr>
          <p:cNvPr id="5" name="Picture 4">
            <a:extLst>
              <a:ext uri="{FF2B5EF4-FFF2-40B4-BE49-F238E27FC236}">
                <a16:creationId xmlns:a16="http://schemas.microsoft.com/office/drawing/2014/main" id="{E01DA16E-C058-43E2-9F93-A3D4911467B3}"/>
              </a:ext>
            </a:extLst>
          </p:cNvPr>
          <p:cNvPicPr>
            <a:picLocks noChangeAspect="1"/>
          </p:cNvPicPr>
          <p:nvPr/>
        </p:nvPicPr>
        <p:blipFill rotWithShape="1">
          <a:blip r:embed="rId3"/>
          <a:srcRect r="63429"/>
          <a:stretch/>
        </p:blipFill>
        <p:spPr>
          <a:xfrm>
            <a:off x="914400" y="1828800"/>
            <a:ext cx="5867400" cy="4700268"/>
          </a:xfrm>
          <a:prstGeom prst="rect">
            <a:avLst/>
          </a:prstGeom>
        </p:spPr>
      </p:pic>
      <p:sp>
        <p:nvSpPr>
          <p:cNvPr id="6" name="TextBox 5">
            <a:extLst>
              <a:ext uri="{FF2B5EF4-FFF2-40B4-BE49-F238E27FC236}">
                <a16:creationId xmlns:a16="http://schemas.microsoft.com/office/drawing/2014/main" id="{1288F78E-234F-4A30-A2B2-77BB3DEA758C}"/>
              </a:ext>
            </a:extLst>
          </p:cNvPr>
          <p:cNvSpPr txBox="1"/>
          <p:nvPr/>
        </p:nvSpPr>
        <p:spPr>
          <a:xfrm>
            <a:off x="5943600" y="3352800"/>
            <a:ext cx="4876800" cy="2308324"/>
          </a:xfrm>
          <a:prstGeom prst="rect">
            <a:avLst/>
          </a:prstGeom>
          <a:noFill/>
        </p:spPr>
        <p:txBody>
          <a:bodyPr wrap="square" rtlCol="0">
            <a:spAutoFit/>
          </a:bodyPr>
          <a:lstStyle/>
          <a:p>
            <a:pPr marL="463550" indent="-463550">
              <a:buFont typeface="Arial" panose="020B0604020202020204" pitchFamily="34" charset="0"/>
              <a:buChar char="•"/>
            </a:pPr>
            <a:r>
              <a:rPr lang="en-US" sz="4800" b="1" dirty="0">
                <a:solidFill>
                  <a:srgbClr val="FF0000"/>
                </a:solidFill>
              </a:rPr>
              <a:t>Doubt</a:t>
            </a:r>
          </a:p>
          <a:p>
            <a:pPr marL="463550" indent="-463550">
              <a:buFont typeface="Arial" panose="020B0604020202020204" pitchFamily="34" charset="0"/>
              <a:buChar char="•"/>
            </a:pPr>
            <a:r>
              <a:rPr lang="en-US" sz="4800" b="1" dirty="0">
                <a:solidFill>
                  <a:srgbClr val="FF0000"/>
                </a:solidFill>
              </a:rPr>
              <a:t>Deception</a:t>
            </a:r>
          </a:p>
          <a:p>
            <a:pPr marL="463550" indent="-463550">
              <a:buFont typeface="Arial" panose="020B0604020202020204" pitchFamily="34" charset="0"/>
              <a:buChar char="•"/>
            </a:pPr>
            <a:r>
              <a:rPr lang="en-US" sz="4800" b="1" dirty="0">
                <a:solidFill>
                  <a:srgbClr val="FF0000"/>
                </a:solidFill>
              </a:rPr>
              <a:t>Desires</a:t>
            </a:r>
          </a:p>
        </p:txBody>
      </p:sp>
    </p:spTree>
    <p:extLst>
      <p:ext uri="{BB962C8B-B14F-4D97-AF65-F5344CB8AC3E}">
        <p14:creationId xmlns:p14="http://schemas.microsoft.com/office/powerpoint/2010/main" val="275168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6000" dirty="0"/>
              <a:t>Congratulations!</a:t>
            </a:r>
          </a:p>
        </p:txBody>
      </p:sp>
      <p:sp>
        <p:nvSpPr>
          <p:cNvPr id="6" name="TextBox 5"/>
          <p:cNvSpPr txBox="1"/>
          <p:nvPr/>
        </p:nvSpPr>
        <p:spPr>
          <a:xfrm>
            <a:off x="3810000" y="1752600"/>
            <a:ext cx="7650329" cy="2944524"/>
          </a:xfrm>
          <a:prstGeom prst="rect">
            <a:avLst/>
          </a:prstGeom>
          <a:noFill/>
        </p:spPr>
        <p:txBody>
          <a:bodyPr wrap="square" rtlCol="0">
            <a:spAutoFit/>
          </a:bodyPr>
          <a:lstStyle/>
          <a:p>
            <a:pPr marL="571500" indent="-571500">
              <a:spcAft>
                <a:spcPts val="1200"/>
              </a:spcAft>
              <a:buFont typeface="Wingdings" panose="05000000000000000000" pitchFamily="2" charset="2"/>
              <a:buChar char="v"/>
            </a:pPr>
            <a:r>
              <a:rPr lang="en-US" sz="4267" b="1" dirty="0" err="1">
                <a:latin typeface="+mj-lt"/>
              </a:rPr>
              <a:t>Maicey</a:t>
            </a:r>
            <a:r>
              <a:rPr lang="en-US" sz="4267" b="1" dirty="0">
                <a:latin typeface="+mj-lt"/>
              </a:rPr>
              <a:t> Madden</a:t>
            </a:r>
          </a:p>
          <a:p>
            <a:pPr marL="571500" indent="-571500">
              <a:spcAft>
                <a:spcPts val="1200"/>
              </a:spcAft>
              <a:buFont typeface="Wingdings" panose="05000000000000000000" pitchFamily="2" charset="2"/>
              <a:buChar char="v"/>
            </a:pPr>
            <a:r>
              <a:rPr lang="en-US" sz="4267" b="1" dirty="0">
                <a:latin typeface="+mj-lt"/>
              </a:rPr>
              <a:t>Debra West</a:t>
            </a:r>
            <a:endParaRPr lang="en-US" sz="4267" dirty="0">
              <a:latin typeface="+mj-lt"/>
            </a:endParaRPr>
          </a:p>
          <a:p>
            <a:r>
              <a:rPr lang="en-US" sz="4000" i="1" dirty="0">
                <a:latin typeface="+mj-lt"/>
              </a:rPr>
              <a:t>You have completed your ABT Certificate requirements!</a:t>
            </a:r>
          </a:p>
        </p:txBody>
      </p:sp>
      <p:pic>
        <p:nvPicPr>
          <p:cNvPr id="11" name="Picture 10" descr="PE01461_.wmf"/>
          <p:cNvPicPr>
            <a:picLocks noChangeAspect="1"/>
          </p:cNvPicPr>
          <p:nvPr/>
        </p:nvPicPr>
        <p:blipFill>
          <a:blip r:embed="rId3" cstate="print"/>
          <a:stretch>
            <a:fillRect/>
          </a:stretch>
        </p:blipFill>
        <p:spPr>
          <a:xfrm>
            <a:off x="914400" y="2133600"/>
            <a:ext cx="2367679" cy="2458743"/>
          </a:xfrm>
          <a:prstGeom prst="rect">
            <a:avLst/>
          </a:prstGeom>
          <a:ln>
            <a:noFill/>
          </a:ln>
          <a:effectLst>
            <a:outerShdw blurRad="292100" dist="139700" dir="2700000" algn="tl" rotWithShape="0">
              <a:srgbClr val="333333">
                <a:alpha val="65000"/>
              </a:srgbClr>
            </a:outerShdw>
          </a:effectLst>
        </p:spPr>
      </p:pic>
      <p:sp>
        <p:nvSpPr>
          <p:cNvPr id="2" name="Footer Placeholder 1">
            <a:extLst>
              <a:ext uri="{FF2B5EF4-FFF2-40B4-BE49-F238E27FC236}">
                <a16:creationId xmlns:a16="http://schemas.microsoft.com/office/drawing/2014/main" id="{1109AEB2-20EC-467E-822C-B18A8C0EE881}"/>
              </a:ext>
            </a:extLst>
          </p:cNvPr>
          <p:cNvSpPr>
            <a:spLocks noGrp="1"/>
          </p:cNvSpPr>
          <p:nvPr>
            <p:ph type="ftr" sz="quarter" idx="11"/>
          </p:nvPr>
        </p:nvSpPr>
        <p:spPr/>
        <p:txBody>
          <a:bodyPr/>
          <a:lstStyle/>
          <a:p>
            <a:r>
              <a:rPr lang="en-US"/>
              <a:t>OLD TESTAMENT SURVEY</a:t>
            </a:r>
            <a:endParaRPr lang="en-US" dirty="0"/>
          </a:p>
        </p:txBody>
      </p:sp>
    </p:spTree>
    <p:extLst>
      <p:ext uri="{BB962C8B-B14F-4D97-AF65-F5344CB8AC3E}">
        <p14:creationId xmlns:p14="http://schemas.microsoft.com/office/powerpoint/2010/main" val="6577064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6126A-BFBE-4024-A561-AA13C5C8A698}"/>
              </a:ext>
            </a:extLst>
          </p:cNvPr>
          <p:cNvSpPr>
            <a:spLocks noGrp="1"/>
          </p:cNvSpPr>
          <p:nvPr>
            <p:ph type="title"/>
          </p:nvPr>
        </p:nvSpPr>
        <p:spPr/>
        <p:txBody>
          <a:bodyPr/>
          <a:lstStyle/>
          <a:p>
            <a:r>
              <a:rPr lang="en-US" dirty="0"/>
              <a:t>The Impacts of Sin Exposed</a:t>
            </a:r>
          </a:p>
        </p:txBody>
      </p:sp>
      <p:sp>
        <p:nvSpPr>
          <p:cNvPr id="3" name="Footer Placeholder 2">
            <a:extLst>
              <a:ext uri="{FF2B5EF4-FFF2-40B4-BE49-F238E27FC236}">
                <a16:creationId xmlns:a16="http://schemas.microsoft.com/office/drawing/2014/main" id="{42E9E0E4-32FB-480A-A201-C50FB60DFCC3}"/>
              </a:ext>
            </a:extLst>
          </p:cNvPr>
          <p:cNvSpPr>
            <a:spLocks noGrp="1"/>
          </p:cNvSpPr>
          <p:nvPr>
            <p:ph type="ftr" sz="quarter" idx="11"/>
          </p:nvPr>
        </p:nvSpPr>
        <p:spPr/>
        <p:txBody>
          <a:bodyPr/>
          <a:lstStyle/>
          <a:p>
            <a:r>
              <a:rPr lang="en-US"/>
              <a:t>OLD TESTAMENT SURVEY</a:t>
            </a:r>
            <a:endParaRPr lang="en-US" dirty="0"/>
          </a:p>
        </p:txBody>
      </p:sp>
      <p:pic>
        <p:nvPicPr>
          <p:cNvPr id="7170" name="Picture 2" descr="The Figurative Fig Leaves – theidolbabbler.com">
            <a:extLst>
              <a:ext uri="{FF2B5EF4-FFF2-40B4-BE49-F238E27FC236}">
                <a16:creationId xmlns:a16="http://schemas.microsoft.com/office/drawing/2014/main" id="{64A06A05-5B59-4DAD-A402-0308F9C290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828800"/>
            <a:ext cx="6743700"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696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D0629-DEC2-405A-95C7-EC421ED051FD}"/>
              </a:ext>
            </a:extLst>
          </p:cNvPr>
          <p:cNvSpPr>
            <a:spLocks noGrp="1"/>
          </p:cNvSpPr>
          <p:nvPr>
            <p:ph type="title"/>
          </p:nvPr>
        </p:nvSpPr>
        <p:spPr/>
        <p:txBody>
          <a:bodyPr/>
          <a:lstStyle/>
          <a:p>
            <a:r>
              <a:rPr lang="en-US" dirty="0"/>
              <a:t>God’s response to sin</a:t>
            </a:r>
          </a:p>
        </p:txBody>
      </p:sp>
      <p:sp>
        <p:nvSpPr>
          <p:cNvPr id="3" name="Footer Placeholder 2">
            <a:extLst>
              <a:ext uri="{FF2B5EF4-FFF2-40B4-BE49-F238E27FC236}">
                <a16:creationId xmlns:a16="http://schemas.microsoft.com/office/drawing/2014/main" id="{7CF541D1-9A30-4784-97AD-C5563F113C86}"/>
              </a:ext>
            </a:extLst>
          </p:cNvPr>
          <p:cNvSpPr>
            <a:spLocks noGrp="1"/>
          </p:cNvSpPr>
          <p:nvPr>
            <p:ph type="ftr" sz="quarter" idx="11"/>
          </p:nvPr>
        </p:nvSpPr>
        <p:spPr/>
        <p:txBody>
          <a:bodyPr/>
          <a:lstStyle/>
          <a:p>
            <a:r>
              <a:rPr lang="en-US"/>
              <a:t>OLD TESTAMENT SURVEY</a:t>
            </a:r>
            <a:endParaRPr lang="en-US" dirty="0"/>
          </a:p>
        </p:txBody>
      </p:sp>
      <p:sp>
        <p:nvSpPr>
          <p:cNvPr id="4" name="Rectangle: Rounded Corners 3">
            <a:extLst>
              <a:ext uri="{FF2B5EF4-FFF2-40B4-BE49-F238E27FC236}">
                <a16:creationId xmlns:a16="http://schemas.microsoft.com/office/drawing/2014/main" id="{68B73741-DFB0-4DB8-9DDC-A528A56DFF18}"/>
              </a:ext>
            </a:extLst>
          </p:cNvPr>
          <p:cNvSpPr/>
          <p:nvPr/>
        </p:nvSpPr>
        <p:spPr>
          <a:xfrm>
            <a:off x="1066800" y="3505200"/>
            <a:ext cx="2514600" cy="1524000"/>
          </a:xfrm>
          <a:prstGeom prst="roundRect">
            <a:avLst/>
          </a:prstGeom>
          <a:ln>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Serpent (Satan)</a:t>
            </a:r>
          </a:p>
        </p:txBody>
      </p:sp>
      <p:sp>
        <p:nvSpPr>
          <p:cNvPr id="6" name="Rectangle: Rounded Corners 5">
            <a:extLst>
              <a:ext uri="{FF2B5EF4-FFF2-40B4-BE49-F238E27FC236}">
                <a16:creationId xmlns:a16="http://schemas.microsoft.com/office/drawing/2014/main" id="{395BBAE1-E16C-4D27-8E6F-CC0B3DD2D97C}"/>
              </a:ext>
            </a:extLst>
          </p:cNvPr>
          <p:cNvSpPr/>
          <p:nvPr/>
        </p:nvSpPr>
        <p:spPr>
          <a:xfrm>
            <a:off x="7391400" y="2743200"/>
            <a:ext cx="2514600" cy="1524000"/>
          </a:xfrm>
          <a:prstGeom prst="roundRect">
            <a:avLst/>
          </a:prstGeom>
          <a:ln>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Man</a:t>
            </a:r>
          </a:p>
        </p:txBody>
      </p:sp>
      <p:sp>
        <p:nvSpPr>
          <p:cNvPr id="8" name="Rectangle: Rounded Corners 7">
            <a:extLst>
              <a:ext uri="{FF2B5EF4-FFF2-40B4-BE49-F238E27FC236}">
                <a16:creationId xmlns:a16="http://schemas.microsoft.com/office/drawing/2014/main" id="{78CEFBDD-AEBA-4A1E-A797-B477031C4AB4}"/>
              </a:ext>
            </a:extLst>
          </p:cNvPr>
          <p:cNvSpPr/>
          <p:nvPr/>
        </p:nvSpPr>
        <p:spPr>
          <a:xfrm>
            <a:off x="4191000" y="3124200"/>
            <a:ext cx="2514600" cy="1524000"/>
          </a:xfrm>
          <a:prstGeom prst="roundRect">
            <a:avLst/>
          </a:prstGeom>
          <a:ln>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Woman</a:t>
            </a:r>
          </a:p>
        </p:txBody>
      </p:sp>
      <p:cxnSp>
        <p:nvCxnSpPr>
          <p:cNvPr id="10" name="Straight Arrow Connector 9">
            <a:extLst>
              <a:ext uri="{FF2B5EF4-FFF2-40B4-BE49-F238E27FC236}">
                <a16:creationId xmlns:a16="http://schemas.microsoft.com/office/drawing/2014/main" id="{2BE957A6-F2EE-4535-B0B6-FEB59C2C381E}"/>
              </a:ext>
            </a:extLst>
          </p:cNvPr>
          <p:cNvCxnSpPr>
            <a:cxnSpLocks/>
            <a:endCxn id="4" idx="0"/>
          </p:cNvCxnSpPr>
          <p:nvPr/>
        </p:nvCxnSpPr>
        <p:spPr>
          <a:xfrm>
            <a:off x="2286000" y="1752600"/>
            <a:ext cx="38100" cy="175260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3BC27D0-FB08-4261-A897-62210106D75A}"/>
              </a:ext>
            </a:extLst>
          </p:cNvPr>
          <p:cNvCxnSpPr>
            <a:cxnSpLocks/>
          </p:cNvCxnSpPr>
          <p:nvPr/>
        </p:nvCxnSpPr>
        <p:spPr>
          <a:xfrm>
            <a:off x="2362200" y="1752600"/>
            <a:ext cx="1981200" cy="137160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9A1BC7E-ABB4-4F1D-8705-44E067992E60}"/>
              </a:ext>
            </a:extLst>
          </p:cNvPr>
          <p:cNvCxnSpPr>
            <a:cxnSpLocks/>
          </p:cNvCxnSpPr>
          <p:nvPr/>
        </p:nvCxnSpPr>
        <p:spPr>
          <a:xfrm>
            <a:off x="2286000" y="1752600"/>
            <a:ext cx="5105400" cy="106680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7450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2BDC6-F4B3-4290-ACC3-D3425F2513D5}"/>
              </a:ext>
            </a:extLst>
          </p:cNvPr>
          <p:cNvSpPr>
            <a:spLocks noGrp="1"/>
          </p:cNvSpPr>
          <p:nvPr>
            <p:ph type="title"/>
          </p:nvPr>
        </p:nvSpPr>
        <p:spPr/>
        <p:txBody>
          <a:bodyPr/>
          <a:lstStyle/>
          <a:p>
            <a:r>
              <a:rPr lang="en-US" dirty="0"/>
              <a:t>God’s response of mercy</a:t>
            </a:r>
          </a:p>
        </p:txBody>
      </p:sp>
      <p:sp>
        <p:nvSpPr>
          <p:cNvPr id="3" name="Footer Placeholder 2">
            <a:extLst>
              <a:ext uri="{FF2B5EF4-FFF2-40B4-BE49-F238E27FC236}">
                <a16:creationId xmlns:a16="http://schemas.microsoft.com/office/drawing/2014/main" id="{A42FB610-1EAA-4375-98FD-EB8048EDD214}"/>
              </a:ext>
            </a:extLst>
          </p:cNvPr>
          <p:cNvSpPr>
            <a:spLocks noGrp="1"/>
          </p:cNvSpPr>
          <p:nvPr>
            <p:ph type="ftr" sz="quarter" idx="11"/>
          </p:nvPr>
        </p:nvSpPr>
        <p:spPr/>
        <p:txBody>
          <a:bodyPr/>
          <a:lstStyle/>
          <a:p>
            <a:r>
              <a:rPr lang="en-US"/>
              <a:t>OLD TESTAMENT SURVEY</a:t>
            </a:r>
            <a:endParaRPr lang="en-US" dirty="0"/>
          </a:p>
        </p:txBody>
      </p:sp>
      <p:pic>
        <p:nvPicPr>
          <p:cNvPr id="9218" name="Picture 2" descr="Anglican Orthodox Church Worldwide Communion: The Bloody Coat of Skins –2  July 2016, Anno Domini">
            <a:extLst>
              <a:ext uri="{FF2B5EF4-FFF2-40B4-BE49-F238E27FC236}">
                <a16:creationId xmlns:a16="http://schemas.microsoft.com/office/drawing/2014/main" id="{FCA25C51-7592-4813-B47F-CB4FF6B627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199" y="1828800"/>
            <a:ext cx="3719499" cy="45788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Arrow: Curved Down 3">
            <a:extLst>
              <a:ext uri="{FF2B5EF4-FFF2-40B4-BE49-F238E27FC236}">
                <a16:creationId xmlns:a16="http://schemas.microsoft.com/office/drawing/2014/main" id="{99D84EF9-D701-4321-83B9-A6FCFD6E4022}"/>
              </a:ext>
            </a:extLst>
          </p:cNvPr>
          <p:cNvSpPr/>
          <p:nvPr/>
        </p:nvSpPr>
        <p:spPr>
          <a:xfrm>
            <a:off x="3581400" y="1981200"/>
            <a:ext cx="5029200" cy="12192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220" name="Picture 4" descr="Agnus Dei (Zurbarán) - Wikipedia">
            <a:extLst>
              <a:ext uri="{FF2B5EF4-FFF2-40B4-BE49-F238E27FC236}">
                <a16:creationId xmlns:a16="http://schemas.microsoft.com/office/drawing/2014/main" id="{0D72B40C-80D7-49AD-ABBE-F75A4C1B1B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981200"/>
            <a:ext cx="3810000" cy="22574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826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19DEA-01BA-4929-BB7F-277E5CB74C69}"/>
              </a:ext>
            </a:extLst>
          </p:cNvPr>
          <p:cNvSpPr>
            <a:spLocks noGrp="1"/>
          </p:cNvSpPr>
          <p:nvPr>
            <p:ph type="title"/>
          </p:nvPr>
        </p:nvSpPr>
        <p:spPr/>
        <p:txBody>
          <a:bodyPr/>
          <a:lstStyle/>
          <a:p>
            <a:r>
              <a:rPr lang="en-US" dirty="0"/>
              <a:t>IV. Summary</a:t>
            </a:r>
          </a:p>
        </p:txBody>
      </p:sp>
      <p:sp>
        <p:nvSpPr>
          <p:cNvPr id="4" name="Footer Placeholder 3">
            <a:extLst>
              <a:ext uri="{FF2B5EF4-FFF2-40B4-BE49-F238E27FC236}">
                <a16:creationId xmlns:a16="http://schemas.microsoft.com/office/drawing/2014/main" id="{EEFED32C-A9A8-404C-A5FF-A205A7AE6A2F}"/>
              </a:ext>
            </a:extLst>
          </p:cNvPr>
          <p:cNvSpPr>
            <a:spLocks noGrp="1"/>
          </p:cNvSpPr>
          <p:nvPr>
            <p:ph type="ftr" sz="quarter" idx="11"/>
          </p:nvPr>
        </p:nvSpPr>
        <p:spPr/>
        <p:txBody>
          <a:bodyPr/>
          <a:lstStyle/>
          <a:p>
            <a:r>
              <a:rPr lang="en-US"/>
              <a:t>OLD TESTAMENT SURVEY</a:t>
            </a:r>
            <a:endParaRPr lang="en-US" dirty="0"/>
          </a:p>
        </p:txBody>
      </p:sp>
      <p:pic>
        <p:nvPicPr>
          <p:cNvPr id="8" name="Picture Placeholder 15">
            <a:extLst>
              <a:ext uri="{FF2B5EF4-FFF2-40B4-BE49-F238E27FC236}">
                <a16:creationId xmlns:a16="http://schemas.microsoft.com/office/drawing/2014/main" id="{FB6A0D7B-1B07-4806-9B0E-6C2BE78B0D08}"/>
              </a:ext>
            </a:extLst>
          </p:cNvPr>
          <p:cNvPicPr>
            <a:picLocks noChangeAspect="1"/>
          </p:cNvPicPr>
          <p:nvPr/>
        </p:nvPicPr>
        <p:blipFill>
          <a:blip r:embed="rId3">
            <a:extLst>
              <a:ext uri="{837473B0-CC2E-450A-ABE3-18F120FF3D39}">
                <a1611:picAttrSrcUrl xmlns:a1611="http://schemas.microsoft.com/office/drawing/2016/11/main" r:id="rId4"/>
              </a:ext>
            </a:extLst>
          </a:blip>
          <a:srcRect t="12500" b="12500"/>
          <a:stretch>
            <a:fillRect/>
          </a:stretch>
        </p:blipFill>
        <p:spPr>
          <a:xfrm>
            <a:off x="1181100" y="228600"/>
            <a:ext cx="9829800" cy="417781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80854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7D1E64-9EBF-4783-9BE8-42FFFE307689}"/>
              </a:ext>
            </a:extLst>
          </p:cNvPr>
          <p:cNvSpPr>
            <a:spLocks noGrp="1"/>
          </p:cNvSpPr>
          <p:nvPr>
            <p:ph type="title"/>
          </p:nvPr>
        </p:nvSpPr>
        <p:spPr/>
        <p:txBody>
          <a:bodyPr anchor="b"/>
          <a:lstStyle/>
          <a:p>
            <a:r>
              <a:rPr lang="en-US" sz="5400" dirty="0"/>
              <a:t>SUMMARY</a:t>
            </a:r>
            <a:endParaRPr lang="en-US" dirty="0"/>
          </a:p>
        </p:txBody>
      </p:sp>
      <p:sp>
        <p:nvSpPr>
          <p:cNvPr id="5" name="Content Placeholder 4">
            <a:extLst>
              <a:ext uri="{FF2B5EF4-FFF2-40B4-BE49-F238E27FC236}">
                <a16:creationId xmlns:a16="http://schemas.microsoft.com/office/drawing/2014/main" id="{589C3708-6E77-4D21-BE2E-6764F06D6F4F}"/>
              </a:ext>
            </a:extLst>
          </p:cNvPr>
          <p:cNvSpPr>
            <a:spLocks noGrp="1"/>
          </p:cNvSpPr>
          <p:nvPr>
            <p:ph idx="1"/>
          </p:nvPr>
        </p:nvSpPr>
        <p:spPr>
          <a:xfrm>
            <a:off x="1066800" y="1905000"/>
            <a:ext cx="9906000" cy="4023360"/>
          </a:xfrm>
        </p:spPr>
        <p:txBody>
          <a:bodyPr>
            <a:normAutofit fontScale="92500" lnSpcReduction="10000"/>
          </a:bodyPr>
          <a:lstStyle/>
          <a:p>
            <a:pPr marL="803275" lvl="1" indent="-514350">
              <a:spcAft>
                <a:spcPts val="2400"/>
              </a:spcAft>
              <a:buSzPct val="100000"/>
              <a:buFont typeface="+mj-lt"/>
              <a:buAutoNum type="alphaUcPeriod"/>
            </a:pPr>
            <a:r>
              <a:rPr lang="en-US" dirty="0"/>
              <a:t>God created the universe to display his glory and goodness.</a:t>
            </a:r>
          </a:p>
          <a:p>
            <a:pPr marL="803275" lvl="1" indent="-514350">
              <a:spcAft>
                <a:spcPts val="2400"/>
              </a:spcAft>
              <a:buSzPct val="100000"/>
              <a:buFont typeface="+mj-lt"/>
              <a:buAutoNum type="alphaUcPeriod"/>
            </a:pPr>
            <a:r>
              <a:rPr lang="en-US" dirty="0"/>
              <a:t>Man was created to be God’s representative on earth and obey him.</a:t>
            </a:r>
          </a:p>
          <a:p>
            <a:pPr marL="803275" lvl="1" indent="-514350">
              <a:spcAft>
                <a:spcPts val="2400"/>
              </a:spcAft>
              <a:buSzPct val="100000"/>
              <a:buFont typeface="+mj-lt"/>
              <a:buAutoNum type="alphaUcPeriod"/>
            </a:pPr>
            <a:r>
              <a:rPr lang="en-US" dirty="0"/>
              <a:t>Man willfully disobeyed God resulting in sin, separation, and death.</a:t>
            </a:r>
          </a:p>
          <a:p>
            <a:pPr marL="803275" lvl="1" indent="-514350">
              <a:spcAft>
                <a:spcPts val="2400"/>
              </a:spcAft>
              <a:buSzPct val="100000"/>
              <a:buFont typeface="+mj-lt"/>
              <a:buAutoNum type="alphaUcPeriod"/>
            </a:pPr>
            <a:r>
              <a:rPr lang="en-US" dirty="0"/>
              <a:t>God will provide a Savior for man.</a:t>
            </a:r>
          </a:p>
          <a:p>
            <a:endParaRPr lang="en-US" dirty="0"/>
          </a:p>
        </p:txBody>
      </p:sp>
      <p:sp>
        <p:nvSpPr>
          <p:cNvPr id="3" name="Footer Placeholder 2">
            <a:extLst>
              <a:ext uri="{FF2B5EF4-FFF2-40B4-BE49-F238E27FC236}">
                <a16:creationId xmlns:a16="http://schemas.microsoft.com/office/drawing/2014/main" id="{FB8ED8F5-497E-4D1E-A9F1-78A06CB23C6D}"/>
              </a:ext>
            </a:extLst>
          </p:cNvPr>
          <p:cNvSpPr>
            <a:spLocks noGrp="1"/>
          </p:cNvSpPr>
          <p:nvPr>
            <p:ph type="ftr" sz="quarter" idx="11"/>
          </p:nvPr>
        </p:nvSpPr>
        <p:spPr/>
        <p:txBody>
          <a:bodyPr/>
          <a:lstStyle/>
          <a:p>
            <a:r>
              <a:rPr lang="en-US"/>
              <a:t>OLD TESTAMENT SURVEY</a:t>
            </a:r>
            <a:endParaRPr lang="en-US" dirty="0"/>
          </a:p>
        </p:txBody>
      </p:sp>
    </p:spTree>
    <p:extLst>
      <p:ext uri="{BB962C8B-B14F-4D97-AF65-F5344CB8AC3E}">
        <p14:creationId xmlns:p14="http://schemas.microsoft.com/office/powerpoint/2010/main" val="147094121"/>
      </p:ext>
    </p:extLst>
  </p:cSld>
  <p:clrMapOvr>
    <a:masterClrMapping/>
  </p:clrMapOvr>
  <p:transition spd="slow">
    <p:randomBar dir="ver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8D4891E-0DCD-4A2E-ABEA-448EBAC01A66}"/>
              </a:ext>
            </a:extLst>
          </p:cNvPr>
          <p:cNvSpPr>
            <a:spLocks noGrp="1"/>
          </p:cNvSpPr>
          <p:nvPr>
            <p:ph type="title"/>
          </p:nvPr>
        </p:nvSpPr>
        <p:spPr/>
        <p:txBody>
          <a:bodyPr/>
          <a:lstStyle/>
          <a:p>
            <a:r>
              <a:rPr lang="en-US" dirty="0"/>
              <a:t>THE FLOOD —WAS GOD TOO CRUEL?</a:t>
            </a:r>
          </a:p>
        </p:txBody>
      </p:sp>
      <p:sp>
        <p:nvSpPr>
          <p:cNvPr id="12" name="Picture Placeholder 11">
            <a:extLst>
              <a:ext uri="{FF2B5EF4-FFF2-40B4-BE49-F238E27FC236}">
                <a16:creationId xmlns:a16="http://schemas.microsoft.com/office/drawing/2014/main" id="{5FC81F86-BF3E-43F8-85A3-11A8A7E93588}"/>
              </a:ext>
            </a:extLst>
          </p:cNvPr>
          <p:cNvSpPr>
            <a:spLocks noGrp="1"/>
          </p:cNvSpPr>
          <p:nvPr>
            <p:ph type="pic" idx="1"/>
          </p:nvPr>
        </p:nvSpPr>
        <p:spPr/>
      </p:sp>
      <p:sp>
        <p:nvSpPr>
          <p:cNvPr id="4" name="Footer Placeholder 3">
            <a:extLst>
              <a:ext uri="{FF2B5EF4-FFF2-40B4-BE49-F238E27FC236}">
                <a16:creationId xmlns:a16="http://schemas.microsoft.com/office/drawing/2014/main" id="{34FA6658-B838-4171-9DC9-EFBA4CF3BEA1}"/>
              </a:ext>
            </a:extLst>
          </p:cNvPr>
          <p:cNvSpPr>
            <a:spLocks noGrp="1"/>
          </p:cNvSpPr>
          <p:nvPr>
            <p:ph type="ftr" sz="quarter" idx="11"/>
          </p:nvPr>
        </p:nvSpPr>
        <p:spPr/>
        <p:txBody>
          <a:bodyPr/>
          <a:lstStyle/>
          <a:p>
            <a:r>
              <a:rPr lang="en-US"/>
              <a:t>OLD TESTAMENT SURVEY</a:t>
            </a:r>
            <a:endParaRPr lang="en-US" dirty="0"/>
          </a:p>
        </p:txBody>
      </p:sp>
      <p:pic>
        <p:nvPicPr>
          <p:cNvPr id="9" name="Picture 8">
            <a:extLst>
              <a:ext uri="{FF2B5EF4-FFF2-40B4-BE49-F238E27FC236}">
                <a16:creationId xmlns:a16="http://schemas.microsoft.com/office/drawing/2014/main" id="{C7420D0E-7C42-4B6E-84E7-249F28455DDF}"/>
              </a:ext>
            </a:extLst>
          </p:cNvPr>
          <p:cNvPicPr/>
          <p:nvPr/>
        </p:nvPicPr>
        <p:blipFill>
          <a:blip r:embed="rId3">
            <a:extLst>
              <a:ext uri="{28A0092B-C50C-407E-A947-70E740481C1C}">
                <a14:useLocalDpi xmlns:a14="http://schemas.microsoft.com/office/drawing/2010/main" val="0"/>
              </a:ext>
            </a:extLst>
          </a:blip>
          <a:stretch>
            <a:fillRect/>
          </a:stretch>
        </p:blipFill>
        <p:spPr>
          <a:xfrm>
            <a:off x="0" y="0"/>
            <a:ext cx="12192000" cy="4953000"/>
          </a:xfrm>
          <a:prstGeom prst="rect">
            <a:avLst/>
          </a:prstGeom>
          <a:ln>
            <a:solidFill>
              <a:schemeClr val="tx2"/>
            </a:solidFill>
          </a:ln>
        </p:spPr>
      </p:pic>
    </p:spTree>
    <p:extLst>
      <p:ext uri="{BB962C8B-B14F-4D97-AF65-F5344CB8AC3E}">
        <p14:creationId xmlns:p14="http://schemas.microsoft.com/office/powerpoint/2010/main" val="249017475"/>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942F91-31DF-4B9B-8025-1082C48ACBD1}"/>
              </a:ext>
            </a:extLst>
          </p:cNvPr>
          <p:cNvSpPr>
            <a:spLocks noGrp="1"/>
          </p:cNvSpPr>
          <p:nvPr>
            <p:ph type="title"/>
          </p:nvPr>
        </p:nvSpPr>
        <p:spPr/>
        <p:txBody>
          <a:bodyPr/>
          <a:lstStyle/>
          <a:p>
            <a:r>
              <a:rPr lang="en-US" dirty="0"/>
              <a:t>GENESIS 6</a:t>
            </a:r>
          </a:p>
        </p:txBody>
      </p:sp>
      <p:sp>
        <p:nvSpPr>
          <p:cNvPr id="6" name="Content Placeholder 5">
            <a:extLst>
              <a:ext uri="{FF2B5EF4-FFF2-40B4-BE49-F238E27FC236}">
                <a16:creationId xmlns:a16="http://schemas.microsoft.com/office/drawing/2014/main" id="{FF5B9DE9-8D3B-4802-B37B-DF6A346C8C62}"/>
              </a:ext>
            </a:extLst>
          </p:cNvPr>
          <p:cNvSpPr>
            <a:spLocks noGrp="1"/>
          </p:cNvSpPr>
          <p:nvPr>
            <p:ph idx="1"/>
          </p:nvPr>
        </p:nvSpPr>
        <p:spPr/>
        <p:txBody>
          <a:bodyPr/>
          <a:lstStyle/>
          <a:p>
            <a:pPr>
              <a:spcAft>
                <a:spcPts val="1800"/>
              </a:spcAft>
            </a:pPr>
            <a:r>
              <a:rPr lang="en-US" sz="3200" dirty="0"/>
              <a:t>Increasing Corruption on Earth (6:1-5)</a:t>
            </a:r>
          </a:p>
          <a:p>
            <a:pPr>
              <a:spcAft>
                <a:spcPts val="1800"/>
              </a:spcAft>
            </a:pPr>
            <a:r>
              <a:rPr lang="en-US" sz="3200" dirty="0"/>
              <a:t>God Response to Corruption on the Earth (6:6-7)</a:t>
            </a:r>
          </a:p>
          <a:p>
            <a:pPr>
              <a:spcAft>
                <a:spcPts val="1800"/>
              </a:spcAft>
            </a:pPr>
            <a:r>
              <a:rPr lang="en-US" sz="3200" dirty="0"/>
              <a:t>God Spares Noah and His Family (6:8-13)</a:t>
            </a:r>
          </a:p>
          <a:p>
            <a:pPr>
              <a:spcAft>
                <a:spcPts val="1800"/>
              </a:spcAft>
            </a:pPr>
            <a:r>
              <a:rPr lang="en-US" sz="3200" dirty="0"/>
              <a:t>God’s Instructions for Building an Ark (6:14-22)</a:t>
            </a:r>
          </a:p>
          <a:p>
            <a:endParaRPr lang="en-US" dirty="0"/>
          </a:p>
        </p:txBody>
      </p:sp>
      <p:sp>
        <p:nvSpPr>
          <p:cNvPr id="4" name="Footer Placeholder 3">
            <a:extLst>
              <a:ext uri="{FF2B5EF4-FFF2-40B4-BE49-F238E27FC236}">
                <a16:creationId xmlns:a16="http://schemas.microsoft.com/office/drawing/2014/main" id="{64D4FD91-DF26-43AB-9F28-31E290845B40}"/>
              </a:ext>
            </a:extLst>
          </p:cNvPr>
          <p:cNvSpPr>
            <a:spLocks noGrp="1"/>
          </p:cNvSpPr>
          <p:nvPr>
            <p:ph type="ftr" sz="quarter" idx="11"/>
          </p:nvPr>
        </p:nvSpPr>
        <p:spPr/>
        <p:txBody>
          <a:bodyPr/>
          <a:lstStyle/>
          <a:p>
            <a:r>
              <a:rPr lang="en-US"/>
              <a:t>OLD TESTAMENT SURVEY</a:t>
            </a:r>
            <a:endParaRPr lang="en-US" dirty="0"/>
          </a:p>
        </p:txBody>
      </p:sp>
      <p:pic>
        <p:nvPicPr>
          <p:cNvPr id="3" name="Picture 2">
            <a:extLst>
              <a:ext uri="{FF2B5EF4-FFF2-40B4-BE49-F238E27FC236}">
                <a16:creationId xmlns:a16="http://schemas.microsoft.com/office/drawing/2014/main" id="{400BF824-5D09-4031-B92E-DF9BCAE2AD2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495800" y="228600"/>
            <a:ext cx="3611885" cy="1579149"/>
          </a:xfrm>
          <a:prstGeom prst="rect">
            <a:avLst/>
          </a:prstGeom>
        </p:spPr>
      </p:pic>
    </p:spTree>
    <p:extLst>
      <p:ext uri="{BB962C8B-B14F-4D97-AF65-F5344CB8AC3E}">
        <p14:creationId xmlns:p14="http://schemas.microsoft.com/office/powerpoint/2010/main" val="141830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239DBA9-FAE6-4E0E-BC20-3A6CCE6FB77B}"/>
              </a:ext>
            </a:extLst>
          </p:cNvPr>
          <p:cNvSpPr>
            <a:spLocks noGrp="1"/>
          </p:cNvSpPr>
          <p:nvPr>
            <p:ph type="ftr" sz="quarter" idx="11"/>
          </p:nvPr>
        </p:nvSpPr>
        <p:spPr/>
        <p:txBody>
          <a:bodyPr/>
          <a:lstStyle/>
          <a:p>
            <a:r>
              <a:rPr lang="en-US"/>
              <a:t>OLD TESTAMENT SURVEY</a:t>
            </a:r>
            <a:endParaRPr lang="en-US" dirty="0"/>
          </a:p>
        </p:txBody>
      </p:sp>
      <p:pic>
        <p:nvPicPr>
          <p:cNvPr id="1026" name="Picture 2" descr="Battle over the Nephilim | Answers in Genesis">
            <a:extLst>
              <a:ext uri="{FF2B5EF4-FFF2-40B4-BE49-F238E27FC236}">
                <a16:creationId xmlns:a16="http://schemas.microsoft.com/office/drawing/2014/main" id="{A302FC0C-F056-43BF-80C3-2F58A656C1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
            <a:ext cx="11430000" cy="59817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BEA5C62-93CE-434A-80C8-0F99F4A63180}"/>
              </a:ext>
            </a:extLst>
          </p:cNvPr>
          <p:cNvSpPr txBox="1"/>
          <p:nvPr/>
        </p:nvSpPr>
        <p:spPr>
          <a:xfrm>
            <a:off x="838200" y="3505200"/>
            <a:ext cx="3886200" cy="1569660"/>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Who are the “sons of God” and the “Nephilim”?</a:t>
            </a:r>
          </a:p>
        </p:txBody>
      </p:sp>
    </p:spTree>
    <p:extLst>
      <p:ext uri="{BB962C8B-B14F-4D97-AF65-F5344CB8AC3E}">
        <p14:creationId xmlns:p14="http://schemas.microsoft.com/office/powerpoint/2010/main" val="428777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whyisrael.org/wp-content/uploads/2015/01/genealogy-from-adam-to-noa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11509575" cy="59952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11201400" y="5867400"/>
            <a:ext cx="490653" cy="234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9BA2E688-E709-4D7D-A6E2-A1D4BC5AA027}"/>
              </a:ext>
            </a:extLst>
          </p:cNvPr>
          <p:cNvGrpSpPr/>
          <p:nvPr/>
        </p:nvGrpSpPr>
        <p:grpSpPr>
          <a:xfrm>
            <a:off x="6108985" y="1498734"/>
            <a:ext cx="2852943" cy="4507284"/>
            <a:chOff x="6108985" y="1498734"/>
            <a:chExt cx="2852943" cy="4507284"/>
          </a:xfrm>
        </p:grpSpPr>
        <p:cxnSp>
          <p:nvCxnSpPr>
            <p:cNvPr id="5" name="Straight Connector 4"/>
            <p:cNvCxnSpPr/>
            <p:nvPr/>
          </p:nvCxnSpPr>
          <p:spPr>
            <a:xfrm>
              <a:off x="6108985" y="1683400"/>
              <a:ext cx="47501" cy="4322618"/>
            </a:xfrm>
            <a:prstGeom prst="line">
              <a:avLst/>
            </a:prstGeom>
            <a:ln w="38100">
              <a:solidFill>
                <a:schemeClr val="bg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865499" y="1498734"/>
              <a:ext cx="2096429" cy="369332"/>
            </a:xfrm>
            <a:prstGeom prst="rect">
              <a:avLst/>
            </a:prstGeom>
            <a:noFill/>
          </p:spPr>
          <p:txBody>
            <a:bodyPr wrap="square" rtlCol="0">
              <a:spAutoFit/>
            </a:bodyPr>
            <a:lstStyle/>
            <a:p>
              <a:r>
                <a:rPr lang="en-US" b="1" dirty="0">
                  <a:solidFill>
                    <a:schemeClr val="bg1"/>
                  </a:solidFill>
                </a:rPr>
                <a:t>(Genesis 5:1-32)</a:t>
              </a:r>
            </a:p>
          </p:txBody>
        </p:sp>
      </p:grpSp>
    </p:spTree>
    <p:extLst>
      <p:ext uri="{BB962C8B-B14F-4D97-AF65-F5344CB8AC3E}">
        <p14:creationId xmlns:p14="http://schemas.microsoft.com/office/powerpoint/2010/main" val="1174551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left)">
                                      <p:cBhvr>
                                        <p:cTn id="7" dur="1000"/>
                                        <p:tgtEl>
                                          <p:spTgt spid="3074"/>
                                        </p:tgtEl>
                                      </p:cBhvr>
                                    </p:animEffect>
                                  </p:childTnLst>
                                </p:cTn>
                              </p:par>
                            </p:childTnLst>
                          </p:cTn>
                        </p:par>
                        <p:par>
                          <p:cTn id="8" fill="hold">
                            <p:stCondLst>
                              <p:cond delay="1000"/>
                            </p:stCondLst>
                            <p:childTnLst>
                              <p:par>
                                <p:cTn id="9" presetID="10" presetClass="entr" presetSubtype="0" fill="hold" nodeType="afterEffect">
                                  <p:stCondLst>
                                    <p:cond delay="10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76400" y="-228600"/>
            <a:ext cx="8749666" cy="1499234"/>
          </a:xfrm>
        </p:spPr>
        <p:txBody>
          <a:bodyPr/>
          <a:lstStyle/>
          <a:p>
            <a:pPr algn="ctr"/>
            <a:r>
              <a:rPr lang="en-US" b="1" dirty="0"/>
              <a:t>A timeline of the flood</a:t>
            </a:r>
            <a:br>
              <a:rPr lang="en-US" b="1" dirty="0"/>
            </a:br>
            <a:r>
              <a:rPr lang="en-US" sz="2400" dirty="0"/>
              <a:t>(Genesis 7:1--8:19)</a:t>
            </a:r>
          </a:p>
        </p:txBody>
      </p:sp>
      <p:sp>
        <p:nvSpPr>
          <p:cNvPr id="6" name="Rectangle 5"/>
          <p:cNvSpPr/>
          <p:nvPr/>
        </p:nvSpPr>
        <p:spPr>
          <a:xfrm>
            <a:off x="1158240" y="2971800"/>
            <a:ext cx="640080" cy="877824"/>
          </a:xfrm>
          <a:prstGeom prst="rect">
            <a:avLst/>
          </a:prstGeom>
          <a:solidFill>
            <a:schemeClr val="bg1"/>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effectLst>
                  <a:outerShdw blurRad="38100" dist="38100" dir="2700000" algn="tl">
                    <a:srgbClr val="000000">
                      <a:alpha val="43137"/>
                    </a:srgbClr>
                  </a:outerShdw>
                </a:effectLst>
              </a:rPr>
              <a:t>7</a:t>
            </a:r>
          </a:p>
        </p:txBody>
      </p:sp>
      <p:sp>
        <p:nvSpPr>
          <p:cNvPr id="7" name="Rectangle 6"/>
          <p:cNvSpPr/>
          <p:nvPr/>
        </p:nvSpPr>
        <p:spPr>
          <a:xfrm>
            <a:off x="1798320" y="2971800"/>
            <a:ext cx="1188720" cy="877824"/>
          </a:xfrm>
          <a:prstGeom prst="rect">
            <a:avLst/>
          </a:prstGeom>
          <a:solidFill>
            <a:schemeClr val="bg1"/>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effectLst>
                  <a:outerShdw blurRad="38100" dist="38100" dir="2700000" algn="tl">
                    <a:srgbClr val="000000">
                      <a:alpha val="43137"/>
                    </a:srgbClr>
                  </a:outerShdw>
                </a:effectLst>
              </a:rPr>
              <a:t>40</a:t>
            </a:r>
          </a:p>
        </p:txBody>
      </p:sp>
      <p:sp>
        <p:nvSpPr>
          <p:cNvPr id="8" name="Rectangle 7"/>
          <p:cNvSpPr/>
          <p:nvPr/>
        </p:nvSpPr>
        <p:spPr>
          <a:xfrm>
            <a:off x="2987040" y="2971800"/>
            <a:ext cx="2743200" cy="877824"/>
          </a:xfrm>
          <a:prstGeom prst="rect">
            <a:avLst/>
          </a:prstGeom>
          <a:solidFill>
            <a:schemeClr val="bg1"/>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effectLst>
                  <a:outerShdw blurRad="38100" dist="38100" dir="2700000" algn="tl">
                    <a:srgbClr val="000000">
                      <a:alpha val="43137"/>
                    </a:srgbClr>
                  </a:outerShdw>
                </a:effectLst>
              </a:rPr>
              <a:t>150</a:t>
            </a:r>
          </a:p>
        </p:txBody>
      </p:sp>
      <p:sp>
        <p:nvSpPr>
          <p:cNvPr id="9" name="Rectangle 8"/>
          <p:cNvSpPr/>
          <p:nvPr/>
        </p:nvSpPr>
        <p:spPr>
          <a:xfrm>
            <a:off x="5730240" y="2971800"/>
            <a:ext cx="1463040" cy="877824"/>
          </a:xfrm>
          <a:prstGeom prst="rect">
            <a:avLst/>
          </a:prstGeom>
          <a:solidFill>
            <a:schemeClr val="bg1"/>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effectLst>
                  <a:outerShdw blurRad="38100" dist="38100" dir="2700000" algn="tl">
                    <a:srgbClr val="000000">
                      <a:alpha val="43137"/>
                    </a:srgbClr>
                  </a:outerShdw>
                </a:effectLst>
              </a:rPr>
              <a:t>75</a:t>
            </a:r>
          </a:p>
        </p:txBody>
      </p:sp>
      <p:sp>
        <p:nvSpPr>
          <p:cNvPr id="10" name="Rectangle 9"/>
          <p:cNvSpPr/>
          <p:nvPr/>
        </p:nvSpPr>
        <p:spPr>
          <a:xfrm>
            <a:off x="7193280" y="2971800"/>
            <a:ext cx="1188720" cy="877824"/>
          </a:xfrm>
          <a:prstGeom prst="rect">
            <a:avLst/>
          </a:prstGeom>
          <a:solidFill>
            <a:schemeClr val="bg1"/>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effectLst>
                  <a:outerShdw blurRad="38100" dist="38100" dir="2700000" algn="tl">
                    <a:srgbClr val="000000">
                      <a:alpha val="43137"/>
                    </a:srgbClr>
                  </a:outerShdw>
                </a:effectLst>
              </a:rPr>
              <a:t>40</a:t>
            </a:r>
          </a:p>
        </p:txBody>
      </p:sp>
      <p:sp>
        <p:nvSpPr>
          <p:cNvPr id="11" name="Rectangle 10"/>
          <p:cNvSpPr/>
          <p:nvPr/>
        </p:nvSpPr>
        <p:spPr>
          <a:xfrm>
            <a:off x="8382000" y="2971800"/>
            <a:ext cx="640080" cy="877824"/>
          </a:xfrm>
          <a:prstGeom prst="rect">
            <a:avLst/>
          </a:prstGeom>
          <a:solidFill>
            <a:schemeClr val="bg1"/>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effectLst>
                  <a:outerShdw blurRad="38100" dist="38100" dir="2700000" algn="tl">
                    <a:srgbClr val="000000">
                      <a:alpha val="43137"/>
                    </a:srgbClr>
                  </a:outerShdw>
                </a:effectLst>
              </a:rPr>
              <a:t>7</a:t>
            </a:r>
          </a:p>
        </p:txBody>
      </p:sp>
      <p:sp>
        <p:nvSpPr>
          <p:cNvPr id="12" name="Rectangle 11"/>
          <p:cNvSpPr/>
          <p:nvPr/>
        </p:nvSpPr>
        <p:spPr>
          <a:xfrm>
            <a:off x="9022080" y="2971800"/>
            <a:ext cx="640080" cy="877824"/>
          </a:xfrm>
          <a:prstGeom prst="rect">
            <a:avLst/>
          </a:prstGeom>
          <a:solidFill>
            <a:schemeClr val="bg1"/>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effectLst>
                  <a:outerShdw blurRad="38100" dist="38100" dir="2700000" algn="tl">
                    <a:srgbClr val="000000">
                      <a:alpha val="43137"/>
                    </a:srgbClr>
                  </a:outerShdw>
                </a:effectLst>
              </a:rPr>
              <a:t>7</a:t>
            </a:r>
          </a:p>
        </p:txBody>
      </p:sp>
      <p:sp>
        <p:nvSpPr>
          <p:cNvPr id="14" name="TextBox 13"/>
          <p:cNvSpPr txBox="1"/>
          <p:nvPr/>
        </p:nvSpPr>
        <p:spPr>
          <a:xfrm>
            <a:off x="759848" y="1543711"/>
            <a:ext cx="1737360" cy="590931"/>
          </a:xfrm>
          <a:prstGeom prst="rect">
            <a:avLst/>
          </a:prstGeom>
          <a:noFill/>
          <a:ln>
            <a:noFill/>
          </a:ln>
        </p:spPr>
        <p:txBody>
          <a:bodyPr wrap="square" rtlCol="0">
            <a:spAutoFit/>
          </a:bodyPr>
          <a:lstStyle/>
          <a:p>
            <a:pPr algn="ctr">
              <a:lnSpc>
                <a:spcPct val="80000"/>
              </a:lnSpc>
            </a:pPr>
            <a:r>
              <a:rPr lang="en-US" sz="2000" dirty="0">
                <a:effectLst>
                  <a:outerShdw blurRad="38100" dist="38100" dir="2700000" algn="tl">
                    <a:srgbClr val="000000">
                      <a:alpha val="43137"/>
                    </a:srgbClr>
                  </a:outerShdw>
                </a:effectLst>
                <a:latin typeface="Aegyptus" panose="020405020508060A0203" pitchFamily="18" charset="0"/>
                <a:ea typeface="Aegyptus" panose="020405020508060A0203" pitchFamily="18" charset="0"/>
              </a:rPr>
              <a:t>Animals enter the ark</a:t>
            </a:r>
          </a:p>
        </p:txBody>
      </p:sp>
      <p:cxnSp>
        <p:nvCxnSpPr>
          <p:cNvPr id="16" name="Straight Connector 15"/>
          <p:cNvCxnSpPr>
            <a:cxnSpLocks/>
          </p:cNvCxnSpPr>
          <p:nvPr/>
        </p:nvCxnSpPr>
        <p:spPr>
          <a:xfrm flipH="1">
            <a:off x="1408385" y="2480582"/>
            <a:ext cx="228600" cy="408181"/>
          </a:xfrm>
          <a:prstGeom prst="line">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75360" y="4443482"/>
            <a:ext cx="1737360" cy="986104"/>
          </a:xfrm>
          <a:prstGeom prst="rect">
            <a:avLst/>
          </a:prstGeom>
          <a:noFill/>
          <a:ln>
            <a:noFill/>
          </a:ln>
        </p:spPr>
        <p:txBody>
          <a:bodyPr wrap="square" rtlCol="0">
            <a:spAutoFit/>
          </a:bodyPr>
          <a:lstStyle/>
          <a:p>
            <a:pPr algn="ctr">
              <a:lnSpc>
                <a:spcPct val="80000"/>
              </a:lnSpc>
            </a:pPr>
            <a:r>
              <a:rPr lang="en-US" sz="2400" dirty="0">
                <a:effectLst>
                  <a:outerShdw blurRad="38100" dist="38100" dir="2700000" algn="tl">
                    <a:srgbClr val="000000">
                      <a:alpha val="43137"/>
                    </a:srgbClr>
                  </a:outerShdw>
                </a:effectLst>
                <a:latin typeface="Aegyptus" panose="020405020508060A0203" pitchFamily="18" charset="0"/>
                <a:ea typeface="Aegyptus" panose="020405020508060A0203" pitchFamily="18" charset="0"/>
              </a:rPr>
              <a:t>Noah and family enter the ark</a:t>
            </a:r>
          </a:p>
        </p:txBody>
      </p:sp>
      <p:cxnSp>
        <p:nvCxnSpPr>
          <p:cNvPr id="18" name="Straight Connector 17"/>
          <p:cNvCxnSpPr>
            <a:endCxn id="17" idx="0"/>
          </p:cNvCxnSpPr>
          <p:nvPr/>
        </p:nvCxnSpPr>
        <p:spPr>
          <a:xfrm>
            <a:off x="1798320" y="3986282"/>
            <a:ext cx="45720" cy="457200"/>
          </a:xfrm>
          <a:prstGeom prst="line">
            <a:avLst/>
          </a:prstGeom>
          <a:ln w="571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889760" y="2606041"/>
            <a:ext cx="914400" cy="350865"/>
          </a:xfrm>
          <a:prstGeom prst="rect">
            <a:avLst/>
          </a:prstGeom>
          <a:noFill/>
          <a:ln>
            <a:noFill/>
          </a:ln>
        </p:spPr>
        <p:txBody>
          <a:bodyPr wrap="square" rtlCol="0">
            <a:spAutoFit/>
          </a:bodyPr>
          <a:lstStyle/>
          <a:p>
            <a:pPr algn="ctr"/>
            <a:r>
              <a:rPr lang="en-US" sz="1600" i="1" dirty="0">
                <a:effectLst>
                  <a:outerShdw blurRad="38100" dist="38100" dir="2700000" algn="tl">
                    <a:srgbClr val="000000">
                      <a:alpha val="43137"/>
                    </a:srgbClr>
                  </a:outerShdw>
                </a:effectLst>
                <a:latin typeface="Trebuchet MS" pitchFamily="34" charset="0"/>
              </a:rPr>
              <a:t>Rain</a:t>
            </a:r>
          </a:p>
        </p:txBody>
      </p:sp>
      <p:sp>
        <p:nvSpPr>
          <p:cNvPr id="24" name="TextBox 23"/>
          <p:cNvSpPr txBox="1"/>
          <p:nvPr/>
        </p:nvSpPr>
        <p:spPr>
          <a:xfrm>
            <a:off x="3261360" y="2606041"/>
            <a:ext cx="2286000" cy="350865"/>
          </a:xfrm>
          <a:prstGeom prst="rect">
            <a:avLst/>
          </a:prstGeom>
          <a:noFill/>
        </p:spPr>
        <p:txBody>
          <a:bodyPr wrap="square" rtlCol="0">
            <a:spAutoFit/>
          </a:bodyPr>
          <a:lstStyle/>
          <a:p>
            <a:pPr algn="ctr"/>
            <a:r>
              <a:rPr lang="en-US" sz="1600" dirty="0">
                <a:effectLst>
                  <a:outerShdw blurRad="38100" dist="38100" dir="2700000" algn="tl">
                    <a:srgbClr val="000000">
                      <a:alpha val="43137"/>
                    </a:srgbClr>
                  </a:outerShdw>
                </a:effectLst>
                <a:latin typeface="Trebuchet MS" pitchFamily="34" charset="0"/>
              </a:rPr>
              <a:t>Waters recede</a:t>
            </a:r>
          </a:p>
        </p:txBody>
      </p:sp>
      <p:sp>
        <p:nvSpPr>
          <p:cNvPr id="25" name="TextBox 24"/>
          <p:cNvSpPr txBox="1"/>
          <p:nvPr/>
        </p:nvSpPr>
        <p:spPr>
          <a:xfrm>
            <a:off x="6187440" y="4534923"/>
            <a:ext cx="1737360" cy="986104"/>
          </a:xfrm>
          <a:prstGeom prst="rect">
            <a:avLst/>
          </a:prstGeom>
          <a:noFill/>
          <a:ln>
            <a:noFill/>
          </a:ln>
        </p:spPr>
        <p:txBody>
          <a:bodyPr wrap="square" rtlCol="0">
            <a:spAutoFit/>
          </a:bodyPr>
          <a:lstStyle/>
          <a:p>
            <a:pPr algn="ctr">
              <a:lnSpc>
                <a:spcPct val="80000"/>
              </a:lnSpc>
            </a:pPr>
            <a:r>
              <a:rPr lang="en-US" sz="2400" dirty="0">
                <a:effectLst>
                  <a:outerShdw blurRad="38100" dist="38100" dir="2700000" algn="tl">
                    <a:srgbClr val="000000">
                      <a:alpha val="43137"/>
                    </a:srgbClr>
                  </a:outerShdw>
                </a:effectLst>
                <a:latin typeface="Aegyptus" panose="020405020508060A0203" pitchFamily="18" charset="0"/>
                <a:ea typeface="Aegyptus" panose="020405020508060A0203" pitchFamily="18" charset="0"/>
              </a:rPr>
              <a:t>Tops of mountains visible</a:t>
            </a:r>
          </a:p>
        </p:txBody>
      </p:sp>
      <p:cxnSp>
        <p:nvCxnSpPr>
          <p:cNvPr id="26" name="Straight Connector 25"/>
          <p:cNvCxnSpPr/>
          <p:nvPr/>
        </p:nvCxnSpPr>
        <p:spPr>
          <a:xfrm rot="5400000">
            <a:off x="6873240" y="4214883"/>
            <a:ext cx="548640" cy="91440"/>
          </a:xfrm>
          <a:prstGeom prst="line">
            <a:avLst/>
          </a:prstGeom>
          <a:ln w="571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330441" y="1276385"/>
            <a:ext cx="1920239" cy="837152"/>
          </a:xfrm>
          <a:prstGeom prst="rect">
            <a:avLst/>
          </a:prstGeom>
          <a:noFill/>
          <a:ln>
            <a:noFill/>
          </a:ln>
        </p:spPr>
        <p:txBody>
          <a:bodyPr wrap="square" rtlCol="0">
            <a:spAutoFit/>
          </a:bodyPr>
          <a:lstStyle/>
          <a:p>
            <a:pPr algn="ctr">
              <a:lnSpc>
                <a:spcPct val="80000"/>
              </a:lnSpc>
            </a:pPr>
            <a:r>
              <a:rPr lang="en-US" sz="2000" dirty="0">
                <a:effectLst>
                  <a:outerShdw blurRad="38100" dist="38100" dir="2700000" algn="tl">
                    <a:srgbClr val="000000">
                      <a:alpha val="43137"/>
                    </a:srgbClr>
                  </a:outerShdw>
                </a:effectLst>
                <a:latin typeface="Aegyptus" panose="020405020508060A0203" pitchFamily="18" charset="0"/>
                <a:ea typeface="Aegyptus" panose="020405020508060A0203" pitchFamily="18" charset="0"/>
              </a:rPr>
              <a:t>Dove &amp; raven released—dove returns</a:t>
            </a:r>
          </a:p>
        </p:txBody>
      </p:sp>
      <p:cxnSp>
        <p:nvCxnSpPr>
          <p:cNvPr id="29" name="Straight Connector 28"/>
          <p:cNvCxnSpPr>
            <a:cxnSpLocks/>
            <a:stCxn id="27" idx="2"/>
          </p:cNvCxnSpPr>
          <p:nvPr/>
        </p:nvCxnSpPr>
        <p:spPr>
          <a:xfrm>
            <a:off x="8290561" y="2113537"/>
            <a:ext cx="91439" cy="775226"/>
          </a:xfrm>
          <a:prstGeom prst="line">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815841" y="1522572"/>
            <a:ext cx="1920239" cy="590931"/>
          </a:xfrm>
          <a:prstGeom prst="rect">
            <a:avLst/>
          </a:prstGeom>
          <a:noFill/>
          <a:ln>
            <a:noFill/>
          </a:ln>
        </p:spPr>
        <p:txBody>
          <a:bodyPr wrap="square" rtlCol="0">
            <a:spAutoFit/>
          </a:bodyPr>
          <a:lstStyle/>
          <a:p>
            <a:pPr algn="ctr">
              <a:lnSpc>
                <a:spcPct val="80000"/>
              </a:lnSpc>
            </a:pPr>
            <a:r>
              <a:rPr lang="en-US" sz="2000" dirty="0">
                <a:effectLst>
                  <a:outerShdw blurRad="38100" dist="38100" dir="2700000" algn="tl">
                    <a:srgbClr val="000000">
                      <a:alpha val="43137"/>
                    </a:srgbClr>
                  </a:outerShdw>
                </a:effectLst>
                <a:latin typeface="Aegyptus" panose="020405020508060A0203" pitchFamily="18" charset="0"/>
                <a:ea typeface="Aegyptus" panose="020405020508060A0203" pitchFamily="18" charset="0"/>
              </a:rPr>
              <a:t>Ark grounded on Mount Ararat</a:t>
            </a:r>
          </a:p>
        </p:txBody>
      </p:sp>
      <p:cxnSp>
        <p:nvCxnSpPr>
          <p:cNvPr id="34" name="Straight Connector 33"/>
          <p:cNvCxnSpPr>
            <a:cxnSpLocks/>
            <a:stCxn id="32" idx="2"/>
          </p:cNvCxnSpPr>
          <p:nvPr/>
        </p:nvCxnSpPr>
        <p:spPr>
          <a:xfrm>
            <a:off x="5775961" y="2113503"/>
            <a:ext cx="0" cy="843403"/>
          </a:xfrm>
          <a:prstGeom prst="line">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7924800" y="4343400"/>
            <a:ext cx="1737360" cy="1281569"/>
          </a:xfrm>
          <a:prstGeom prst="rect">
            <a:avLst/>
          </a:prstGeom>
          <a:noFill/>
          <a:ln>
            <a:noFill/>
          </a:ln>
        </p:spPr>
        <p:txBody>
          <a:bodyPr wrap="square" rtlCol="0">
            <a:spAutoFit/>
          </a:bodyPr>
          <a:lstStyle/>
          <a:p>
            <a:pPr algn="ctr">
              <a:lnSpc>
                <a:spcPct val="80000"/>
              </a:lnSpc>
            </a:pPr>
            <a:r>
              <a:rPr lang="en-US" sz="2400" dirty="0">
                <a:effectLst>
                  <a:outerShdw blurRad="38100" dist="38100" dir="2700000" algn="tl">
                    <a:srgbClr val="000000">
                      <a:alpha val="43137"/>
                    </a:srgbClr>
                  </a:outerShdw>
                </a:effectLst>
                <a:latin typeface="Aegyptus" panose="020405020508060A0203" pitchFamily="18" charset="0"/>
                <a:ea typeface="Aegyptus" panose="020405020508060A0203" pitchFamily="18" charset="0"/>
              </a:rPr>
              <a:t>Dove released &amp; returns with olive leaf</a:t>
            </a:r>
          </a:p>
        </p:txBody>
      </p:sp>
      <p:cxnSp>
        <p:nvCxnSpPr>
          <p:cNvPr id="41" name="Straight Connector 40"/>
          <p:cNvCxnSpPr/>
          <p:nvPr/>
        </p:nvCxnSpPr>
        <p:spPr>
          <a:xfrm rot="5400000">
            <a:off x="8702040" y="4114800"/>
            <a:ext cx="548640" cy="91440"/>
          </a:xfrm>
          <a:prstGeom prst="line">
            <a:avLst/>
          </a:prstGeom>
          <a:ln w="571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9479280" y="1234440"/>
            <a:ext cx="1737360" cy="1281569"/>
          </a:xfrm>
          <a:prstGeom prst="rect">
            <a:avLst/>
          </a:prstGeom>
          <a:noFill/>
          <a:ln>
            <a:noFill/>
          </a:ln>
        </p:spPr>
        <p:txBody>
          <a:bodyPr wrap="square" rtlCol="0">
            <a:spAutoFit/>
          </a:bodyPr>
          <a:lstStyle/>
          <a:p>
            <a:pPr algn="ctr">
              <a:lnSpc>
                <a:spcPct val="80000"/>
              </a:lnSpc>
            </a:pPr>
            <a:r>
              <a:rPr lang="en-US" sz="2400" dirty="0">
                <a:effectLst>
                  <a:outerShdw blurRad="38100" dist="38100" dir="2700000" algn="tl">
                    <a:srgbClr val="000000">
                      <a:alpha val="43137"/>
                    </a:srgbClr>
                  </a:outerShdw>
                </a:effectLst>
                <a:latin typeface="Aegyptus" panose="020405020508060A0203" pitchFamily="18" charset="0"/>
                <a:ea typeface="Aegyptus" panose="020405020508060A0203" pitchFamily="18" charset="0"/>
              </a:rPr>
              <a:t>Dove released—does not return</a:t>
            </a:r>
          </a:p>
        </p:txBody>
      </p:sp>
      <p:cxnSp>
        <p:nvCxnSpPr>
          <p:cNvPr id="44" name="Straight Connector 43"/>
          <p:cNvCxnSpPr/>
          <p:nvPr/>
        </p:nvCxnSpPr>
        <p:spPr>
          <a:xfrm rot="5400000">
            <a:off x="9639300" y="2628900"/>
            <a:ext cx="365760" cy="320040"/>
          </a:xfrm>
          <a:prstGeom prst="line">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9662160" y="2971800"/>
            <a:ext cx="1188720" cy="877824"/>
          </a:xfrm>
          <a:prstGeom prst="rect">
            <a:avLst/>
          </a:prstGeom>
          <a:solidFill>
            <a:schemeClr val="bg1"/>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effectLst>
                  <a:outerShdw blurRad="38100" dist="38100" dir="2700000" algn="tl">
                    <a:srgbClr val="000000">
                      <a:alpha val="43137"/>
                    </a:srgbClr>
                  </a:outerShdw>
                </a:effectLst>
              </a:rPr>
              <a:t>46</a:t>
            </a:r>
          </a:p>
        </p:txBody>
      </p:sp>
      <p:sp>
        <p:nvSpPr>
          <p:cNvPr id="49" name="TextBox 48"/>
          <p:cNvSpPr txBox="1"/>
          <p:nvPr/>
        </p:nvSpPr>
        <p:spPr>
          <a:xfrm>
            <a:off x="9662160" y="4260603"/>
            <a:ext cx="1737360" cy="986104"/>
          </a:xfrm>
          <a:prstGeom prst="rect">
            <a:avLst/>
          </a:prstGeom>
          <a:noFill/>
          <a:ln>
            <a:noFill/>
          </a:ln>
        </p:spPr>
        <p:txBody>
          <a:bodyPr wrap="square" rtlCol="0">
            <a:spAutoFit/>
          </a:bodyPr>
          <a:lstStyle/>
          <a:p>
            <a:pPr algn="ctr">
              <a:lnSpc>
                <a:spcPct val="80000"/>
              </a:lnSpc>
            </a:pPr>
            <a:r>
              <a:rPr lang="en-US" sz="2400" dirty="0">
                <a:effectLst>
                  <a:outerShdw blurRad="38100" dist="38100" dir="2700000" algn="tl">
                    <a:srgbClr val="000000">
                      <a:alpha val="43137"/>
                    </a:srgbClr>
                  </a:outerShdw>
                </a:effectLst>
                <a:latin typeface="Aegyptus" panose="020405020508060A0203" pitchFamily="18" charset="0"/>
                <a:ea typeface="Aegyptus" panose="020405020508060A0203" pitchFamily="18" charset="0"/>
              </a:rPr>
              <a:t>Noah &amp; family leave ark</a:t>
            </a:r>
          </a:p>
        </p:txBody>
      </p:sp>
      <p:cxnSp>
        <p:nvCxnSpPr>
          <p:cNvPr id="50" name="Straight Connector 49"/>
          <p:cNvCxnSpPr/>
          <p:nvPr/>
        </p:nvCxnSpPr>
        <p:spPr>
          <a:xfrm rot="5400000">
            <a:off x="10622280" y="4123443"/>
            <a:ext cx="365760" cy="91440"/>
          </a:xfrm>
          <a:prstGeom prst="line">
            <a:avLst/>
          </a:prstGeom>
          <a:ln w="571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5" name="Group 54"/>
          <p:cNvGrpSpPr/>
          <p:nvPr/>
        </p:nvGrpSpPr>
        <p:grpSpPr>
          <a:xfrm>
            <a:off x="1155845" y="5504120"/>
            <a:ext cx="9695034" cy="731520"/>
            <a:chOff x="990600" y="4152900"/>
            <a:chExt cx="7498080" cy="609600"/>
          </a:xfrm>
        </p:grpSpPr>
        <p:cxnSp>
          <p:nvCxnSpPr>
            <p:cNvPr id="53" name="Straight Arrow Connector 52"/>
            <p:cNvCxnSpPr/>
            <p:nvPr/>
          </p:nvCxnSpPr>
          <p:spPr>
            <a:xfrm>
              <a:off x="990600" y="4533900"/>
              <a:ext cx="7498080" cy="1588"/>
            </a:xfrm>
            <a:prstGeom prst="straightConnector1">
              <a:avLst/>
            </a:prstGeom>
            <a:ln w="76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2760431" y="4367188"/>
              <a:ext cx="3253080" cy="307777"/>
            </a:xfrm>
            <a:prstGeom prst="rect">
              <a:avLst/>
            </a:prstGeom>
            <a:solidFill>
              <a:schemeClr val="bg1"/>
            </a:solidFill>
            <a:ln>
              <a:solidFill>
                <a:schemeClr val="tx1"/>
              </a:solidFill>
            </a:ln>
          </p:spPr>
          <p:txBody>
            <a:bodyPr wrap="square" rtlCol="0">
              <a:spAutoFit/>
            </a:bodyPr>
            <a:lstStyle/>
            <a:p>
              <a:pPr algn="ctr"/>
              <a:r>
                <a:rPr lang="en-US" b="1" dirty="0">
                  <a:effectLst>
                    <a:outerShdw blurRad="38100" dist="38100" dir="2700000" algn="tl">
                      <a:srgbClr val="000000">
                        <a:alpha val="43137"/>
                      </a:srgbClr>
                    </a:outerShdw>
                  </a:effectLst>
                </a:rPr>
                <a:t>1 year, 11 days </a:t>
              </a:r>
              <a:r>
                <a:rPr lang="en-US" b="1" i="1" dirty="0">
                  <a:effectLst>
                    <a:outerShdw blurRad="38100" dist="38100" dir="2700000" algn="tl">
                      <a:srgbClr val="000000">
                        <a:alpha val="43137"/>
                      </a:srgbClr>
                    </a:outerShdw>
                  </a:effectLst>
                </a:rPr>
                <a:t>(Jewish Calendar)</a:t>
              </a:r>
              <a:endParaRPr lang="en-US" sz="1400" b="1" i="1" dirty="0">
                <a:effectLst>
                  <a:outerShdw blurRad="38100" dist="38100" dir="2700000" algn="tl">
                    <a:srgbClr val="000000">
                      <a:alpha val="43137"/>
                    </a:srgbClr>
                  </a:outerShdw>
                </a:effectLst>
              </a:endParaRPr>
            </a:p>
          </p:txBody>
        </p:sp>
        <p:cxnSp>
          <p:nvCxnSpPr>
            <p:cNvPr id="57" name="Straight Connector 56"/>
            <p:cNvCxnSpPr/>
            <p:nvPr/>
          </p:nvCxnSpPr>
          <p:spPr>
            <a:xfrm rot="5400000">
              <a:off x="716280" y="4488180"/>
              <a:ext cx="5486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8183880" y="4427220"/>
              <a:ext cx="5486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099741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6000" dirty="0"/>
              <a:t>ABT Program</a:t>
            </a:r>
          </a:p>
        </p:txBody>
      </p:sp>
      <p:sp>
        <p:nvSpPr>
          <p:cNvPr id="6" name="TextBox 5"/>
          <p:cNvSpPr txBox="1"/>
          <p:nvPr/>
        </p:nvSpPr>
        <p:spPr>
          <a:xfrm>
            <a:off x="3321921" y="2663489"/>
            <a:ext cx="7650329" cy="748988"/>
          </a:xfrm>
          <a:prstGeom prst="rect">
            <a:avLst/>
          </a:prstGeom>
          <a:noFill/>
        </p:spPr>
        <p:txBody>
          <a:bodyPr wrap="square" rtlCol="0">
            <a:spAutoFit/>
          </a:bodyPr>
          <a:lstStyle/>
          <a:p>
            <a:r>
              <a:rPr lang="en-US" sz="4267" dirty="0">
                <a:latin typeface="+mj-lt"/>
              </a:rPr>
              <a:t>Earn your ABT  Certificate</a:t>
            </a:r>
          </a:p>
        </p:txBody>
      </p:sp>
      <p:sp>
        <p:nvSpPr>
          <p:cNvPr id="10" name="TextBox 9"/>
          <p:cNvSpPr txBox="1"/>
          <p:nvPr/>
        </p:nvSpPr>
        <p:spPr>
          <a:xfrm>
            <a:off x="3657600" y="3810000"/>
            <a:ext cx="6893560" cy="1405641"/>
          </a:xfrm>
          <a:prstGeom prst="rect">
            <a:avLst/>
          </a:prstGeom>
          <a:noFill/>
        </p:spPr>
        <p:txBody>
          <a:bodyPr wrap="square" rtlCol="0">
            <a:spAutoFit/>
          </a:bodyPr>
          <a:lstStyle/>
          <a:p>
            <a:pPr algn="r"/>
            <a:r>
              <a:rPr lang="en-US" sz="4267" dirty="0">
                <a:latin typeface="+mj-lt"/>
              </a:rPr>
              <a:t>…or just monitor the class for personal enrichment</a:t>
            </a:r>
          </a:p>
        </p:txBody>
      </p:sp>
      <p:pic>
        <p:nvPicPr>
          <p:cNvPr id="11" name="Picture 10" descr="PE01461_.wmf"/>
          <p:cNvPicPr>
            <a:picLocks noChangeAspect="1"/>
          </p:cNvPicPr>
          <p:nvPr/>
        </p:nvPicPr>
        <p:blipFill>
          <a:blip r:embed="rId3" cstate="print"/>
          <a:stretch>
            <a:fillRect/>
          </a:stretch>
        </p:blipFill>
        <p:spPr>
          <a:xfrm>
            <a:off x="914400" y="2133600"/>
            <a:ext cx="2367679" cy="2458743"/>
          </a:xfrm>
          <a:prstGeom prst="rect">
            <a:avLst/>
          </a:prstGeom>
          <a:ln>
            <a:noFill/>
          </a:ln>
          <a:effectLst>
            <a:outerShdw blurRad="292100" dist="139700" dir="2700000" algn="tl" rotWithShape="0">
              <a:srgbClr val="333333">
                <a:alpha val="65000"/>
              </a:srgbClr>
            </a:outerShdw>
          </a:effectLst>
        </p:spPr>
      </p:pic>
      <p:sp>
        <p:nvSpPr>
          <p:cNvPr id="2" name="Footer Placeholder 1">
            <a:extLst>
              <a:ext uri="{FF2B5EF4-FFF2-40B4-BE49-F238E27FC236}">
                <a16:creationId xmlns:a16="http://schemas.microsoft.com/office/drawing/2014/main" id="{1109AEB2-20EC-467E-822C-B18A8C0EE881}"/>
              </a:ext>
            </a:extLst>
          </p:cNvPr>
          <p:cNvSpPr>
            <a:spLocks noGrp="1"/>
          </p:cNvSpPr>
          <p:nvPr>
            <p:ph type="ftr" sz="quarter" idx="11"/>
          </p:nvPr>
        </p:nvSpPr>
        <p:spPr/>
        <p:txBody>
          <a:bodyPr/>
          <a:lstStyle/>
          <a:p>
            <a:r>
              <a:rPr lang="en-US"/>
              <a:t>OLD TESTAMENT SURVEY</a:t>
            </a:r>
            <a:endParaRPr lang="en-US" dirty="0"/>
          </a:p>
        </p:txBody>
      </p:sp>
    </p:spTree>
    <p:extLst>
      <p:ext uri="{BB962C8B-B14F-4D97-AF65-F5344CB8AC3E}">
        <p14:creationId xmlns:p14="http://schemas.microsoft.com/office/powerpoint/2010/main" val="3234572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919E45-5885-4E74-9E09-73EE798BE090}"/>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0A27863-85B4-4898-B9A8-ABE010EF0A02}"/>
              </a:ext>
            </a:extLst>
          </p:cNvPr>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792883" y="151793"/>
            <a:ext cx="10170679" cy="6613843"/>
          </a:xfrm>
          <a:prstGeom prst="rect">
            <a:avLst/>
          </a:prstGeom>
          <a:ln>
            <a:solidFill>
              <a:schemeClr val="tx1"/>
            </a:solidFill>
          </a:ln>
        </p:spPr>
      </p:pic>
      <p:sp>
        <p:nvSpPr>
          <p:cNvPr id="17411" name="AutoShape 2"/>
          <p:cNvSpPr>
            <a:spLocks noGrp="1" noChangeArrowheads="1"/>
          </p:cNvSpPr>
          <p:nvPr>
            <p:ph type="title"/>
          </p:nvPr>
        </p:nvSpPr>
        <p:spPr>
          <a:xfrm>
            <a:off x="1095957" y="503846"/>
            <a:ext cx="9613861" cy="1080938"/>
          </a:xfrm>
        </p:spPr>
        <p:txBody>
          <a:bodyPr>
            <a:normAutofit fontScale="90000"/>
          </a:bodyPr>
          <a:lstStyle/>
          <a:p>
            <a:r>
              <a:rPr lang="en-US" sz="4400" dirty="0">
                <a:effectLst/>
              </a:rPr>
              <a:t>The Ark: God saving Noah’s family during a time of judgment</a:t>
            </a:r>
            <a:r>
              <a:rPr lang="en-US" dirty="0"/>
              <a:t> </a:t>
            </a:r>
            <a:endParaRPr lang="en-US" sz="1600" dirty="0"/>
          </a:p>
        </p:txBody>
      </p:sp>
    </p:spTree>
    <p:extLst>
      <p:ext uri="{BB962C8B-B14F-4D97-AF65-F5344CB8AC3E}">
        <p14:creationId xmlns:p14="http://schemas.microsoft.com/office/powerpoint/2010/main" val="332094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go 4 wo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048" y="420835"/>
            <a:ext cx="8347402" cy="572313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
          <a:srcRect l="9331" r="47070"/>
          <a:stretch/>
        </p:blipFill>
        <p:spPr>
          <a:xfrm>
            <a:off x="895350" y="420835"/>
            <a:ext cx="1890306" cy="2773005"/>
          </a:xfrm>
          <a:prstGeom prst="rect">
            <a:avLst/>
          </a:prstGeom>
          <a:ln>
            <a:noFill/>
          </a:ln>
          <a:effectLst>
            <a:outerShdw blurRad="292100" dist="139700" dir="2700000" algn="tl" rotWithShape="0">
              <a:srgbClr val="333333">
                <a:alpha val="65000"/>
              </a:srgbClr>
            </a:outerShdw>
          </a:effectLst>
        </p:spPr>
      </p:pic>
      <p:pic>
        <p:nvPicPr>
          <p:cNvPr id="1032" name="Picture 8" descr="Image result for evan almighty gopher wood"/>
          <p:cNvPicPr>
            <a:picLocks noChangeAspect="1" noChangeArrowheads="1"/>
          </p:cNvPicPr>
          <p:nvPr/>
        </p:nvPicPr>
        <p:blipFill rotWithShape="1">
          <a:blip r:embed="rId5">
            <a:extLst>
              <a:ext uri="{28A0092B-C50C-407E-A947-70E740481C1C}">
                <a14:useLocalDpi xmlns:a14="http://schemas.microsoft.com/office/drawing/2010/main" val="0"/>
              </a:ext>
            </a:extLst>
          </a:blip>
          <a:srcRect t="5541" r="63876" b="28407"/>
          <a:stretch/>
        </p:blipFill>
        <p:spPr bwMode="auto">
          <a:xfrm flipH="1">
            <a:off x="8014909" y="2637573"/>
            <a:ext cx="3097590" cy="36492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76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Noahs Ark Holland 02">
            <a:hlinkClick r:id="rId3"/>
          </p:cNvPr>
          <p:cNvPicPr>
            <a:picLocks noChangeAspect="1" noChangeArrowheads="1"/>
          </p:cNvPicPr>
          <p:nvPr/>
        </p:nvPicPr>
        <p:blipFill>
          <a:blip r:embed="rId4" cstate="print"/>
          <a:srcRect/>
          <a:stretch>
            <a:fillRect/>
          </a:stretch>
        </p:blipFill>
        <p:spPr bwMode="auto">
          <a:xfrm>
            <a:off x="-79664" y="-796810"/>
            <a:ext cx="12271664" cy="82066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04709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86691" y="0"/>
            <a:ext cx="9613900" cy="1081088"/>
          </a:xfrm>
        </p:spPr>
        <p:txBody>
          <a:bodyPr/>
          <a:lstStyle/>
          <a:p>
            <a:r>
              <a:rPr lang="en-US" i="1" dirty="0">
                <a:solidFill>
                  <a:srgbClr val="533205"/>
                </a:solidFill>
              </a:rPr>
              <a:t>The Ark (Scale Model)</a:t>
            </a:r>
          </a:p>
        </p:txBody>
      </p:sp>
      <p:pic>
        <p:nvPicPr>
          <p:cNvPr id="70658" name="Picture 2" descr="Noahs Ark Holland 03">
            <a:hlinkClick r:id="rId3"/>
          </p:cNvPr>
          <p:cNvPicPr>
            <a:picLocks noChangeAspect="1" noChangeArrowheads="1"/>
          </p:cNvPicPr>
          <p:nvPr/>
        </p:nvPicPr>
        <p:blipFill>
          <a:blip r:embed="rId4" cstate="print"/>
          <a:srcRect/>
          <a:stretch>
            <a:fillRect/>
          </a:stretch>
        </p:blipFill>
        <p:spPr bwMode="auto">
          <a:xfrm>
            <a:off x="161321" y="1834166"/>
            <a:ext cx="3276894" cy="2191424"/>
          </a:xfrm>
          <a:prstGeom prst="rect">
            <a:avLst/>
          </a:prstGeom>
          <a:ln>
            <a:noFill/>
          </a:ln>
          <a:effectLst>
            <a:outerShdw blurRad="292100" dist="139700" dir="2700000" algn="tl" rotWithShape="0">
              <a:srgbClr val="333333">
                <a:alpha val="65000"/>
              </a:srgbClr>
            </a:outerShdw>
          </a:effectLst>
        </p:spPr>
      </p:pic>
      <p:pic>
        <p:nvPicPr>
          <p:cNvPr id="70661" name="Picture 5"/>
          <p:cNvPicPr>
            <a:picLocks noChangeAspect="1" noChangeArrowheads="1"/>
          </p:cNvPicPr>
          <p:nvPr/>
        </p:nvPicPr>
        <p:blipFill>
          <a:blip r:embed="rId5" cstate="print"/>
          <a:srcRect/>
          <a:stretch>
            <a:fillRect/>
          </a:stretch>
        </p:blipFill>
        <p:spPr bwMode="auto">
          <a:xfrm>
            <a:off x="3640502" y="2231652"/>
            <a:ext cx="3708152" cy="3095286"/>
          </a:xfrm>
          <a:prstGeom prst="rect">
            <a:avLst/>
          </a:prstGeom>
          <a:ln>
            <a:noFill/>
          </a:ln>
          <a:effectLst>
            <a:outerShdw blurRad="292100" dist="139700" dir="2700000" algn="tl" rotWithShape="0">
              <a:srgbClr val="333333">
                <a:alpha val="65000"/>
              </a:srgbClr>
            </a:outerShdw>
          </a:effectLst>
        </p:spPr>
      </p:pic>
      <p:pic>
        <p:nvPicPr>
          <p:cNvPr id="70663" name="Picture 7" descr="Noahs Ark Holland 10">
            <a:hlinkClick r:id="rId3"/>
          </p:cNvPr>
          <p:cNvPicPr>
            <a:picLocks noChangeAspect="1" noChangeArrowheads="1"/>
          </p:cNvPicPr>
          <p:nvPr/>
        </p:nvPicPr>
        <p:blipFill>
          <a:blip r:embed="rId6" cstate="print"/>
          <a:srcRect/>
          <a:stretch>
            <a:fillRect/>
          </a:stretch>
        </p:blipFill>
        <p:spPr bwMode="auto">
          <a:xfrm>
            <a:off x="7576882" y="3614055"/>
            <a:ext cx="4297680" cy="2874073"/>
          </a:xfrm>
          <a:prstGeom prst="rect">
            <a:avLst/>
          </a:prstGeom>
          <a:ln>
            <a:noFill/>
          </a:ln>
          <a:effectLst>
            <a:outerShdw blurRad="292100" dist="139700" dir="2700000" algn="tl" rotWithShape="0">
              <a:srgbClr val="333333">
                <a:alpha val="65000"/>
              </a:srgbClr>
            </a:outerShdw>
          </a:effectLst>
        </p:spPr>
      </p:pic>
      <p:grpSp>
        <p:nvGrpSpPr>
          <p:cNvPr id="4" name="Group 3"/>
          <p:cNvGrpSpPr/>
          <p:nvPr/>
        </p:nvGrpSpPr>
        <p:grpSpPr>
          <a:xfrm>
            <a:off x="1799768" y="1023255"/>
            <a:ext cx="8041190" cy="5942836"/>
            <a:chOff x="1799768" y="1023255"/>
            <a:chExt cx="8041190" cy="5942836"/>
          </a:xfrm>
        </p:grpSpPr>
        <p:pic>
          <p:nvPicPr>
            <p:cNvPr id="6" name="Picture 7" descr="Noahs Ark Holland 10">
              <a:hlinkClick r:id="rId3"/>
            </p:cNvPr>
            <p:cNvPicPr>
              <a:picLocks noChangeAspect="1" noChangeArrowheads="1"/>
            </p:cNvPicPr>
            <p:nvPr/>
          </p:nvPicPr>
          <p:blipFill>
            <a:blip r:embed="rId6" cstate="print"/>
            <a:srcRect/>
            <a:stretch>
              <a:fillRect/>
            </a:stretch>
          </p:blipFill>
          <p:spPr bwMode="auto">
            <a:xfrm>
              <a:off x="1799768" y="1023255"/>
              <a:ext cx="8041190" cy="5377545"/>
            </a:xfrm>
            <a:prstGeom prst="rect">
              <a:avLst/>
            </a:prstGeom>
            <a:ln>
              <a:noFill/>
            </a:ln>
            <a:effectLst>
              <a:outerShdw blurRad="292100" dist="139700" dir="2700000" algn="tl" rotWithShape="0">
                <a:srgbClr val="333333">
                  <a:alpha val="65000"/>
                </a:srgbClr>
              </a:outerShdw>
            </a:effectLst>
          </p:spPr>
        </p:pic>
        <p:sp>
          <p:nvSpPr>
            <p:cNvPr id="3" name="Oval 2"/>
            <p:cNvSpPr/>
            <p:nvPr/>
          </p:nvSpPr>
          <p:spPr>
            <a:xfrm>
              <a:off x="2347479" y="4836501"/>
              <a:ext cx="2129590" cy="21295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52870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250" fill="hold"/>
                                        <p:tgtEl>
                                          <p:spTgt spid="4"/>
                                        </p:tgtEl>
                                        <p:attrNameLst>
                                          <p:attrName>ppt_w</p:attrName>
                                        </p:attrNameLst>
                                      </p:cBhvr>
                                      <p:tavLst>
                                        <p:tav tm="0">
                                          <p:val>
                                            <p:fltVal val="0"/>
                                          </p:val>
                                        </p:tav>
                                        <p:tav tm="100000">
                                          <p:val>
                                            <p:strVal val="#ppt_w"/>
                                          </p:val>
                                        </p:tav>
                                      </p:tavLst>
                                    </p:anim>
                                    <p:anim calcmode="lin" valueType="num">
                                      <p:cBhvr>
                                        <p:cTn id="8" dur="1250" fill="hold"/>
                                        <p:tgtEl>
                                          <p:spTgt spid="4"/>
                                        </p:tgtEl>
                                        <p:attrNameLst>
                                          <p:attrName>ppt_h</p:attrName>
                                        </p:attrNameLst>
                                      </p:cBhvr>
                                      <p:tavLst>
                                        <p:tav tm="0">
                                          <p:val>
                                            <p:fltVal val="0"/>
                                          </p:val>
                                        </p:tav>
                                        <p:tav tm="100000">
                                          <p:val>
                                            <p:strVal val="#ppt_h"/>
                                          </p:val>
                                        </p:tav>
                                      </p:tavLst>
                                    </p:anim>
                                    <p:animEffect transition="in" filter="fade">
                                      <p:cBhvr>
                                        <p:cTn id="9"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Ark (Scale Model)</a:t>
            </a:r>
          </a:p>
        </p:txBody>
      </p:sp>
      <p:pic>
        <p:nvPicPr>
          <p:cNvPr id="70658" name="Picture 2" descr="Noahs Ark Holland 03">
            <a:hlinkClick r:id="rId3"/>
          </p:cNvPr>
          <p:cNvPicPr>
            <a:picLocks noChangeAspect="1" noChangeArrowheads="1"/>
          </p:cNvPicPr>
          <p:nvPr/>
        </p:nvPicPr>
        <p:blipFill>
          <a:blip r:embed="rId4" cstate="print"/>
          <a:srcRect/>
          <a:stretch>
            <a:fillRect/>
          </a:stretch>
        </p:blipFill>
        <p:spPr bwMode="auto">
          <a:xfrm>
            <a:off x="975360" y="1600200"/>
            <a:ext cx="3108960" cy="2079118"/>
          </a:xfrm>
          <a:prstGeom prst="rect">
            <a:avLst/>
          </a:prstGeom>
          <a:ln>
            <a:noFill/>
          </a:ln>
          <a:effectLst>
            <a:outerShdw blurRad="292100" dist="139700" dir="2700000" algn="tl" rotWithShape="0">
              <a:srgbClr val="333333">
                <a:alpha val="65000"/>
              </a:srgbClr>
            </a:outerShdw>
          </a:effectLst>
        </p:spPr>
      </p:pic>
      <p:pic>
        <p:nvPicPr>
          <p:cNvPr id="70661" name="Picture 5"/>
          <p:cNvPicPr>
            <a:picLocks noChangeAspect="1" noChangeArrowheads="1"/>
          </p:cNvPicPr>
          <p:nvPr/>
        </p:nvPicPr>
        <p:blipFill>
          <a:blip r:embed="rId5" cstate="print"/>
          <a:srcRect/>
          <a:stretch>
            <a:fillRect/>
          </a:stretch>
        </p:blipFill>
        <p:spPr bwMode="auto">
          <a:xfrm>
            <a:off x="3718560" y="2697480"/>
            <a:ext cx="3176808" cy="2651760"/>
          </a:xfrm>
          <a:prstGeom prst="rect">
            <a:avLst/>
          </a:prstGeom>
          <a:ln>
            <a:noFill/>
          </a:ln>
          <a:effectLst>
            <a:outerShdw blurRad="292100" dist="139700" dir="2700000" algn="tl" rotWithShape="0">
              <a:srgbClr val="333333">
                <a:alpha val="65000"/>
              </a:srgbClr>
            </a:outerShdw>
          </a:effectLst>
        </p:spPr>
      </p:pic>
      <p:pic>
        <p:nvPicPr>
          <p:cNvPr id="70663" name="Picture 7" descr="Noahs Ark Holland 10">
            <a:hlinkClick r:id="rId3"/>
          </p:cNvPr>
          <p:cNvPicPr>
            <a:picLocks noChangeAspect="1" noChangeArrowheads="1"/>
          </p:cNvPicPr>
          <p:nvPr/>
        </p:nvPicPr>
        <p:blipFill>
          <a:blip r:embed="rId6" cstate="print"/>
          <a:srcRect/>
          <a:stretch>
            <a:fillRect/>
          </a:stretch>
        </p:blipFill>
        <p:spPr bwMode="auto">
          <a:xfrm>
            <a:off x="6461760" y="3335275"/>
            <a:ext cx="4297680" cy="2874073"/>
          </a:xfrm>
          <a:prstGeom prst="rect">
            <a:avLst/>
          </a:prstGeom>
          <a:ln>
            <a:noFill/>
          </a:ln>
          <a:effectLst>
            <a:outerShdw blurRad="292100" dist="139700" dir="2700000" algn="tl" rotWithShape="0">
              <a:srgbClr val="333333">
                <a:alpha val="65000"/>
              </a:srgbClr>
            </a:outerShdw>
          </a:effectLst>
        </p:spPr>
      </p:pic>
      <p:pic>
        <p:nvPicPr>
          <p:cNvPr id="70665" name="Picture 9" descr="Noahs Ark Holland 11">
            <a:hlinkClick r:id="rId3"/>
          </p:cNvPr>
          <p:cNvPicPr>
            <a:picLocks noChangeAspect="1" noChangeArrowheads="1"/>
          </p:cNvPicPr>
          <p:nvPr/>
        </p:nvPicPr>
        <p:blipFill>
          <a:blip r:embed="rId7" cstate="print"/>
          <a:srcRect/>
          <a:stretch>
            <a:fillRect/>
          </a:stretch>
        </p:blipFill>
        <p:spPr bwMode="auto">
          <a:xfrm>
            <a:off x="0" y="0"/>
            <a:ext cx="12192000" cy="74573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40734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ark kentuck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720" y="253711"/>
            <a:ext cx="9817060" cy="6507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573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2" descr="Image result for Noah ark anima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25" y="-1124219"/>
            <a:ext cx="12118675" cy="8319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731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53EBE-8105-4DD2-8F67-3BF237785F8F}"/>
              </a:ext>
            </a:extLst>
          </p:cNvPr>
          <p:cNvSpPr>
            <a:spLocks noGrp="1"/>
          </p:cNvSpPr>
          <p:nvPr>
            <p:ph type="title"/>
          </p:nvPr>
        </p:nvSpPr>
        <p:spPr/>
        <p:txBody>
          <a:bodyPr>
            <a:normAutofit fontScale="90000"/>
          </a:bodyPr>
          <a:lstStyle/>
          <a:p>
            <a:r>
              <a:rPr lang="en-US" dirty="0"/>
              <a:t>THREE REASONS WHY GOD CAUSED THE FLOOD</a:t>
            </a:r>
          </a:p>
        </p:txBody>
      </p:sp>
      <p:sp>
        <p:nvSpPr>
          <p:cNvPr id="5" name="Footer Placeholder 4">
            <a:extLst>
              <a:ext uri="{FF2B5EF4-FFF2-40B4-BE49-F238E27FC236}">
                <a16:creationId xmlns:a16="http://schemas.microsoft.com/office/drawing/2014/main" id="{2F3EBD01-0BB6-4DE8-91BC-BE3111B80FB7}"/>
              </a:ext>
            </a:extLst>
          </p:cNvPr>
          <p:cNvSpPr>
            <a:spLocks noGrp="1"/>
          </p:cNvSpPr>
          <p:nvPr>
            <p:ph type="ftr" sz="quarter" idx="11"/>
          </p:nvPr>
        </p:nvSpPr>
        <p:spPr/>
        <p:txBody>
          <a:bodyPr/>
          <a:lstStyle/>
          <a:p>
            <a:r>
              <a:rPr lang="en-US"/>
              <a:t>OLD TESTAMENT SURVEY</a:t>
            </a:r>
            <a:endParaRPr lang="en-US" dirty="0"/>
          </a:p>
        </p:txBody>
      </p:sp>
      <p:pic>
        <p:nvPicPr>
          <p:cNvPr id="7" name="Picture Placeholder 6">
            <a:extLst>
              <a:ext uri="{FF2B5EF4-FFF2-40B4-BE49-F238E27FC236}">
                <a16:creationId xmlns:a16="http://schemas.microsoft.com/office/drawing/2014/main" id="{E02BD976-044E-4EA4-9A66-E7BDD53DAFAB}"/>
              </a:ext>
            </a:extLst>
          </p:cNvPr>
          <p:cNvPicPr>
            <a:picLocks noGrp="1"/>
          </p:cNvPicPr>
          <p:nvPr>
            <p:ph type="pic" idx="4294967295"/>
          </p:nvPr>
        </p:nvPicPr>
        <p:blipFill rotWithShape="1">
          <a:blip r:embed="rId3">
            <a:extLst>
              <a:ext uri="{28A0092B-C50C-407E-A947-70E740481C1C}">
                <a14:useLocalDpi xmlns:a14="http://schemas.microsoft.com/office/drawing/2010/main" val="0"/>
              </a:ext>
            </a:extLst>
          </a:blip>
          <a:srcRect t="13321" b="13321"/>
          <a:stretch/>
        </p:blipFill>
        <p:spPr>
          <a:xfrm>
            <a:off x="1638300" y="381000"/>
            <a:ext cx="8915400" cy="3886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88163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DDE1CC-251F-437F-9D1B-4B40E95E9CD4}"/>
              </a:ext>
            </a:extLst>
          </p:cNvPr>
          <p:cNvSpPr>
            <a:spLocks noGrp="1"/>
          </p:cNvSpPr>
          <p:nvPr>
            <p:ph type="title"/>
          </p:nvPr>
        </p:nvSpPr>
        <p:spPr/>
        <p:txBody>
          <a:bodyPr/>
          <a:lstStyle/>
          <a:p>
            <a:r>
              <a:rPr lang="en-US" dirty="0"/>
              <a:t>THREE REASONS WHY GOD CAUSED THE FLOOD</a:t>
            </a:r>
          </a:p>
        </p:txBody>
      </p:sp>
      <p:sp>
        <p:nvSpPr>
          <p:cNvPr id="5" name="Content Placeholder 4">
            <a:extLst>
              <a:ext uri="{FF2B5EF4-FFF2-40B4-BE49-F238E27FC236}">
                <a16:creationId xmlns:a16="http://schemas.microsoft.com/office/drawing/2014/main" id="{90D6526D-2A43-49DC-B6BA-DA22CBA7BA65}"/>
              </a:ext>
            </a:extLst>
          </p:cNvPr>
          <p:cNvSpPr>
            <a:spLocks noGrp="1"/>
          </p:cNvSpPr>
          <p:nvPr>
            <p:ph idx="1"/>
          </p:nvPr>
        </p:nvSpPr>
        <p:spPr>
          <a:xfrm>
            <a:off x="1219200" y="2133600"/>
            <a:ext cx="9906000" cy="4023360"/>
          </a:xfrm>
        </p:spPr>
        <p:txBody>
          <a:bodyPr/>
          <a:lstStyle/>
          <a:p>
            <a:pPr marL="511175" marR="54610" indent="-452438">
              <a:lnSpc>
                <a:spcPct val="115000"/>
              </a:lnSpc>
              <a:spcAft>
                <a:spcPts val="1200"/>
              </a:spcAft>
              <a:buFont typeface="+mj-lt"/>
              <a:buAutoNum type="arabicPeriod"/>
            </a:pPr>
            <a:r>
              <a:rPr lang="en-US" sz="3000" b="1"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The wickedness of man was </a:t>
            </a:r>
            <a:r>
              <a:rPr lang="en-US" sz="3000" b="1" u="sng" dirty="0">
                <a:solidFill>
                  <a:srgbClr val="FF0000"/>
                </a:solidFill>
                <a:effectLst/>
                <a:latin typeface="Century Gothic" panose="020B0502020202020204" pitchFamily="34" charset="0"/>
                <a:ea typeface="Times New Roman" panose="02020603050405020304" pitchFamily="18" charset="0"/>
                <a:cs typeface="Times New Roman" panose="02020603050405020304" pitchFamily="18" charset="0"/>
              </a:rPr>
              <a:t>great</a:t>
            </a:r>
            <a:r>
              <a:rPr lang="en-US" sz="3000" b="1"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 in the earth (6:5).</a:t>
            </a:r>
          </a:p>
          <a:p>
            <a:pPr>
              <a:spcAft>
                <a:spcPts val="1200"/>
              </a:spcAft>
            </a:pPr>
            <a:endParaRPr lang="en-US" dirty="0"/>
          </a:p>
        </p:txBody>
      </p:sp>
      <p:sp>
        <p:nvSpPr>
          <p:cNvPr id="3" name="Footer Placeholder 2">
            <a:extLst>
              <a:ext uri="{FF2B5EF4-FFF2-40B4-BE49-F238E27FC236}">
                <a16:creationId xmlns:a16="http://schemas.microsoft.com/office/drawing/2014/main" id="{90BDC937-93D3-49BF-9082-AB5074205FF1}"/>
              </a:ext>
            </a:extLst>
          </p:cNvPr>
          <p:cNvSpPr>
            <a:spLocks noGrp="1"/>
          </p:cNvSpPr>
          <p:nvPr>
            <p:ph type="ftr" sz="quarter" idx="11"/>
          </p:nvPr>
        </p:nvSpPr>
        <p:spPr/>
        <p:txBody>
          <a:bodyPr/>
          <a:lstStyle/>
          <a:p>
            <a:r>
              <a:rPr lang="en-US"/>
              <a:t>OLD TESTAMENT SURVEY</a:t>
            </a:r>
            <a:endParaRPr lang="en-US" dirty="0"/>
          </a:p>
        </p:txBody>
      </p:sp>
      <p:pic>
        <p:nvPicPr>
          <p:cNvPr id="7" name="Picture 6">
            <a:extLst>
              <a:ext uri="{FF2B5EF4-FFF2-40B4-BE49-F238E27FC236}">
                <a16:creationId xmlns:a16="http://schemas.microsoft.com/office/drawing/2014/main" id="{E5ADA180-4CE2-437F-B29A-3FDB705ABC2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0332014" y="1143000"/>
            <a:ext cx="1177845" cy="1143000"/>
          </a:xfrm>
          <a:prstGeom prst="rect">
            <a:avLst/>
          </a:prstGeom>
        </p:spPr>
      </p:pic>
    </p:spTree>
    <p:extLst>
      <p:ext uri="{BB962C8B-B14F-4D97-AF65-F5344CB8AC3E}">
        <p14:creationId xmlns:p14="http://schemas.microsoft.com/office/powerpoint/2010/main" val="376375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DDE1CC-251F-437F-9D1B-4B40E95E9CD4}"/>
              </a:ext>
            </a:extLst>
          </p:cNvPr>
          <p:cNvSpPr>
            <a:spLocks noGrp="1"/>
          </p:cNvSpPr>
          <p:nvPr>
            <p:ph type="title"/>
          </p:nvPr>
        </p:nvSpPr>
        <p:spPr/>
        <p:txBody>
          <a:bodyPr/>
          <a:lstStyle/>
          <a:p>
            <a:r>
              <a:rPr lang="en-US" dirty="0"/>
              <a:t>THREE REASONS WHY GOD CAUSED THE FLOOD</a:t>
            </a:r>
          </a:p>
        </p:txBody>
      </p:sp>
      <p:sp>
        <p:nvSpPr>
          <p:cNvPr id="5" name="Content Placeholder 4">
            <a:extLst>
              <a:ext uri="{FF2B5EF4-FFF2-40B4-BE49-F238E27FC236}">
                <a16:creationId xmlns:a16="http://schemas.microsoft.com/office/drawing/2014/main" id="{90D6526D-2A43-49DC-B6BA-DA22CBA7BA65}"/>
              </a:ext>
            </a:extLst>
          </p:cNvPr>
          <p:cNvSpPr>
            <a:spLocks noGrp="1"/>
          </p:cNvSpPr>
          <p:nvPr>
            <p:ph idx="1"/>
          </p:nvPr>
        </p:nvSpPr>
        <p:spPr>
          <a:xfrm>
            <a:off x="1219200" y="2133600"/>
            <a:ext cx="9906000" cy="4023360"/>
          </a:xfrm>
        </p:spPr>
        <p:txBody>
          <a:bodyPr/>
          <a:lstStyle/>
          <a:p>
            <a:pPr marL="511175" marR="54610" indent="-452438">
              <a:lnSpc>
                <a:spcPct val="115000"/>
              </a:lnSpc>
              <a:spcAft>
                <a:spcPts val="1200"/>
              </a:spcAft>
              <a:buFont typeface="+mj-lt"/>
              <a:buAutoNum type="arabicPeriod"/>
            </a:pPr>
            <a:r>
              <a:rPr lang="en-US" sz="3000" b="1"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The wickedness of man was </a:t>
            </a:r>
            <a:r>
              <a:rPr lang="en-US" sz="3000" b="1" u="sng" dirty="0">
                <a:solidFill>
                  <a:srgbClr val="FF0000"/>
                </a:solidFill>
                <a:effectLst/>
                <a:latin typeface="Century Gothic" panose="020B0502020202020204" pitchFamily="34" charset="0"/>
                <a:ea typeface="Times New Roman" panose="02020603050405020304" pitchFamily="18" charset="0"/>
                <a:cs typeface="Times New Roman" panose="02020603050405020304" pitchFamily="18" charset="0"/>
              </a:rPr>
              <a:t>great</a:t>
            </a:r>
            <a:r>
              <a:rPr lang="en-US" sz="3000" b="1"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 in the earth (6:5).</a:t>
            </a:r>
          </a:p>
          <a:p>
            <a:pPr marL="511175" marR="54610" indent="-452438">
              <a:lnSpc>
                <a:spcPct val="115000"/>
              </a:lnSpc>
              <a:spcAft>
                <a:spcPts val="1200"/>
              </a:spcAft>
              <a:buFont typeface="+mj-lt"/>
              <a:buAutoNum type="arabicPeriod"/>
            </a:pPr>
            <a:r>
              <a:rPr lang="en-US" sz="3000" b="1"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Every imagination of the thoughts of his heart was </a:t>
            </a:r>
            <a:r>
              <a:rPr lang="en-US" sz="3000" b="1" u="sng" dirty="0">
                <a:solidFill>
                  <a:srgbClr val="FF0000"/>
                </a:solidFill>
                <a:effectLst/>
                <a:latin typeface="Century Gothic" panose="020B0502020202020204" pitchFamily="34" charset="0"/>
                <a:ea typeface="Times New Roman" panose="02020603050405020304" pitchFamily="18" charset="0"/>
                <a:cs typeface="Times New Roman" panose="02020603050405020304" pitchFamily="18" charset="0"/>
              </a:rPr>
              <a:t>only evil continually</a:t>
            </a:r>
            <a:r>
              <a:rPr lang="en-US" sz="3000" b="1"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 (6:5).</a:t>
            </a:r>
          </a:p>
          <a:p>
            <a:pPr>
              <a:spcAft>
                <a:spcPts val="1200"/>
              </a:spcAft>
            </a:pPr>
            <a:endParaRPr lang="en-US" dirty="0"/>
          </a:p>
        </p:txBody>
      </p:sp>
      <p:sp>
        <p:nvSpPr>
          <p:cNvPr id="3" name="Footer Placeholder 2">
            <a:extLst>
              <a:ext uri="{FF2B5EF4-FFF2-40B4-BE49-F238E27FC236}">
                <a16:creationId xmlns:a16="http://schemas.microsoft.com/office/drawing/2014/main" id="{90BDC937-93D3-49BF-9082-AB5074205FF1}"/>
              </a:ext>
            </a:extLst>
          </p:cNvPr>
          <p:cNvSpPr>
            <a:spLocks noGrp="1"/>
          </p:cNvSpPr>
          <p:nvPr>
            <p:ph type="ftr" sz="quarter" idx="11"/>
          </p:nvPr>
        </p:nvSpPr>
        <p:spPr/>
        <p:txBody>
          <a:bodyPr/>
          <a:lstStyle/>
          <a:p>
            <a:r>
              <a:rPr lang="en-US"/>
              <a:t>OLD TESTAMENT SURVEY</a:t>
            </a:r>
            <a:endParaRPr lang="en-US" dirty="0"/>
          </a:p>
        </p:txBody>
      </p:sp>
      <p:pic>
        <p:nvPicPr>
          <p:cNvPr id="8" name="Picture 7">
            <a:extLst>
              <a:ext uri="{FF2B5EF4-FFF2-40B4-BE49-F238E27FC236}">
                <a16:creationId xmlns:a16="http://schemas.microsoft.com/office/drawing/2014/main" id="{378A907F-4EE1-4835-BC63-AD5892A67AA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0332014" y="1143000"/>
            <a:ext cx="1177845" cy="1143000"/>
          </a:xfrm>
          <a:prstGeom prst="rect">
            <a:avLst/>
          </a:prstGeom>
        </p:spPr>
      </p:pic>
    </p:spTree>
    <p:extLst>
      <p:ext uri="{BB962C8B-B14F-4D97-AF65-F5344CB8AC3E}">
        <p14:creationId xmlns:p14="http://schemas.microsoft.com/office/powerpoint/2010/main" val="1713960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earn an ABT Certificate</a:t>
            </a:r>
          </a:p>
        </p:txBody>
      </p:sp>
      <p:pic>
        <p:nvPicPr>
          <p:cNvPr id="1026" name="Picture 2" descr="Clipart Free Female Professor | Free Images at Clker.com - vector clip art  online, royalty free &amp; public domain">
            <a:extLst>
              <a:ext uri="{FF2B5EF4-FFF2-40B4-BE49-F238E27FC236}">
                <a16:creationId xmlns:a16="http://schemas.microsoft.com/office/drawing/2014/main" id="{2A613614-7728-4090-97B0-80C8FFA957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981200"/>
            <a:ext cx="6172200" cy="397078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4876800" y="3733800"/>
            <a:ext cx="2438400" cy="1828800"/>
          </a:xfrm>
        </p:spPr>
        <p:txBody>
          <a:bodyPr>
            <a:noAutofit/>
          </a:bodyPr>
          <a:lstStyle/>
          <a:p>
            <a:pPr marL="0" indent="0" algn="ctr">
              <a:buNone/>
            </a:pPr>
            <a:r>
              <a:rPr lang="en-US" sz="2800" dirty="0"/>
              <a:t> </a:t>
            </a:r>
            <a:r>
              <a:rPr lang="en-US" sz="2800" b="1" dirty="0"/>
              <a:t>Attend 75% of classes in each course</a:t>
            </a:r>
          </a:p>
        </p:txBody>
      </p:sp>
      <p:sp>
        <p:nvSpPr>
          <p:cNvPr id="3" name="Footer Placeholder 2">
            <a:extLst>
              <a:ext uri="{FF2B5EF4-FFF2-40B4-BE49-F238E27FC236}">
                <a16:creationId xmlns:a16="http://schemas.microsoft.com/office/drawing/2014/main" id="{DB6332F0-92C5-46C1-A9A9-20B269B41042}"/>
              </a:ext>
            </a:extLst>
          </p:cNvPr>
          <p:cNvSpPr>
            <a:spLocks noGrp="1"/>
          </p:cNvSpPr>
          <p:nvPr>
            <p:ph type="ftr" sz="quarter" idx="11"/>
          </p:nvPr>
        </p:nvSpPr>
        <p:spPr/>
        <p:txBody>
          <a:bodyPr/>
          <a:lstStyle/>
          <a:p>
            <a:r>
              <a:rPr lang="en-US"/>
              <a:t>OLD TESTAMENT SURVEY</a:t>
            </a:r>
            <a:endParaRPr lang="en-US" dirty="0"/>
          </a:p>
        </p:txBody>
      </p:sp>
    </p:spTree>
    <p:extLst>
      <p:ext uri="{BB962C8B-B14F-4D97-AF65-F5344CB8AC3E}">
        <p14:creationId xmlns:p14="http://schemas.microsoft.com/office/powerpoint/2010/main" val="686690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250" fill="hold"/>
                                        <p:tgtEl>
                                          <p:spTgt spid="5"/>
                                        </p:tgtEl>
                                        <p:attrNameLst>
                                          <p:attrName>ppt_w</p:attrName>
                                        </p:attrNameLst>
                                      </p:cBhvr>
                                      <p:tavLst>
                                        <p:tav tm="0">
                                          <p:val>
                                            <p:fltVal val="0"/>
                                          </p:val>
                                        </p:tav>
                                        <p:tav tm="100000">
                                          <p:val>
                                            <p:strVal val="#ppt_w"/>
                                          </p:val>
                                        </p:tav>
                                      </p:tavLst>
                                    </p:anim>
                                    <p:anim calcmode="lin" valueType="num">
                                      <p:cBhvr>
                                        <p:cTn id="8" dur="1250" fill="hold"/>
                                        <p:tgtEl>
                                          <p:spTgt spid="5"/>
                                        </p:tgtEl>
                                        <p:attrNameLst>
                                          <p:attrName>ppt_h</p:attrName>
                                        </p:attrNameLst>
                                      </p:cBhvr>
                                      <p:tavLst>
                                        <p:tav tm="0">
                                          <p:val>
                                            <p:fltVal val="0"/>
                                          </p:val>
                                        </p:tav>
                                        <p:tav tm="100000">
                                          <p:val>
                                            <p:strVal val="#ppt_h"/>
                                          </p:val>
                                        </p:tav>
                                      </p:tavLst>
                                    </p:anim>
                                    <p:animEffect transition="in" filter="fade">
                                      <p:cBhvr>
                                        <p:cTn id="9"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DDE1CC-251F-437F-9D1B-4B40E95E9CD4}"/>
              </a:ext>
            </a:extLst>
          </p:cNvPr>
          <p:cNvSpPr>
            <a:spLocks noGrp="1"/>
          </p:cNvSpPr>
          <p:nvPr>
            <p:ph type="title"/>
          </p:nvPr>
        </p:nvSpPr>
        <p:spPr/>
        <p:txBody>
          <a:bodyPr/>
          <a:lstStyle/>
          <a:p>
            <a:r>
              <a:rPr lang="en-US" dirty="0"/>
              <a:t>THREE REASONS WHY GOD CAUSED THE FLOOD</a:t>
            </a:r>
          </a:p>
        </p:txBody>
      </p:sp>
      <p:sp>
        <p:nvSpPr>
          <p:cNvPr id="5" name="Content Placeholder 4">
            <a:extLst>
              <a:ext uri="{FF2B5EF4-FFF2-40B4-BE49-F238E27FC236}">
                <a16:creationId xmlns:a16="http://schemas.microsoft.com/office/drawing/2014/main" id="{90D6526D-2A43-49DC-B6BA-DA22CBA7BA65}"/>
              </a:ext>
            </a:extLst>
          </p:cNvPr>
          <p:cNvSpPr>
            <a:spLocks noGrp="1"/>
          </p:cNvSpPr>
          <p:nvPr>
            <p:ph idx="1"/>
          </p:nvPr>
        </p:nvSpPr>
        <p:spPr>
          <a:xfrm>
            <a:off x="1219200" y="2133600"/>
            <a:ext cx="9906000" cy="4023360"/>
          </a:xfrm>
        </p:spPr>
        <p:txBody>
          <a:bodyPr/>
          <a:lstStyle/>
          <a:p>
            <a:pPr marL="511175" marR="54610" indent="-452438">
              <a:lnSpc>
                <a:spcPct val="115000"/>
              </a:lnSpc>
              <a:spcAft>
                <a:spcPts val="1200"/>
              </a:spcAft>
              <a:buFont typeface="+mj-lt"/>
              <a:buAutoNum type="arabicPeriod"/>
            </a:pPr>
            <a:r>
              <a:rPr lang="en-US" sz="3000" b="1"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The wickedness of man was </a:t>
            </a:r>
            <a:r>
              <a:rPr lang="en-US" sz="3000" b="1" u="sng" dirty="0">
                <a:solidFill>
                  <a:srgbClr val="FF0000"/>
                </a:solidFill>
                <a:effectLst/>
                <a:latin typeface="Century Gothic" panose="020B0502020202020204" pitchFamily="34" charset="0"/>
                <a:ea typeface="Times New Roman" panose="02020603050405020304" pitchFamily="18" charset="0"/>
                <a:cs typeface="Times New Roman" panose="02020603050405020304" pitchFamily="18" charset="0"/>
              </a:rPr>
              <a:t>great</a:t>
            </a:r>
            <a:r>
              <a:rPr lang="en-US" sz="3000" b="1"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 in the earth (6:5).</a:t>
            </a:r>
          </a:p>
          <a:p>
            <a:pPr marL="511175" marR="54610" indent="-452438">
              <a:lnSpc>
                <a:spcPct val="115000"/>
              </a:lnSpc>
              <a:spcAft>
                <a:spcPts val="1200"/>
              </a:spcAft>
              <a:buFont typeface="+mj-lt"/>
              <a:buAutoNum type="arabicPeriod"/>
            </a:pPr>
            <a:r>
              <a:rPr lang="en-US" sz="3000" b="1"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Every imagination of the thoughts of his heart was </a:t>
            </a:r>
            <a:r>
              <a:rPr lang="en-US" sz="3000" b="1" u="sng" dirty="0">
                <a:solidFill>
                  <a:srgbClr val="FF0000"/>
                </a:solidFill>
                <a:effectLst/>
                <a:latin typeface="Century Gothic" panose="020B0502020202020204" pitchFamily="34" charset="0"/>
                <a:ea typeface="Times New Roman" panose="02020603050405020304" pitchFamily="18" charset="0"/>
                <a:cs typeface="Times New Roman" panose="02020603050405020304" pitchFamily="18" charset="0"/>
              </a:rPr>
              <a:t>only evil continually</a:t>
            </a:r>
            <a:r>
              <a:rPr lang="en-US" sz="3000" b="1"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 (6:5).</a:t>
            </a:r>
          </a:p>
          <a:p>
            <a:pPr marL="511175" marR="54610" indent="-452438">
              <a:lnSpc>
                <a:spcPct val="115000"/>
              </a:lnSpc>
              <a:spcAft>
                <a:spcPts val="1200"/>
              </a:spcAft>
              <a:buFont typeface="+mj-lt"/>
              <a:buAutoNum type="arabicPeriod"/>
            </a:pPr>
            <a:r>
              <a:rPr lang="en-US" sz="3000" b="1"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The earth was </a:t>
            </a:r>
            <a:r>
              <a:rPr lang="en-US" sz="3000" b="1" u="sng" dirty="0">
                <a:solidFill>
                  <a:srgbClr val="FF0000"/>
                </a:solidFill>
                <a:effectLst/>
                <a:latin typeface="Century Gothic" panose="020B0502020202020204" pitchFamily="34" charset="0"/>
                <a:ea typeface="Times New Roman" panose="02020603050405020304" pitchFamily="18" charset="0"/>
                <a:cs typeface="Times New Roman" panose="02020603050405020304" pitchFamily="18" charset="0"/>
              </a:rPr>
              <a:t>filled with violence</a:t>
            </a:r>
            <a:r>
              <a:rPr lang="en-US" sz="3000" b="1"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 (6:11).</a:t>
            </a:r>
          </a:p>
          <a:p>
            <a:pPr>
              <a:spcAft>
                <a:spcPts val="1200"/>
              </a:spcAft>
            </a:pPr>
            <a:endParaRPr lang="en-US" dirty="0"/>
          </a:p>
        </p:txBody>
      </p:sp>
      <p:sp>
        <p:nvSpPr>
          <p:cNvPr id="3" name="Footer Placeholder 2">
            <a:extLst>
              <a:ext uri="{FF2B5EF4-FFF2-40B4-BE49-F238E27FC236}">
                <a16:creationId xmlns:a16="http://schemas.microsoft.com/office/drawing/2014/main" id="{90BDC937-93D3-49BF-9082-AB5074205FF1}"/>
              </a:ext>
            </a:extLst>
          </p:cNvPr>
          <p:cNvSpPr>
            <a:spLocks noGrp="1"/>
          </p:cNvSpPr>
          <p:nvPr>
            <p:ph type="ftr" sz="quarter" idx="11"/>
          </p:nvPr>
        </p:nvSpPr>
        <p:spPr/>
        <p:txBody>
          <a:bodyPr/>
          <a:lstStyle/>
          <a:p>
            <a:r>
              <a:rPr lang="en-US"/>
              <a:t>OLD TESTAMENT SURVEY</a:t>
            </a:r>
            <a:endParaRPr lang="en-US" dirty="0"/>
          </a:p>
        </p:txBody>
      </p:sp>
      <p:pic>
        <p:nvPicPr>
          <p:cNvPr id="2" name="Picture 1">
            <a:extLst>
              <a:ext uri="{FF2B5EF4-FFF2-40B4-BE49-F238E27FC236}">
                <a16:creationId xmlns:a16="http://schemas.microsoft.com/office/drawing/2014/main" id="{C500BAA3-9371-48A1-928A-DD9D7C5F0A8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0332014" y="1143000"/>
            <a:ext cx="1177845" cy="1143000"/>
          </a:xfrm>
          <a:prstGeom prst="rect">
            <a:avLst/>
          </a:prstGeom>
        </p:spPr>
      </p:pic>
    </p:spTree>
    <p:extLst>
      <p:ext uri="{BB962C8B-B14F-4D97-AF65-F5344CB8AC3E}">
        <p14:creationId xmlns:p14="http://schemas.microsoft.com/office/powerpoint/2010/main" val="2728705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53EBE-8105-4DD2-8F67-3BF237785F8F}"/>
              </a:ext>
            </a:extLst>
          </p:cNvPr>
          <p:cNvSpPr>
            <a:spLocks noGrp="1"/>
          </p:cNvSpPr>
          <p:nvPr>
            <p:ph type="title"/>
          </p:nvPr>
        </p:nvSpPr>
        <p:spPr/>
        <p:txBody>
          <a:bodyPr/>
          <a:lstStyle/>
          <a:p>
            <a:r>
              <a:rPr lang="en-US" dirty="0"/>
              <a:t>WAS GOD TOO CRUEL?</a:t>
            </a:r>
          </a:p>
        </p:txBody>
      </p:sp>
      <p:sp>
        <p:nvSpPr>
          <p:cNvPr id="5" name="Footer Placeholder 4">
            <a:extLst>
              <a:ext uri="{FF2B5EF4-FFF2-40B4-BE49-F238E27FC236}">
                <a16:creationId xmlns:a16="http://schemas.microsoft.com/office/drawing/2014/main" id="{2F3EBD01-0BB6-4DE8-91BC-BE3111B80FB7}"/>
              </a:ext>
            </a:extLst>
          </p:cNvPr>
          <p:cNvSpPr>
            <a:spLocks noGrp="1"/>
          </p:cNvSpPr>
          <p:nvPr>
            <p:ph type="ftr" sz="quarter" idx="11"/>
          </p:nvPr>
        </p:nvSpPr>
        <p:spPr/>
        <p:txBody>
          <a:bodyPr/>
          <a:lstStyle/>
          <a:p>
            <a:r>
              <a:rPr lang="en-US"/>
              <a:t>OLD TESTAMENT SURVEY</a:t>
            </a:r>
            <a:endParaRPr lang="en-US" dirty="0"/>
          </a:p>
        </p:txBody>
      </p:sp>
      <p:pic>
        <p:nvPicPr>
          <p:cNvPr id="6" name="Picture Placeholder 6">
            <a:extLst>
              <a:ext uri="{FF2B5EF4-FFF2-40B4-BE49-F238E27FC236}">
                <a16:creationId xmlns:a16="http://schemas.microsoft.com/office/drawing/2014/main" id="{2C4B92E5-D1AB-48AE-8C13-CACB47301D8E}"/>
              </a:ext>
            </a:extLst>
          </p:cNvPr>
          <p:cNvPicPr>
            <a:picLocks/>
          </p:cNvPicPr>
          <p:nvPr/>
        </p:nvPicPr>
        <p:blipFill rotWithShape="1">
          <a:blip r:embed="rId3">
            <a:extLst>
              <a:ext uri="{28A0092B-C50C-407E-A947-70E740481C1C}">
                <a14:useLocalDpi xmlns:a14="http://schemas.microsoft.com/office/drawing/2010/main" val="0"/>
              </a:ext>
            </a:extLst>
          </a:blip>
          <a:srcRect t="13321" b="13321"/>
          <a:stretch/>
        </p:blipFill>
        <p:spPr>
          <a:xfrm>
            <a:off x="1638300" y="381000"/>
            <a:ext cx="8915400" cy="3886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306510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AA33B-B9F8-4746-9EC4-7409E6304BBA}"/>
              </a:ext>
            </a:extLst>
          </p:cNvPr>
          <p:cNvSpPr>
            <a:spLocks noGrp="1"/>
          </p:cNvSpPr>
          <p:nvPr>
            <p:ph type="title"/>
          </p:nvPr>
        </p:nvSpPr>
        <p:spPr/>
        <p:txBody>
          <a:bodyPr/>
          <a:lstStyle/>
          <a:p>
            <a:r>
              <a:rPr lang="en-US" dirty="0"/>
              <a:t>WAS GOD TOO CRUEL?</a:t>
            </a:r>
          </a:p>
        </p:txBody>
      </p:sp>
      <p:sp>
        <p:nvSpPr>
          <p:cNvPr id="3" name="Content Placeholder 2">
            <a:extLst>
              <a:ext uri="{FF2B5EF4-FFF2-40B4-BE49-F238E27FC236}">
                <a16:creationId xmlns:a16="http://schemas.microsoft.com/office/drawing/2014/main" id="{8766EB32-47C3-4EA0-8F98-2E3B3230FCAF}"/>
              </a:ext>
            </a:extLst>
          </p:cNvPr>
          <p:cNvSpPr>
            <a:spLocks noGrp="1"/>
          </p:cNvSpPr>
          <p:nvPr>
            <p:ph idx="1"/>
          </p:nvPr>
        </p:nvSpPr>
        <p:spPr/>
        <p:txBody>
          <a:bodyPr>
            <a:normAutofit/>
          </a:bodyPr>
          <a:lstStyle/>
          <a:p>
            <a:pPr marL="511175" indent="-511175">
              <a:buFont typeface="+mj-lt"/>
              <a:buAutoNum type="arabicPeriod"/>
            </a:pPr>
            <a:r>
              <a:rPr lang="en-US" sz="3200" dirty="0"/>
              <a:t>No, because he always gives </a:t>
            </a:r>
            <a:r>
              <a:rPr lang="en-US" sz="3200" u="sng" dirty="0">
                <a:solidFill>
                  <a:srgbClr val="FF0000"/>
                </a:solidFill>
              </a:rPr>
              <a:t>sinners plenty of time to repent</a:t>
            </a:r>
            <a:r>
              <a:rPr lang="en-US" sz="3200" dirty="0"/>
              <a:t>.  </a:t>
            </a:r>
          </a:p>
          <a:p>
            <a:endParaRPr lang="en-US" sz="3200" dirty="0"/>
          </a:p>
        </p:txBody>
      </p:sp>
      <p:sp>
        <p:nvSpPr>
          <p:cNvPr id="4" name="Footer Placeholder 3">
            <a:extLst>
              <a:ext uri="{FF2B5EF4-FFF2-40B4-BE49-F238E27FC236}">
                <a16:creationId xmlns:a16="http://schemas.microsoft.com/office/drawing/2014/main" id="{2C82BD5F-B26C-40D1-8EB9-042B3A78F27B}"/>
              </a:ext>
            </a:extLst>
          </p:cNvPr>
          <p:cNvSpPr>
            <a:spLocks noGrp="1"/>
          </p:cNvSpPr>
          <p:nvPr>
            <p:ph type="ftr" sz="quarter" idx="11"/>
          </p:nvPr>
        </p:nvSpPr>
        <p:spPr/>
        <p:txBody>
          <a:bodyPr/>
          <a:lstStyle/>
          <a:p>
            <a:r>
              <a:rPr lang="en-US"/>
              <a:t>OLD TESTAMENT SURVEY</a:t>
            </a:r>
            <a:endParaRPr lang="en-US" dirty="0"/>
          </a:p>
        </p:txBody>
      </p:sp>
      <p:pic>
        <p:nvPicPr>
          <p:cNvPr id="9" name="Picture 8">
            <a:extLst>
              <a:ext uri="{FF2B5EF4-FFF2-40B4-BE49-F238E27FC236}">
                <a16:creationId xmlns:a16="http://schemas.microsoft.com/office/drawing/2014/main" id="{F0C4F452-4528-4502-A8F0-A4E25F690A2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0287000" y="381000"/>
            <a:ext cx="1177845" cy="1143000"/>
          </a:xfrm>
          <a:prstGeom prst="rect">
            <a:avLst/>
          </a:prstGeom>
        </p:spPr>
      </p:pic>
    </p:spTree>
    <p:extLst>
      <p:ext uri="{BB962C8B-B14F-4D97-AF65-F5344CB8AC3E}">
        <p14:creationId xmlns:p14="http://schemas.microsoft.com/office/powerpoint/2010/main" val="917019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AA33B-B9F8-4746-9EC4-7409E6304BBA}"/>
              </a:ext>
            </a:extLst>
          </p:cNvPr>
          <p:cNvSpPr>
            <a:spLocks noGrp="1"/>
          </p:cNvSpPr>
          <p:nvPr>
            <p:ph type="title"/>
          </p:nvPr>
        </p:nvSpPr>
        <p:spPr/>
        <p:txBody>
          <a:bodyPr/>
          <a:lstStyle/>
          <a:p>
            <a:r>
              <a:rPr lang="en-US" dirty="0"/>
              <a:t>WAS GOD TOO CRUEL?</a:t>
            </a:r>
          </a:p>
        </p:txBody>
      </p:sp>
      <p:sp>
        <p:nvSpPr>
          <p:cNvPr id="3" name="Content Placeholder 2">
            <a:extLst>
              <a:ext uri="{FF2B5EF4-FFF2-40B4-BE49-F238E27FC236}">
                <a16:creationId xmlns:a16="http://schemas.microsoft.com/office/drawing/2014/main" id="{8766EB32-47C3-4EA0-8F98-2E3B3230FCAF}"/>
              </a:ext>
            </a:extLst>
          </p:cNvPr>
          <p:cNvSpPr>
            <a:spLocks noGrp="1"/>
          </p:cNvSpPr>
          <p:nvPr>
            <p:ph idx="1"/>
          </p:nvPr>
        </p:nvSpPr>
        <p:spPr/>
        <p:txBody>
          <a:bodyPr>
            <a:normAutofit/>
          </a:bodyPr>
          <a:lstStyle/>
          <a:p>
            <a:pPr marL="511175" indent="-511175">
              <a:buFont typeface="+mj-lt"/>
              <a:buAutoNum type="arabicPeriod"/>
            </a:pPr>
            <a:r>
              <a:rPr lang="en-US" sz="3200" dirty="0"/>
              <a:t>No, because he always gives </a:t>
            </a:r>
            <a:r>
              <a:rPr lang="en-US" sz="3200" u="sng" dirty="0">
                <a:solidFill>
                  <a:srgbClr val="FF0000"/>
                </a:solidFill>
              </a:rPr>
              <a:t>sinners plenty of time to repent</a:t>
            </a:r>
            <a:r>
              <a:rPr lang="en-US" sz="3200" dirty="0"/>
              <a:t>.  </a:t>
            </a:r>
          </a:p>
          <a:p>
            <a:pPr marL="511175" indent="-511175">
              <a:buFont typeface="+mj-lt"/>
              <a:buAutoNum type="arabicPeriod"/>
            </a:pPr>
            <a:r>
              <a:rPr lang="en-US" sz="3200" dirty="0"/>
              <a:t>No, because he is </a:t>
            </a:r>
            <a:r>
              <a:rPr lang="en-US" sz="3200" u="sng" dirty="0">
                <a:solidFill>
                  <a:srgbClr val="FF0000"/>
                </a:solidFill>
              </a:rPr>
              <a:t>infinitely wiser than us</a:t>
            </a:r>
            <a:r>
              <a:rPr lang="en-US" sz="3200" dirty="0"/>
              <a:t>.  </a:t>
            </a:r>
          </a:p>
          <a:p>
            <a:pPr marL="0" indent="0">
              <a:buNone/>
            </a:pPr>
            <a:endParaRPr lang="en-US" sz="3200" dirty="0"/>
          </a:p>
          <a:p>
            <a:endParaRPr lang="en-US" sz="3200" dirty="0"/>
          </a:p>
        </p:txBody>
      </p:sp>
      <p:sp>
        <p:nvSpPr>
          <p:cNvPr id="4" name="Footer Placeholder 3">
            <a:extLst>
              <a:ext uri="{FF2B5EF4-FFF2-40B4-BE49-F238E27FC236}">
                <a16:creationId xmlns:a16="http://schemas.microsoft.com/office/drawing/2014/main" id="{2C82BD5F-B26C-40D1-8EB9-042B3A78F27B}"/>
              </a:ext>
            </a:extLst>
          </p:cNvPr>
          <p:cNvSpPr>
            <a:spLocks noGrp="1"/>
          </p:cNvSpPr>
          <p:nvPr>
            <p:ph type="ftr" sz="quarter" idx="11"/>
          </p:nvPr>
        </p:nvSpPr>
        <p:spPr/>
        <p:txBody>
          <a:bodyPr/>
          <a:lstStyle/>
          <a:p>
            <a:r>
              <a:rPr lang="en-US"/>
              <a:t>OLD TESTAMENT SURVEY</a:t>
            </a:r>
            <a:endParaRPr lang="en-US" dirty="0"/>
          </a:p>
        </p:txBody>
      </p:sp>
      <p:pic>
        <p:nvPicPr>
          <p:cNvPr id="6" name="Picture 5">
            <a:extLst>
              <a:ext uri="{FF2B5EF4-FFF2-40B4-BE49-F238E27FC236}">
                <a16:creationId xmlns:a16="http://schemas.microsoft.com/office/drawing/2014/main" id="{EAEC1FBD-80BA-46E2-A1D7-F46067FB1E3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0287000" y="381000"/>
            <a:ext cx="1177845" cy="1143000"/>
          </a:xfrm>
          <a:prstGeom prst="rect">
            <a:avLst/>
          </a:prstGeom>
        </p:spPr>
      </p:pic>
    </p:spTree>
    <p:extLst>
      <p:ext uri="{BB962C8B-B14F-4D97-AF65-F5344CB8AC3E}">
        <p14:creationId xmlns:p14="http://schemas.microsoft.com/office/powerpoint/2010/main" val="3027337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AA33B-B9F8-4746-9EC4-7409E6304BBA}"/>
              </a:ext>
            </a:extLst>
          </p:cNvPr>
          <p:cNvSpPr>
            <a:spLocks noGrp="1"/>
          </p:cNvSpPr>
          <p:nvPr>
            <p:ph type="title"/>
          </p:nvPr>
        </p:nvSpPr>
        <p:spPr/>
        <p:txBody>
          <a:bodyPr/>
          <a:lstStyle/>
          <a:p>
            <a:r>
              <a:rPr lang="en-US" dirty="0"/>
              <a:t>WAS GOD TOO CRUEL?</a:t>
            </a:r>
          </a:p>
        </p:txBody>
      </p:sp>
      <p:sp>
        <p:nvSpPr>
          <p:cNvPr id="3" name="Content Placeholder 2">
            <a:extLst>
              <a:ext uri="{FF2B5EF4-FFF2-40B4-BE49-F238E27FC236}">
                <a16:creationId xmlns:a16="http://schemas.microsoft.com/office/drawing/2014/main" id="{8766EB32-47C3-4EA0-8F98-2E3B3230FCAF}"/>
              </a:ext>
            </a:extLst>
          </p:cNvPr>
          <p:cNvSpPr>
            <a:spLocks noGrp="1"/>
          </p:cNvSpPr>
          <p:nvPr>
            <p:ph idx="1"/>
          </p:nvPr>
        </p:nvSpPr>
        <p:spPr/>
        <p:txBody>
          <a:bodyPr>
            <a:normAutofit/>
          </a:bodyPr>
          <a:lstStyle/>
          <a:p>
            <a:pPr marL="511175" indent="-511175">
              <a:buFont typeface="+mj-lt"/>
              <a:buAutoNum type="arabicPeriod"/>
            </a:pPr>
            <a:r>
              <a:rPr lang="en-US" sz="3200" dirty="0"/>
              <a:t>No, because he always gives </a:t>
            </a:r>
            <a:r>
              <a:rPr lang="en-US" sz="3200" u="sng" dirty="0">
                <a:solidFill>
                  <a:srgbClr val="FF0000"/>
                </a:solidFill>
              </a:rPr>
              <a:t>sinners plenty of time to repent</a:t>
            </a:r>
            <a:r>
              <a:rPr lang="en-US" sz="3200" dirty="0"/>
              <a:t>.  </a:t>
            </a:r>
          </a:p>
          <a:p>
            <a:pPr marL="511175" indent="-511175">
              <a:buFont typeface="+mj-lt"/>
              <a:buAutoNum type="arabicPeriod"/>
            </a:pPr>
            <a:r>
              <a:rPr lang="en-US" sz="3200" dirty="0"/>
              <a:t>No, because he is </a:t>
            </a:r>
            <a:r>
              <a:rPr lang="en-US" sz="3200" u="sng" dirty="0">
                <a:solidFill>
                  <a:srgbClr val="FF0000"/>
                </a:solidFill>
              </a:rPr>
              <a:t>infinitely wiser than us</a:t>
            </a:r>
            <a:r>
              <a:rPr lang="en-US" sz="3200" dirty="0"/>
              <a:t>.  </a:t>
            </a:r>
          </a:p>
          <a:p>
            <a:pPr marL="511175" indent="-511175">
              <a:buFont typeface="+mj-lt"/>
              <a:buAutoNum type="arabicPeriod"/>
            </a:pPr>
            <a:r>
              <a:rPr lang="en-US" sz="3200" dirty="0"/>
              <a:t>No, because he is </a:t>
            </a:r>
            <a:r>
              <a:rPr lang="en-US" sz="3200" u="sng" dirty="0">
                <a:solidFill>
                  <a:srgbClr val="FF0000"/>
                </a:solidFill>
              </a:rPr>
              <a:t>perfectly righteous</a:t>
            </a:r>
            <a:r>
              <a:rPr lang="en-US" sz="3200" dirty="0"/>
              <a:t>.  </a:t>
            </a:r>
          </a:p>
          <a:p>
            <a:endParaRPr lang="en-US" sz="3200" dirty="0"/>
          </a:p>
        </p:txBody>
      </p:sp>
      <p:sp>
        <p:nvSpPr>
          <p:cNvPr id="4" name="Footer Placeholder 3">
            <a:extLst>
              <a:ext uri="{FF2B5EF4-FFF2-40B4-BE49-F238E27FC236}">
                <a16:creationId xmlns:a16="http://schemas.microsoft.com/office/drawing/2014/main" id="{2C82BD5F-B26C-40D1-8EB9-042B3A78F27B}"/>
              </a:ext>
            </a:extLst>
          </p:cNvPr>
          <p:cNvSpPr>
            <a:spLocks noGrp="1"/>
          </p:cNvSpPr>
          <p:nvPr>
            <p:ph type="ftr" sz="quarter" idx="11"/>
          </p:nvPr>
        </p:nvSpPr>
        <p:spPr/>
        <p:txBody>
          <a:bodyPr/>
          <a:lstStyle/>
          <a:p>
            <a:r>
              <a:rPr lang="en-US"/>
              <a:t>OLD TESTAMENT SURVEY</a:t>
            </a:r>
            <a:endParaRPr lang="en-US" dirty="0"/>
          </a:p>
        </p:txBody>
      </p:sp>
    </p:spTree>
    <p:extLst>
      <p:ext uri="{BB962C8B-B14F-4D97-AF65-F5344CB8AC3E}">
        <p14:creationId xmlns:p14="http://schemas.microsoft.com/office/powerpoint/2010/main" val="3138849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AA33B-B9F8-4746-9EC4-7409E6304BBA}"/>
              </a:ext>
            </a:extLst>
          </p:cNvPr>
          <p:cNvSpPr>
            <a:spLocks noGrp="1"/>
          </p:cNvSpPr>
          <p:nvPr>
            <p:ph type="title"/>
          </p:nvPr>
        </p:nvSpPr>
        <p:spPr/>
        <p:txBody>
          <a:bodyPr/>
          <a:lstStyle/>
          <a:p>
            <a:r>
              <a:rPr lang="en-US" dirty="0"/>
              <a:t>WAS GOD TOO CRUEL?</a:t>
            </a:r>
          </a:p>
        </p:txBody>
      </p:sp>
      <p:sp>
        <p:nvSpPr>
          <p:cNvPr id="3" name="Content Placeholder 2">
            <a:extLst>
              <a:ext uri="{FF2B5EF4-FFF2-40B4-BE49-F238E27FC236}">
                <a16:creationId xmlns:a16="http://schemas.microsoft.com/office/drawing/2014/main" id="{8766EB32-47C3-4EA0-8F98-2E3B3230FCAF}"/>
              </a:ext>
            </a:extLst>
          </p:cNvPr>
          <p:cNvSpPr>
            <a:spLocks noGrp="1"/>
          </p:cNvSpPr>
          <p:nvPr>
            <p:ph idx="1"/>
          </p:nvPr>
        </p:nvSpPr>
        <p:spPr/>
        <p:txBody>
          <a:bodyPr>
            <a:normAutofit/>
          </a:bodyPr>
          <a:lstStyle/>
          <a:p>
            <a:pPr marL="511175" indent="-511175">
              <a:buFont typeface="+mj-lt"/>
              <a:buAutoNum type="arabicPeriod"/>
            </a:pPr>
            <a:r>
              <a:rPr lang="en-US" sz="3200" dirty="0"/>
              <a:t>No, because he always gives </a:t>
            </a:r>
            <a:r>
              <a:rPr lang="en-US" sz="3200" u="sng" dirty="0">
                <a:solidFill>
                  <a:srgbClr val="FF0000"/>
                </a:solidFill>
              </a:rPr>
              <a:t>sinners plenty of time to repent</a:t>
            </a:r>
            <a:r>
              <a:rPr lang="en-US" sz="3200" dirty="0"/>
              <a:t>.  </a:t>
            </a:r>
          </a:p>
          <a:p>
            <a:pPr marL="511175" indent="-511175">
              <a:buFont typeface="+mj-lt"/>
              <a:buAutoNum type="arabicPeriod"/>
            </a:pPr>
            <a:r>
              <a:rPr lang="en-US" sz="3200" dirty="0"/>
              <a:t>No, because he is </a:t>
            </a:r>
            <a:r>
              <a:rPr lang="en-US" sz="3200" u="sng" dirty="0">
                <a:solidFill>
                  <a:srgbClr val="FF0000"/>
                </a:solidFill>
              </a:rPr>
              <a:t>infinitely wiser than us</a:t>
            </a:r>
            <a:r>
              <a:rPr lang="en-US" sz="3200" dirty="0"/>
              <a:t>.  </a:t>
            </a:r>
          </a:p>
          <a:p>
            <a:pPr marL="511175" indent="-511175">
              <a:buFont typeface="+mj-lt"/>
              <a:buAutoNum type="arabicPeriod"/>
            </a:pPr>
            <a:r>
              <a:rPr lang="en-US" sz="3200" dirty="0"/>
              <a:t>No, because he is </a:t>
            </a:r>
            <a:r>
              <a:rPr lang="en-US" sz="3200" u="sng" dirty="0">
                <a:solidFill>
                  <a:srgbClr val="FF0000"/>
                </a:solidFill>
              </a:rPr>
              <a:t>perfectly righteous</a:t>
            </a:r>
            <a:r>
              <a:rPr lang="en-US" sz="3200" dirty="0"/>
              <a:t>.  </a:t>
            </a:r>
          </a:p>
          <a:p>
            <a:pPr marL="511175" indent="-511175">
              <a:buFont typeface="+mj-lt"/>
              <a:buAutoNum type="arabicPeriod"/>
            </a:pPr>
            <a:r>
              <a:rPr lang="en-US" sz="3200" dirty="0"/>
              <a:t>No, because he is always </a:t>
            </a:r>
            <a:r>
              <a:rPr lang="en-US" sz="3200" u="sng" dirty="0">
                <a:solidFill>
                  <a:srgbClr val="FF0000"/>
                </a:solidFill>
              </a:rPr>
              <a:t>just</a:t>
            </a:r>
            <a:r>
              <a:rPr lang="en-US" sz="3200" dirty="0"/>
              <a:t>.  </a:t>
            </a:r>
          </a:p>
          <a:p>
            <a:endParaRPr lang="en-US" sz="3200" dirty="0"/>
          </a:p>
        </p:txBody>
      </p:sp>
      <p:sp>
        <p:nvSpPr>
          <p:cNvPr id="4" name="Footer Placeholder 3">
            <a:extLst>
              <a:ext uri="{FF2B5EF4-FFF2-40B4-BE49-F238E27FC236}">
                <a16:creationId xmlns:a16="http://schemas.microsoft.com/office/drawing/2014/main" id="{2C82BD5F-B26C-40D1-8EB9-042B3A78F27B}"/>
              </a:ext>
            </a:extLst>
          </p:cNvPr>
          <p:cNvSpPr>
            <a:spLocks noGrp="1"/>
          </p:cNvSpPr>
          <p:nvPr>
            <p:ph type="ftr" sz="quarter" idx="11"/>
          </p:nvPr>
        </p:nvSpPr>
        <p:spPr/>
        <p:txBody>
          <a:bodyPr/>
          <a:lstStyle/>
          <a:p>
            <a:r>
              <a:rPr lang="en-US"/>
              <a:t>OLD TESTAMENT SURVEY</a:t>
            </a:r>
            <a:endParaRPr lang="en-US" dirty="0"/>
          </a:p>
        </p:txBody>
      </p:sp>
    </p:spTree>
    <p:extLst>
      <p:ext uri="{BB962C8B-B14F-4D97-AF65-F5344CB8AC3E}">
        <p14:creationId xmlns:p14="http://schemas.microsoft.com/office/powerpoint/2010/main" val="3792683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AA33B-B9F8-4746-9EC4-7409E6304BBA}"/>
              </a:ext>
            </a:extLst>
          </p:cNvPr>
          <p:cNvSpPr>
            <a:spLocks noGrp="1"/>
          </p:cNvSpPr>
          <p:nvPr>
            <p:ph type="title"/>
          </p:nvPr>
        </p:nvSpPr>
        <p:spPr/>
        <p:txBody>
          <a:bodyPr/>
          <a:lstStyle/>
          <a:p>
            <a:r>
              <a:rPr lang="en-US" dirty="0"/>
              <a:t>WAS GOD TOO CRUEL?</a:t>
            </a:r>
          </a:p>
        </p:txBody>
      </p:sp>
      <p:sp>
        <p:nvSpPr>
          <p:cNvPr id="3" name="Content Placeholder 2">
            <a:extLst>
              <a:ext uri="{FF2B5EF4-FFF2-40B4-BE49-F238E27FC236}">
                <a16:creationId xmlns:a16="http://schemas.microsoft.com/office/drawing/2014/main" id="{8766EB32-47C3-4EA0-8F98-2E3B3230FCAF}"/>
              </a:ext>
            </a:extLst>
          </p:cNvPr>
          <p:cNvSpPr>
            <a:spLocks noGrp="1"/>
          </p:cNvSpPr>
          <p:nvPr>
            <p:ph idx="1"/>
          </p:nvPr>
        </p:nvSpPr>
        <p:spPr/>
        <p:txBody>
          <a:bodyPr>
            <a:normAutofit/>
          </a:bodyPr>
          <a:lstStyle/>
          <a:p>
            <a:pPr marL="511175" indent="-511175">
              <a:buFont typeface="+mj-lt"/>
              <a:buAutoNum type="arabicPeriod"/>
            </a:pPr>
            <a:r>
              <a:rPr lang="en-US" sz="3200" dirty="0"/>
              <a:t>No, because he always gives </a:t>
            </a:r>
            <a:r>
              <a:rPr lang="en-US" sz="3200" u="sng" dirty="0">
                <a:solidFill>
                  <a:srgbClr val="FF0000"/>
                </a:solidFill>
              </a:rPr>
              <a:t>sinners plenty of time to repent</a:t>
            </a:r>
            <a:r>
              <a:rPr lang="en-US" sz="3200" dirty="0"/>
              <a:t>.  </a:t>
            </a:r>
          </a:p>
          <a:p>
            <a:pPr marL="511175" indent="-511175">
              <a:buFont typeface="+mj-lt"/>
              <a:buAutoNum type="arabicPeriod"/>
            </a:pPr>
            <a:r>
              <a:rPr lang="en-US" sz="3200" dirty="0"/>
              <a:t>No, because he is </a:t>
            </a:r>
            <a:r>
              <a:rPr lang="en-US" sz="3200" u="sng" dirty="0">
                <a:solidFill>
                  <a:srgbClr val="FF0000"/>
                </a:solidFill>
              </a:rPr>
              <a:t>infinitely wiser than us</a:t>
            </a:r>
            <a:r>
              <a:rPr lang="en-US" sz="3200" dirty="0"/>
              <a:t>.  </a:t>
            </a:r>
          </a:p>
          <a:p>
            <a:pPr marL="511175" indent="-511175">
              <a:buFont typeface="+mj-lt"/>
              <a:buAutoNum type="arabicPeriod"/>
            </a:pPr>
            <a:r>
              <a:rPr lang="en-US" sz="3200" dirty="0"/>
              <a:t>No, because he is </a:t>
            </a:r>
            <a:r>
              <a:rPr lang="en-US" sz="3200" u="sng" dirty="0">
                <a:solidFill>
                  <a:srgbClr val="FF0000"/>
                </a:solidFill>
              </a:rPr>
              <a:t>perfectly righteous</a:t>
            </a:r>
            <a:r>
              <a:rPr lang="en-US" sz="3200" dirty="0"/>
              <a:t>.  </a:t>
            </a:r>
          </a:p>
          <a:p>
            <a:pPr marL="511175" indent="-511175">
              <a:buFont typeface="+mj-lt"/>
              <a:buAutoNum type="arabicPeriod"/>
            </a:pPr>
            <a:r>
              <a:rPr lang="en-US" sz="3200" dirty="0"/>
              <a:t>No, because he is always </a:t>
            </a:r>
            <a:r>
              <a:rPr lang="en-US" sz="3200" u="sng" dirty="0">
                <a:solidFill>
                  <a:srgbClr val="FF0000"/>
                </a:solidFill>
              </a:rPr>
              <a:t>just</a:t>
            </a:r>
            <a:r>
              <a:rPr lang="en-US" sz="3200" dirty="0"/>
              <a:t>.  </a:t>
            </a:r>
          </a:p>
          <a:p>
            <a:pPr marL="511175" indent="-511175">
              <a:buFont typeface="+mj-lt"/>
              <a:buAutoNum type="arabicPeriod"/>
            </a:pPr>
            <a:r>
              <a:rPr lang="en-US" sz="3200" dirty="0"/>
              <a:t>No, because he is </a:t>
            </a:r>
            <a:r>
              <a:rPr lang="en-US" sz="3200" u="sng" dirty="0">
                <a:solidFill>
                  <a:srgbClr val="FF0000"/>
                </a:solidFill>
              </a:rPr>
              <a:t>holy and morally perfect</a:t>
            </a:r>
            <a:r>
              <a:rPr lang="en-US" sz="3200" dirty="0"/>
              <a:t>.  </a:t>
            </a:r>
          </a:p>
          <a:p>
            <a:endParaRPr lang="en-US" sz="3200" dirty="0"/>
          </a:p>
        </p:txBody>
      </p:sp>
      <p:sp>
        <p:nvSpPr>
          <p:cNvPr id="4" name="Footer Placeholder 3">
            <a:extLst>
              <a:ext uri="{FF2B5EF4-FFF2-40B4-BE49-F238E27FC236}">
                <a16:creationId xmlns:a16="http://schemas.microsoft.com/office/drawing/2014/main" id="{2C82BD5F-B26C-40D1-8EB9-042B3A78F27B}"/>
              </a:ext>
            </a:extLst>
          </p:cNvPr>
          <p:cNvSpPr>
            <a:spLocks noGrp="1"/>
          </p:cNvSpPr>
          <p:nvPr>
            <p:ph type="ftr" sz="quarter" idx="11"/>
          </p:nvPr>
        </p:nvSpPr>
        <p:spPr/>
        <p:txBody>
          <a:bodyPr/>
          <a:lstStyle/>
          <a:p>
            <a:r>
              <a:rPr lang="en-US"/>
              <a:t>OLD TESTAMENT SURVEY</a:t>
            </a:r>
            <a:endParaRPr lang="en-US" dirty="0"/>
          </a:p>
        </p:txBody>
      </p:sp>
    </p:spTree>
    <p:extLst>
      <p:ext uri="{BB962C8B-B14F-4D97-AF65-F5344CB8AC3E}">
        <p14:creationId xmlns:p14="http://schemas.microsoft.com/office/powerpoint/2010/main" val="1165625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479AC-D719-4C71-A2BF-0DFC48EE4822}"/>
              </a:ext>
            </a:extLst>
          </p:cNvPr>
          <p:cNvSpPr>
            <a:spLocks noGrp="1"/>
          </p:cNvSpPr>
          <p:nvPr>
            <p:ph type="title"/>
          </p:nvPr>
        </p:nvSpPr>
        <p:spPr/>
        <p:txBody>
          <a:bodyPr>
            <a:normAutofit fontScale="90000"/>
          </a:bodyPr>
          <a:lstStyle/>
          <a:p>
            <a:r>
              <a:rPr lang="en-US" dirty="0"/>
              <a:t>Was the Flood Local or World-Wide?</a:t>
            </a:r>
          </a:p>
        </p:txBody>
      </p:sp>
      <p:sp>
        <p:nvSpPr>
          <p:cNvPr id="3" name="Footer Placeholder 2">
            <a:extLst>
              <a:ext uri="{FF2B5EF4-FFF2-40B4-BE49-F238E27FC236}">
                <a16:creationId xmlns:a16="http://schemas.microsoft.com/office/drawing/2014/main" id="{FA2A68E8-F159-4203-ACAA-1E27BEBDD4FD}"/>
              </a:ext>
            </a:extLst>
          </p:cNvPr>
          <p:cNvSpPr>
            <a:spLocks noGrp="1"/>
          </p:cNvSpPr>
          <p:nvPr>
            <p:ph type="ftr" sz="quarter" idx="11"/>
          </p:nvPr>
        </p:nvSpPr>
        <p:spPr/>
        <p:txBody>
          <a:bodyPr/>
          <a:lstStyle/>
          <a:p>
            <a:r>
              <a:rPr lang="en-US"/>
              <a:t>OLD TESTAMENT SURVEY</a:t>
            </a:r>
            <a:endParaRPr lang="en-US" dirty="0"/>
          </a:p>
        </p:txBody>
      </p:sp>
      <p:pic>
        <p:nvPicPr>
          <p:cNvPr id="5" name="Picture Placeholder 6">
            <a:extLst>
              <a:ext uri="{FF2B5EF4-FFF2-40B4-BE49-F238E27FC236}">
                <a16:creationId xmlns:a16="http://schemas.microsoft.com/office/drawing/2014/main" id="{F98A43B2-8A4D-452C-9BC4-BBB465EBC17B}"/>
              </a:ext>
            </a:extLst>
          </p:cNvPr>
          <p:cNvPicPr>
            <a:picLocks/>
          </p:cNvPicPr>
          <p:nvPr/>
        </p:nvPicPr>
        <p:blipFill rotWithShape="1">
          <a:blip r:embed="rId3">
            <a:extLst>
              <a:ext uri="{28A0092B-C50C-407E-A947-70E740481C1C}">
                <a14:useLocalDpi xmlns:a14="http://schemas.microsoft.com/office/drawing/2010/main" val="0"/>
              </a:ext>
            </a:extLst>
          </a:blip>
          <a:srcRect t="13321" b="13321"/>
          <a:stretch/>
        </p:blipFill>
        <p:spPr>
          <a:xfrm>
            <a:off x="1638300" y="381000"/>
            <a:ext cx="8915400" cy="3886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4515690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20867F-912A-4C2B-915A-FFC15BBBC441}"/>
              </a:ext>
            </a:extLst>
          </p:cNvPr>
          <p:cNvSpPr>
            <a:spLocks noGrp="1"/>
          </p:cNvSpPr>
          <p:nvPr>
            <p:ph type="title"/>
          </p:nvPr>
        </p:nvSpPr>
        <p:spPr>
          <a:xfrm>
            <a:off x="457200" y="594358"/>
            <a:ext cx="3200400" cy="4053841"/>
          </a:xfrm>
        </p:spPr>
        <p:txBody>
          <a:bodyPr>
            <a:normAutofit/>
          </a:bodyPr>
          <a:lstStyle/>
          <a:p>
            <a:pPr algn="r"/>
            <a:r>
              <a:rPr lang="en-US" sz="4400" b="1" dirty="0">
                <a:effectLst>
                  <a:outerShdw blurRad="38100" dist="38100" dir="2700000" algn="tl">
                    <a:srgbClr val="000000">
                      <a:alpha val="43137"/>
                    </a:srgbClr>
                  </a:outerShdw>
                </a:effectLst>
              </a:rPr>
              <a:t>Was the Flood Local </a:t>
            </a:r>
            <a:br>
              <a:rPr lang="en-US" sz="4400" b="1" dirty="0">
                <a:effectLst>
                  <a:outerShdw blurRad="38100" dist="38100" dir="2700000" algn="tl">
                    <a:srgbClr val="000000">
                      <a:alpha val="43137"/>
                    </a:srgbClr>
                  </a:outerShdw>
                </a:effectLst>
              </a:rPr>
            </a:br>
            <a:r>
              <a:rPr lang="en-US" sz="4400" b="1" dirty="0">
                <a:effectLst>
                  <a:outerShdw blurRad="38100" dist="38100" dir="2700000" algn="tl">
                    <a:srgbClr val="000000">
                      <a:alpha val="43137"/>
                    </a:srgbClr>
                  </a:outerShdw>
                </a:effectLst>
              </a:rPr>
              <a:t>or </a:t>
            </a:r>
            <a:br>
              <a:rPr lang="en-US" sz="4400" b="1" dirty="0">
                <a:effectLst>
                  <a:outerShdw blurRad="38100" dist="38100" dir="2700000" algn="tl">
                    <a:srgbClr val="000000">
                      <a:alpha val="43137"/>
                    </a:srgbClr>
                  </a:outerShdw>
                </a:effectLst>
              </a:rPr>
            </a:br>
            <a:r>
              <a:rPr lang="en-US" sz="4400" b="1" dirty="0">
                <a:effectLst>
                  <a:outerShdw blurRad="38100" dist="38100" dir="2700000" algn="tl">
                    <a:srgbClr val="000000">
                      <a:alpha val="43137"/>
                    </a:srgbClr>
                  </a:outerShdw>
                </a:effectLst>
              </a:rPr>
              <a:t>World-Wide?</a:t>
            </a:r>
          </a:p>
        </p:txBody>
      </p:sp>
      <p:sp>
        <p:nvSpPr>
          <p:cNvPr id="6" name="Content Placeholder 5">
            <a:extLst>
              <a:ext uri="{FF2B5EF4-FFF2-40B4-BE49-F238E27FC236}">
                <a16:creationId xmlns:a16="http://schemas.microsoft.com/office/drawing/2014/main" id="{1BA86EB7-6973-4DB2-A0A9-F8DA9E0F45DA}"/>
              </a:ext>
            </a:extLst>
          </p:cNvPr>
          <p:cNvSpPr>
            <a:spLocks noGrp="1"/>
          </p:cNvSpPr>
          <p:nvPr>
            <p:ph idx="1"/>
          </p:nvPr>
        </p:nvSpPr>
        <p:spPr/>
        <p:txBody>
          <a:bodyPr/>
          <a:lstStyle/>
          <a:p>
            <a:endParaRPr lang="en-US"/>
          </a:p>
        </p:txBody>
      </p:sp>
      <p:sp>
        <p:nvSpPr>
          <p:cNvPr id="3" name="Footer Placeholder 2">
            <a:extLst>
              <a:ext uri="{FF2B5EF4-FFF2-40B4-BE49-F238E27FC236}">
                <a16:creationId xmlns:a16="http://schemas.microsoft.com/office/drawing/2014/main" id="{FE5A4458-CC43-4E3A-8D39-8D3862C95745}"/>
              </a:ext>
            </a:extLst>
          </p:cNvPr>
          <p:cNvSpPr>
            <a:spLocks noGrp="1"/>
          </p:cNvSpPr>
          <p:nvPr>
            <p:ph type="ftr" sz="quarter" idx="11"/>
          </p:nvPr>
        </p:nvSpPr>
        <p:spPr/>
        <p:txBody>
          <a:bodyPr/>
          <a:lstStyle/>
          <a:p>
            <a:r>
              <a:rPr lang="en-US"/>
              <a:t>OLD TESTAMENT SURVEY</a:t>
            </a:r>
            <a:endParaRPr lang="en-US" dirty="0"/>
          </a:p>
        </p:txBody>
      </p:sp>
      <p:pic>
        <p:nvPicPr>
          <p:cNvPr id="9" name="Picture 8">
            <a:extLst>
              <a:ext uri="{FF2B5EF4-FFF2-40B4-BE49-F238E27FC236}">
                <a16:creationId xmlns:a16="http://schemas.microsoft.com/office/drawing/2014/main" id="{57AA9237-3969-4C60-9E7A-EB163AEE96CA}"/>
              </a:ext>
            </a:extLst>
          </p:cNvPr>
          <p:cNvPicPr>
            <a:picLocks noChangeAspect="1"/>
          </p:cNvPicPr>
          <p:nvPr/>
        </p:nvPicPr>
        <p:blipFill>
          <a:blip r:embed="rId3"/>
          <a:stretch>
            <a:fillRect/>
          </a:stretch>
        </p:blipFill>
        <p:spPr>
          <a:xfrm>
            <a:off x="4419600" y="381000"/>
            <a:ext cx="7453615" cy="5791200"/>
          </a:xfrm>
          <a:prstGeom prst="rect">
            <a:avLst/>
          </a:prstGeom>
        </p:spPr>
      </p:pic>
    </p:spTree>
    <p:extLst>
      <p:ext uri="{BB962C8B-B14F-4D97-AF65-F5344CB8AC3E}">
        <p14:creationId xmlns:p14="http://schemas.microsoft.com/office/powerpoint/2010/main" val="23183892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126DB0-6B2E-1F08-C430-54CBAEBB977D}"/>
              </a:ext>
            </a:extLst>
          </p:cNvPr>
          <p:cNvSpPr>
            <a:spLocks noGrp="1"/>
          </p:cNvSpPr>
          <p:nvPr>
            <p:ph type="title"/>
          </p:nvPr>
        </p:nvSpPr>
        <p:spPr/>
        <p:txBody>
          <a:bodyPr/>
          <a:lstStyle/>
          <a:p>
            <a:endParaRPr lang="en-US"/>
          </a:p>
        </p:txBody>
      </p:sp>
      <p:sp>
        <p:nvSpPr>
          <p:cNvPr id="5" name="Footer Placeholder 4">
            <a:extLst>
              <a:ext uri="{FF2B5EF4-FFF2-40B4-BE49-F238E27FC236}">
                <a16:creationId xmlns:a16="http://schemas.microsoft.com/office/drawing/2014/main" id="{BDA886DE-135D-9337-D46D-806848AA4E6F}"/>
              </a:ext>
            </a:extLst>
          </p:cNvPr>
          <p:cNvSpPr>
            <a:spLocks noGrp="1"/>
          </p:cNvSpPr>
          <p:nvPr>
            <p:ph type="ftr" sz="quarter" idx="11"/>
          </p:nvPr>
        </p:nvSpPr>
        <p:spPr/>
        <p:txBody>
          <a:bodyPr/>
          <a:lstStyle/>
          <a:p>
            <a:r>
              <a:rPr lang="en-US"/>
              <a:t>OLD TESTAMENT SURVEY</a:t>
            </a:r>
            <a:endParaRPr lang="en-US" dirty="0"/>
          </a:p>
        </p:txBody>
      </p:sp>
      <p:pic>
        <p:nvPicPr>
          <p:cNvPr id="9" name="Picture 8">
            <a:extLst>
              <a:ext uri="{FF2B5EF4-FFF2-40B4-BE49-F238E27FC236}">
                <a16:creationId xmlns:a16="http://schemas.microsoft.com/office/drawing/2014/main" id="{BA7A3D9A-E437-3223-4F15-297EADF95BFC}"/>
              </a:ext>
            </a:extLst>
          </p:cNvPr>
          <p:cNvPicPr>
            <a:picLocks noChangeAspect="1"/>
          </p:cNvPicPr>
          <p:nvPr/>
        </p:nvPicPr>
        <p:blipFill>
          <a:blip r:embed="rId2"/>
          <a:stretch>
            <a:fillRect/>
          </a:stretch>
        </p:blipFill>
        <p:spPr>
          <a:xfrm>
            <a:off x="533400" y="316542"/>
            <a:ext cx="10939111" cy="5874708"/>
          </a:xfrm>
          <a:prstGeom prst="rect">
            <a:avLst/>
          </a:prstGeom>
        </p:spPr>
      </p:pic>
    </p:spTree>
    <p:extLst>
      <p:ext uri="{BB962C8B-B14F-4D97-AF65-F5344CB8AC3E}">
        <p14:creationId xmlns:p14="http://schemas.microsoft.com/office/powerpoint/2010/main" val="3246104054"/>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at are some ways I can secure my Zoom Meetings? | ITS Knowledge Base">
            <a:extLst>
              <a:ext uri="{FF2B5EF4-FFF2-40B4-BE49-F238E27FC236}">
                <a16:creationId xmlns:a16="http://schemas.microsoft.com/office/drawing/2014/main" id="{FB2EB97E-0B72-4D42-A2D8-5410C26F96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048" y="1478121"/>
            <a:ext cx="10126023" cy="35433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9008542-D451-40FF-AB9F-74EAAF673FDD}"/>
              </a:ext>
            </a:extLst>
          </p:cNvPr>
          <p:cNvSpPr/>
          <p:nvPr/>
        </p:nvSpPr>
        <p:spPr>
          <a:xfrm>
            <a:off x="4819212" y="4327596"/>
            <a:ext cx="1133341" cy="79849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Rectangle 4">
            <a:extLst>
              <a:ext uri="{FF2B5EF4-FFF2-40B4-BE49-F238E27FC236}">
                <a16:creationId xmlns:a16="http://schemas.microsoft.com/office/drawing/2014/main" id="{5AE7748C-1008-492F-8E12-397AB51EBD00}"/>
              </a:ext>
            </a:extLst>
          </p:cNvPr>
          <p:cNvSpPr/>
          <p:nvPr/>
        </p:nvSpPr>
        <p:spPr>
          <a:xfrm>
            <a:off x="457200" y="990600"/>
            <a:ext cx="10896600" cy="3229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Arrow: Up 1">
            <a:extLst>
              <a:ext uri="{FF2B5EF4-FFF2-40B4-BE49-F238E27FC236}">
                <a16:creationId xmlns:a16="http://schemas.microsoft.com/office/drawing/2014/main" id="{7FF71889-0A5B-4BBD-9052-DEA38DE253FA}"/>
              </a:ext>
            </a:extLst>
          </p:cNvPr>
          <p:cNvSpPr/>
          <p:nvPr/>
        </p:nvSpPr>
        <p:spPr>
          <a:xfrm flipV="1">
            <a:off x="4400113" y="1955905"/>
            <a:ext cx="1918951" cy="2125730"/>
          </a:xfrm>
          <a:prstGeom prst="upArrow">
            <a:avLst/>
          </a:prstGeom>
          <a:solidFill>
            <a:srgbClr val="00B0F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extBox 2">
            <a:extLst>
              <a:ext uri="{FF2B5EF4-FFF2-40B4-BE49-F238E27FC236}">
                <a16:creationId xmlns:a16="http://schemas.microsoft.com/office/drawing/2014/main" id="{80121F0F-52AB-45A2-9EA2-EFF67197341B}"/>
              </a:ext>
            </a:extLst>
          </p:cNvPr>
          <p:cNvSpPr txBox="1"/>
          <p:nvPr/>
        </p:nvSpPr>
        <p:spPr>
          <a:xfrm>
            <a:off x="1447800" y="685800"/>
            <a:ext cx="8153400" cy="954107"/>
          </a:xfrm>
          <a:prstGeom prst="rect">
            <a:avLst/>
          </a:prstGeom>
          <a:noFill/>
        </p:spPr>
        <p:txBody>
          <a:bodyPr wrap="square" rtlCol="0">
            <a:spAutoFit/>
          </a:bodyPr>
          <a:lstStyle/>
          <a:p>
            <a:pPr algn="ctr"/>
            <a:r>
              <a:rPr lang="en-US" sz="2800" b="1" dirty="0">
                <a:solidFill>
                  <a:srgbClr val="C00000"/>
                </a:solidFill>
              </a:rPr>
              <a:t>If you want attendance credit for this class, type your name in the </a:t>
            </a:r>
            <a:r>
              <a:rPr lang="en-US" sz="2800" b="1" u="sng" dirty="0">
                <a:solidFill>
                  <a:srgbClr val="C00000"/>
                </a:solidFill>
              </a:rPr>
              <a:t>chat box each week</a:t>
            </a:r>
            <a:r>
              <a:rPr lang="en-US" sz="2800" b="1" dirty="0">
                <a:solidFill>
                  <a:srgbClr val="C00000"/>
                </a:solidFill>
              </a:rPr>
              <a:t>.</a:t>
            </a:r>
          </a:p>
        </p:txBody>
      </p:sp>
      <p:sp>
        <p:nvSpPr>
          <p:cNvPr id="6" name="Footer Placeholder 5">
            <a:extLst>
              <a:ext uri="{FF2B5EF4-FFF2-40B4-BE49-F238E27FC236}">
                <a16:creationId xmlns:a16="http://schemas.microsoft.com/office/drawing/2014/main" id="{CBA65480-A993-48B6-A8AD-E1834431552E}"/>
              </a:ext>
            </a:extLst>
          </p:cNvPr>
          <p:cNvSpPr>
            <a:spLocks noGrp="1"/>
          </p:cNvSpPr>
          <p:nvPr>
            <p:ph type="ftr" sz="quarter" idx="11"/>
          </p:nvPr>
        </p:nvSpPr>
        <p:spPr/>
        <p:txBody>
          <a:bodyPr/>
          <a:lstStyle/>
          <a:p>
            <a:r>
              <a:rPr lang="en-US"/>
              <a:t>OLD TESTAMENT SURVEY</a:t>
            </a:r>
            <a:endParaRPr lang="en-US" dirty="0"/>
          </a:p>
        </p:txBody>
      </p:sp>
    </p:spTree>
    <p:extLst>
      <p:ext uri="{BB962C8B-B14F-4D97-AF65-F5344CB8AC3E}">
        <p14:creationId xmlns:p14="http://schemas.microsoft.com/office/powerpoint/2010/main" val="1616537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750"/>
                                        <p:tgtEl>
                                          <p:spTgt spid="3"/>
                                        </p:tgtEl>
                                      </p:cBhvr>
                                    </p:animEffect>
                                  </p:childTnLst>
                                </p:cTn>
                              </p:par>
                            </p:childTnLst>
                          </p:cTn>
                        </p:par>
                        <p:par>
                          <p:cTn id="8" fill="hold">
                            <p:stCondLst>
                              <p:cond delay="750"/>
                            </p:stCondLst>
                            <p:childTnLst>
                              <p:par>
                                <p:cTn id="9" presetID="2" presetClass="entr" presetSubtype="1" fill="hold" grpId="0" nodeType="afterEffect">
                                  <p:stCondLst>
                                    <p:cond delay="10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0-#ppt_h/2"/>
                                          </p:val>
                                        </p:tav>
                                        <p:tav tm="100000">
                                          <p:val>
                                            <p:strVal val="#ppt_y"/>
                                          </p:val>
                                        </p:tav>
                                      </p:tavLst>
                                    </p:anim>
                                  </p:childTnLst>
                                </p:cTn>
                              </p:par>
                            </p:childTnLst>
                          </p:cTn>
                        </p:par>
                        <p:par>
                          <p:cTn id="13" fill="hold">
                            <p:stCondLst>
                              <p:cond delay="2750"/>
                            </p:stCondLst>
                            <p:childTnLst>
                              <p:par>
                                <p:cTn id="14" presetID="1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Longevity after Noah">
            <a:extLst>
              <a:ext uri="{FF2B5EF4-FFF2-40B4-BE49-F238E27FC236}">
                <a16:creationId xmlns:a16="http://schemas.microsoft.com/office/drawing/2014/main" id="{EA6AAC14-98F2-414E-9C4B-5FFA4CCD68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174" y="145353"/>
            <a:ext cx="9994448" cy="6456413"/>
          </a:xfrm>
          <a:prstGeom prst="rect">
            <a:avLst/>
          </a:prstGeom>
          <a:ln w="38100" cap="sq">
            <a:solidFill>
              <a:srgbClr val="4B2D05"/>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7799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53EBE-8105-4DD2-8F67-3BF237785F8F}"/>
              </a:ext>
            </a:extLst>
          </p:cNvPr>
          <p:cNvSpPr>
            <a:spLocks noGrp="1"/>
          </p:cNvSpPr>
          <p:nvPr>
            <p:ph type="title"/>
          </p:nvPr>
        </p:nvSpPr>
        <p:spPr/>
        <p:txBody>
          <a:bodyPr>
            <a:normAutofit/>
          </a:bodyPr>
          <a:lstStyle/>
          <a:p>
            <a:r>
              <a:rPr lang="en-US" dirty="0"/>
              <a:t>DISCUSSION QUESTIONS</a:t>
            </a:r>
          </a:p>
        </p:txBody>
      </p:sp>
      <p:sp>
        <p:nvSpPr>
          <p:cNvPr id="5" name="Footer Placeholder 4">
            <a:extLst>
              <a:ext uri="{FF2B5EF4-FFF2-40B4-BE49-F238E27FC236}">
                <a16:creationId xmlns:a16="http://schemas.microsoft.com/office/drawing/2014/main" id="{2F3EBD01-0BB6-4DE8-91BC-BE3111B80FB7}"/>
              </a:ext>
            </a:extLst>
          </p:cNvPr>
          <p:cNvSpPr>
            <a:spLocks noGrp="1"/>
          </p:cNvSpPr>
          <p:nvPr>
            <p:ph type="ftr" sz="quarter" idx="11"/>
          </p:nvPr>
        </p:nvSpPr>
        <p:spPr/>
        <p:txBody>
          <a:bodyPr/>
          <a:lstStyle/>
          <a:p>
            <a:r>
              <a:rPr lang="en-US"/>
              <a:t>OLD TESTAMENT SURVEY</a:t>
            </a:r>
            <a:endParaRPr lang="en-US" dirty="0"/>
          </a:p>
        </p:txBody>
      </p:sp>
      <p:pic>
        <p:nvPicPr>
          <p:cNvPr id="6" name="Picture Placeholder 6">
            <a:extLst>
              <a:ext uri="{FF2B5EF4-FFF2-40B4-BE49-F238E27FC236}">
                <a16:creationId xmlns:a16="http://schemas.microsoft.com/office/drawing/2014/main" id="{9ABA884A-9AF6-44DB-B834-0FC3B29594B9}"/>
              </a:ext>
            </a:extLst>
          </p:cNvPr>
          <p:cNvPicPr>
            <a:picLocks/>
          </p:cNvPicPr>
          <p:nvPr/>
        </p:nvPicPr>
        <p:blipFill rotWithShape="1">
          <a:blip r:embed="rId3">
            <a:extLst>
              <a:ext uri="{28A0092B-C50C-407E-A947-70E740481C1C}">
                <a14:useLocalDpi xmlns:a14="http://schemas.microsoft.com/office/drawing/2010/main" val="0"/>
              </a:ext>
            </a:extLst>
          </a:blip>
          <a:srcRect t="13321" b="13321"/>
          <a:stretch/>
        </p:blipFill>
        <p:spPr>
          <a:xfrm>
            <a:off x="1638300" y="381000"/>
            <a:ext cx="8915400" cy="3886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241063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DF5176-42E4-4BE1-AEBC-DF3F7A945EBB}"/>
              </a:ext>
            </a:extLst>
          </p:cNvPr>
          <p:cNvSpPr>
            <a:spLocks noGrp="1"/>
          </p:cNvSpPr>
          <p:nvPr>
            <p:ph type="title"/>
          </p:nvPr>
        </p:nvSpPr>
        <p:spPr/>
        <p:txBody>
          <a:bodyPr/>
          <a:lstStyle/>
          <a:p>
            <a:r>
              <a:rPr lang="en-US" dirty="0"/>
              <a:t>DISCUSSION QUESTIONS</a:t>
            </a:r>
          </a:p>
        </p:txBody>
      </p:sp>
      <p:sp>
        <p:nvSpPr>
          <p:cNvPr id="5" name="Content Placeholder 4">
            <a:extLst>
              <a:ext uri="{FF2B5EF4-FFF2-40B4-BE49-F238E27FC236}">
                <a16:creationId xmlns:a16="http://schemas.microsoft.com/office/drawing/2014/main" id="{63F8D0AE-CA90-4AF6-A6C7-DD665F15E377}"/>
              </a:ext>
            </a:extLst>
          </p:cNvPr>
          <p:cNvSpPr>
            <a:spLocks noGrp="1"/>
          </p:cNvSpPr>
          <p:nvPr>
            <p:ph idx="1"/>
          </p:nvPr>
        </p:nvSpPr>
        <p:spPr/>
        <p:txBody>
          <a:bodyPr>
            <a:normAutofit/>
          </a:bodyPr>
          <a:lstStyle/>
          <a:p>
            <a:pPr marL="514350" indent="-514350">
              <a:spcAft>
                <a:spcPts val="1200"/>
              </a:spcAft>
              <a:buFont typeface="+mj-lt"/>
              <a:buAutoNum type="arabicPeriod"/>
            </a:pPr>
            <a:r>
              <a:rPr lang="en-US" sz="2800" b="0" dirty="0"/>
              <a:t>Why did God wait over 100 years to bring judgment? (Gen. 6:6; 2 Pet. 3:9)</a:t>
            </a:r>
          </a:p>
          <a:p>
            <a:pPr marL="514350" indent="-514350">
              <a:spcAft>
                <a:spcPts val="1200"/>
              </a:spcAft>
              <a:buFont typeface="+mj-lt"/>
              <a:buAutoNum type="arabicPeriod"/>
            </a:pPr>
            <a:r>
              <a:rPr lang="en-US" sz="2800" b="0" dirty="0"/>
              <a:t>What is the significance of God shutting to door and what does this tell you about God (Gen. 7:16)?</a:t>
            </a:r>
          </a:p>
          <a:p>
            <a:pPr marL="514350" indent="-514350">
              <a:spcAft>
                <a:spcPts val="1200"/>
              </a:spcAft>
              <a:buFont typeface="+mj-lt"/>
              <a:buAutoNum type="arabicPeriod"/>
            </a:pPr>
            <a:r>
              <a:rPr lang="en-US" sz="2800" b="0" dirty="0"/>
              <a:t>Why did God not include a rudder or steering device on the ark? How might you apply this to your life?</a:t>
            </a:r>
          </a:p>
          <a:p>
            <a:endParaRPr lang="en-US" dirty="0"/>
          </a:p>
        </p:txBody>
      </p:sp>
      <p:sp>
        <p:nvSpPr>
          <p:cNvPr id="3" name="Footer Placeholder 2">
            <a:extLst>
              <a:ext uri="{FF2B5EF4-FFF2-40B4-BE49-F238E27FC236}">
                <a16:creationId xmlns:a16="http://schemas.microsoft.com/office/drawing/2014/main" id="{BAAE16BE-CFA9-4604-81F3-904383895A9C}"/>
              </a:ext>
            </a:extLst>
          </p:cNvPr>
          <p:cNvSpPr>
            <a:spLocks noGrp="1"/>
          </p:cNvSpPr>
          <p:nvPr>
            <p:ph type="ftr" sz="quarter" idx="11"/>
          </p:nvPr>
        </p:nvSpPr>
        <p:spPr/>
        <p:txBody>
          <a:bodyPr/>
          <a:lstStyle/>
          <a:p>
            <a:r>
              <a:rPr lang="en-US"/>
              <a:t>OLD TESTAMENT SURVEY</a:t>
            </a:r>
            <a:endParaRPr lang="en-US" dirty="0"/>
          </a:p>
        </p:txBody>
      </p:sp>
    </p:spTree>
    <p:extLst>
      <p:ext uri="{BB962C8B-B14F-4D97-AF65-F5344CB8AC3E}">
        <p14:creationId xmlns:p14="http://schemas.microsoft.com/office/powerpoint/2010/main" val="260882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53EBE-8105-4DD2-8F67-3BF237785F8F}"/>
              </a:ext>
            </a:extLst>
          </p:cNvPr>
          <p:cNvSpPr>
            <a:spLocks noGrp="1"/>
          </p:cNvSpPr>
          <p:nvPr>
            <p:ph type="title"/>
          </p:nvPr>
        </p:nvSpPr>
        <p:spPr/>
        <p:txBody>
          <a:bodyPr/>
          <a:lstStyle/>
          <a:p>
            <a:r>
              <a:rPr lang="en-US" dirty="0"/>
              <a:t>SUMMARY</a:t>
            </a:r>
          </a:p>
        </p:txBody>
      </p:sp>
      <p:sp>
        <p:nvSpPr>
          <p:cNvPr id="5" name="Footer Placeholder 4">
            <a:extLst>
              <a:ext uri="{FF2B5EF4-FFF2-40B4-BE49-F238E27FC236}">
                <a16:creationId xmlns:a16="http://schemas.microsoft.com/office/drawing/2014/main" id="{2F3EBD01-0BB6-4DE8-91BC-BE3111B80FB7}"/>
              </a:ext>
            </a:extLst>
          </p:cNvPr>
          <p:cNvSpPr>
            <a:spLocks noGrp="1"/>
          </p:cNvSpPr>
          <p:nvPr>
            <p:ph type="ftr" sz="quarter" idx="11"/>
          </p:nvPr>
        </p:nvSpPr>
        <p:spPr/>
        <p:txBody>
          <a:bodyPr/>
          <a:lstStyle/>
          <a:p>
            <a:r>
              <a:rPr lang="en-US"/>
              <a:t>OLD TESTAMENT SURVEY</a:t>
            </a:r>
            <a:endParaRPr lang="en-US" dirty="0"/>
          </a:p>
        </p:txBody>
      </p:sp>
      <p:pic>
        <p:nvPicPr>
          <p:cNvPr id="6" name="Picture Placeholder 6">
            <a:extLst>
              <a:ext uri="{FF2B5EF4-FFF2-40B4-BE49-F238E27FC236}">
                <a16:creationId xmlns:a16="http://schemas.microsoft.com/office/drawing/2014/main" id="{86FF5361-8142-4F12-BE34-9655A277141F}"/>
              </a:ext>
            </a:extLst>
          </p:cNvPr>
          <p:cNvPicPr>
            <a:picLocks/>
          </p:cNvPicPr>
          <p:nvPr/>
        </p:nvPicPr>
        <p:blipFill rotWithShape="1">
          <a:blip r:embed="rId3">
            <a:extLst>
              <a:ext uri="{28A0092B-C50C-407E-A947-70E740481C1C}">
                <a14:useLocalDpi xmlns:a14="http://schemas.microsoft.com/office/drawing/2010/main" val="0"/>
              </a:ext>
            </a:extLst>
          </a:blip>
          <a:srcRect t="13321" b="13321"/>
          <a:stretch/>
        </p:blipFill>
        <p:spPr>
          <a:xfrm>
            <a:off x="1638300" y="381000"/>
            <a:ext cx="8915400" cy="3886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1701171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136327-B78D-443F-A9F8-3A042CEBE293}"/>
              </a:ext>
            </a:extLst>
          </p:cNvPr>
          <p:cNvSpPr>
            <a:spLocks noGrp="1"/>
          </p:cNvSpPr>
          <p:nvPr>
            <p:ph type="title"/>
          </p:nvPr>
        </p:nvSpPr>
        <p:spPr/>
        <p:txBody>
          <a:bodyPr/>
          <a:lstStyle/>
          <a:p>
            <a:r>
              <a:rPr lang="en-US" dirty="0"/>
              <a:t>SUMMARY</a:t>
            </a:r>
          </a:p>
        </p:txBody>
      </p:sp>
      <p:sp>
        <p:nvSpPr>
          <p:cNvPr id="5" name="Content Placeholder 4">
            <a:extLst>
              <a:ext uri="{FF2B5EF4-FFF2-40B4-BE49-F238E27FC236}">
                <a16:creationId xmlns:a16="http://schemas.microsoft.com/office/drawing/2014/main" id="{FE5ED4D4-9123-4AFB-8301-6AE11782C436}"/>
              </a:ext>
            </a:extLst>
          </p:cNvPr>
          <p:cNvSpPr>
            <a:spLocks noGrp="1"/>
          </p:cNvSpPr>
          <p:nvPr>
            <p:ph idx="1"/>
          </p:nvPr>
        </p:nvSpPr>
        <p:spPr/>
        <p:txBody>
          <a:bodyPr>
            <a:normAutofit/>
          </a:bodyPr>
          <a:lstStyle/>
          <a:p>
            <a:pPr marL="514350" indent="-514350">
              <a:spcAft>
                <a:spcPts val="1200"/>
              </a:spcAft>
              <a:buFont typeface="+mj-lt"/>
              <a:buAutoNum type="arabicPeriod"/>
            </a:pPr>
            <a:r>
              <a:rPr lang="en-US" sz="2800" b="0" dirty="0"/>
              <a:t>God always gives sinners time to </a:t>
            </a:r>
            <a:r>
              <a:rPr lang="en-US" sz="2800" u="sng" dirty="0">
                <a:solidFill>
                  <a:srgbClr val="FF0000"/>
                </a:solidFill>
              </a:rPr>
              <a:t>repent</a:t>
            </a:r>
            <a:r>
              <a:rPr lang="en-US" sz="2800" b="0" dirty="0"/>
              <a:t>.</a:t>
            </a:r>
          </a:p>
          <a:p>
            <a:pPr marL="514350" indent="-514350">
              <a:spcAft>
                <a:spcPts val="1200"/>
              </a:spcAft>
              <a:buFont typeface="+mj-lt"/>
              <a:buAutoNum type="arabicPeriod"/>
            </a:pPr>
            <a:r>
              <a:rPr lang="en-US" sz="2800" b="0" dirty="0"/>
              <a:t>Our sin is God’s </a:t>
            </a:r>
            <a:r>
              <a:rPr lang="en-US" sz="2800" u="sng" dirty="0">
                <a:solidFill>
                  <a:srgbClr val="FF0000"/>
                </a:solidFill>
              </a:rPr>
              <a:t>sorrow</a:t>
            </a:r>
            <a:r>
              <a:rPr lang="en-US" sz="2800" b="0" dirty="0"/>
              <a:t>.</a:t>
            </a:r>
          </a:p>
          <a:p>
            <a:pPr marL="514350" indent="-514350">
              <a:spcAft>
                <a:spcPts val="1200"/>
              </a:spcAft>
              <a:buFont typeface="+mj-lt"/>
              <a:buAutoNum type="arabicPeriod"/>
            </a:pPr>
            <a:r>
              <a:rPr lang="en-US" sz="2800" b="0" dirty="0"/>
              <a:t>God’s judgment of sin is </a:t>
            </a:r>
            <a:r>
              <a:rPr lang="en-US" sz="2800" u="sng" dirty="0">
                <a:solidFill>
                  <a:srgbClr val="FF0000"/>
                </a:solidFill>
              </a:rPr>
              <a:t>inevitable</a:t>
            </a:r>
            <a:r>
              <a:rPr lang="en-US" sz="2800" b="0" dirty="0"/>
              <a:t>.</a:t>
            </a:r>
          </a:p>
          <a:p>
            <a:pPr marL="514350" indent="-514350">
              <a:spcAft>
                <a:spcPts val="1200"/>
              </a:spcAft>
              <a:buFont typeface="+mj-lt"/>
              <a:buAutoNum type="arabicPeriod"/>
            </a:pPr>
            <a:r>
              <a:rPr lang="en-US" sz="2800" b="0" dirty="0"/>
              <a:t>God always follows through with his </a:t>
            </a:r>
            <a:r>
              <a:rPr lang="en-US" sz="2800" u="sng" dirty="0">
                <a:solidFill>
                  <a:srgbClr val="FF0000"/>
                </a:solidFill>
              </a:rPr>
              <a:t>warnings </a:t>
            </a:r>
            <a:r>
              <a:rPr lang="en-US" sz="2800" b="0" dirty="0"/>
              <a:t>.</a:t>
            </a:r>
          </a:p>
          <a:p>
            <a:pPr marL="514350" indent="-514350">
              <a:spcAft>
                <a:spcPts val="1200"/>
              </a:spcAft>
              <a:buFont typeface="+mj-lt"/>
              <a:buAutoNum type="arabicPeriod"/>
            </a:pPr>
            <a:r>
              <a:rPr lang="en-US" sz="2800" b="0" dirty="0"/>
              <a:t>God’s judgments always contain </a:t>
            </a:r>
            <a:r>
              <a:rPr lang="en-US" sz="2800" u="sng" dirty="0">
                <a:solidFill>
                  <a:srgbClr val="FF0000"/>
                </a:solidFill>
              </a:rPr>
              <a:t>justice and grace</a:t>
            </a:r>
            <a:r>
              <a:rPr lang="en-US" sz="2800" b="0" dirty="0"/>
              <a:t>.</a:t>
            </a:r>
          </a:p>
          <a:p>
            <a:pPr>
              <a:spcAft>
                <a:spcPts val="1200"/>
              </a:spcAft>
            </a:pPr>
            <a:endParaRPr lang="en-US" dirty="0"/>
          </a:p>
        </p:txBody>
      </p:sp>
      <p:sp>
        <p:nvSpPr>
          <p:cNvPr id="3" name="Footer Placeholder 2">
            <a:extLst>
              <a:ext uri="{FF2B5EF4-FFF2-40B4-BE49-F238E27FC236}">
                <a16:creationId xmlns:a16="http://schemas.microsoft.com/office/drawing/2014/main" id="{ABD55590-7123-4332-8750-165B7E99D369}"/>
              </a:ext>
            </a:extLst>
          </p:cNvPr>
          <p:cNvSpPr>
            <a:spLocks noGrp="1"/>
          </p:cNvSpPr>
          <p:nvPr>
            <p:ph type="ftr" sz="quarter" idx="11"/>
          </p:nvPr>
        </p:nvSpPr>
        <p:spPr/>
        <p:txBody>
          <a:bodyPr/>
          <a:lstStyle/>
          <a:p>
            <a:r>
              <a:rPr lang="en-US"/>
              <a:t>OLD TESTAMENT SURVEY</a:t>
            </a:r>
            <a:endParaRPr lang="en-US" dirty="0"/>
          </a:p>
        </p:txBody>
      </p:sp>
    </p:spTree>
    <p:extLst>
      <p:ext uri="{BB962C8B-B14F-4D97-AF65-F5344CB8AC3E}">
        <p14:creationId xmlns:p14="http://schemas.microsoft.com/office/powerpoint/2010/main" val="1326210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up)">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up)">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up)">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up)">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dea by aicha rochdi on Smiley Faces | Smiley, Emoticon, Funny faces">
            <a:extLst>
              <a:ext uri="{FF2B5EF4-FFF2-40B4-BE49-F238E27FC236}">
                <a16:creationId xmlns:a16="http://schemas.microsoft.com/office/drawing/2014/main" id="{DD0AE847-B51C-41AC-995B-9B58F4EED5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739" y="1622083"/>
            <a:ext cx="4659603" cy="39133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a:extLst>
              <a:ext uri="{FF2B5EF4-FFF2-40B4-BE49-F238E27FC236}">
                <a16:creationId xmlns:a16="http://schemas.microsoft.com/office/drawing/2014/main" id="{7D84F37A-9216-4CEB-9D6F-E36C9E476AFA}"/>
              </a:ext>
            </a:extLst>
          </p:cNvPr>
          <p:cNvSpPr/>
          <p:nvPr/>
        </p:nvSpPr>
        <p:spPr>
          <a:xfrm>
            <a:off x="5689601" y="2717800"/>
            <a:ext cx="4812583" cy="1516907"/>
          </a:xfrm>
          <a:prstGeom prst="rect">
            <a:avLst/>
          </a:prstGeom>
          <a:noFill/>
        </p:spPr>
        <p:txBody>
          <a:bodyPr wrap="none" lIns="91416" tIns="45708" rIns="91416" bIns="45708" numCol="1">
            <a:prstTxWarp prst="textInflateTop">
              <a:avLst/>
            </a:prstTxWarp>
            <a:spAutoFit/>
            <a:scene3d>
              <a:camera prst="orthographicFront"/>
              <a:lightRig rig="soft" dir="t">
                <a:rot lat="0" lon="0" rev="15600000"/>
              </a:lightRig>
            </a:scene3d>
            <a:sp3d extrusionH="57150" prstMaterial="softEdge">
              <a:bevelT w="25400" h="38100"/>
            </a:sp3d>
          </a:bodyPr>
          <a:lstStyle/>
          <a:p>
            <a:pPr algn="ctr" defTabSz="457051"/>
            <a:r>
              <a:rPr lang="en-US" sz="7998" b="1" dirty="0">
                <a:ln/>
                <a:solidFill>
                  <a:srgbClr val="0070C0"/>
                </a:solidFill>
                <a:latin typeface="Gill Sans MT" panose="020B0502020104020203"/>
              </a:rPr>
              <a:t>GOT IT?</a:t>
            </a:r>
          </a:p>
        </p:txBody>
      </p:sp>
    </p:spTree>
    <p:extLst>
      <p:ext uri="{BB962C8B-B14F-4D97-AF65-F5344CB8AC3E}">
        <p14:creationId xmlns:p14="http://schemas.microsoft.com/office/powerpoint/2010/main" val="4126960913"/>
      </p:ext>
    </p:extLst>
  </p:cSld>
  <p:clrMapOvr>
    <a:masterClrMapping/>
  </p:clrMapOvr>
  <p:transition spd="slow">
    <p:wheel spokes="1"/>
  </p:transition>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51A976-880F-4133-BF18-E4E182BBE583}"/>
              </a:ext>
            </a:extLst>
          </p:cNvPr>
          <p:cNvPicPr>
            <a:picLocks noChangeAspect="1"/>
          </p:cNvPicPr>
          <p:nvPr/>
        </p:nvPicPr>
        <p:blipFill>
          <a:blip r:embed="rId3"/>
          <a:stretch>
            <a:fillRect/>
          </a:stretch>
        </p:blipFill>
        <p:spPr>
          <a:xfrm>
            <a:off x="0" y="0"/>
            <a:ext cx="12192000" cy="6344968"/>
          </a:xfrm>
          <a:prstGeom prst="rect">
            <a:avLst/>
          </a:prstGeom>
        </p:spPr>
      </p:pic>
      <p:sp>
        <p:nvSpPr>
          <p:cNvPr id="2" name="Title 1"/>
          <p:cNvSpPr>
            <a:spLocks noGrp="1"/>
          </p:cNvSpPr>
          <p:nvPr>
            <p:ph type="title"/>
          </p:nvPr>
        </p:nvSpPr>
        <p:spPr>
          <a:xfrm>
            <a:off x="1295400" y="304800"/>
            <a:ext cx="9677400" cy="1280160"/>
          </a:xfrm>
          <a:solidFill>
            <a:schemeClr val="bg1"/>
          </a:solidFill>
          <a:ln>
            <a:solidFill>
              <a:schemeClr val="tx1"/>
            </a:solidFill>
          </a:ln>
        </p:spPr>
        <p:txBody>
          <a:bodyPr>
            <a:noAutofit/>
          </a:bodyPr>
          <a:lstStyle/>
          <a:p>
            <a:pPr algn="ctr"/>
            <a:r>
              <a:rPr lang="en-US" sz="4800" dirty="0">
                <a:effectLst>
                  <a:outerShdw blurRad="38100" dist="38100" dir="2700000" algn="tl">
                    <a:srgbClr val="000000">
                      <a:alpha val="43137"/>
                    </a:srgbClr>
                  </a:outerShdw>
                </a:effectLst>
              </a:rPr>
              <a:t>NEXT WEDNESDAY</a:t>
            </a:r>
            <a:br>
              <a:rPr lang="en-US" sz="4800" dirty="0">
                <a:effectLst>
                  <a:outerShdw blurRad="38100" dist="38100" dir="2700000" algn="tl">
                    <a:srgbClr val="000000">
                      <a:alpha val="43137"/>
                    </a:srgbClr>
                  </a:outerShdw>
                </a:effectLst>
              </a:rPr>
            </a:br>
            <a:r>
              <a:rPr lang="en-US" sz="4800" cap="none" dirty="0">
                <a:effectLst>
                  <a:outerShdw blurRad="38100" dist="38100" dir="2700000" algn="tl">
                    <a:srgbClr val="000000">
                      <a:alpha val="43137"/>
                    </a:srgbClr>
                  </a:outerShdw>
                </a:effectLst>
              </a:rPr>
              <a:t>The First Mass Protest</a:t>
            </a:r>
            <a:br>
              <a:rPr lang="en-US" sz="4800" dirty="0">
                <a:effectLst>
                  <a:outerShdw blurRad="38100" dist="38100" dir="2700000" algn="tl">
                    <a:srgbClr val="000000">
                      <a:alpha val="43137"/>
                    </a:srgbClr>
                  </a:outerShdw>
                </a:effectLst>
              </a:rPr>
            </a:br>
            <a:endParaRPr lang="en-US" sz="4800" dirty="0">
              <a:effectLst>
                <a:outerShdw blurRad="38100" dist="38100" dir="2700000" algn="tl">
                  <a:srgbClr val="000000">
                    <a:alpha val="43137"/>
                  </a:srgbClr>
                </a:outerShdw>
              </a:effectLst>
            </a:endParaRPr>
          </a:p>
        </p:txBody>
      </p:sp>
      <p:sp>
        <p:nvSpPr>
          <p:cNvPr id="3" name="Footer Placeholder 2">
            <a:extLst>
              <a:ext uri="{FF2B5EF4-FFF2-40B4-BE49-F238E27FC236}">
                <a16:creationId xmlns:a16="http://schemas.microsoft.com/office/drawing/2014/main" id="{98BFA094-E6EA-4460-ABC2-20D95BFE37EE}"/>
              </a:ext>
            </a:extLst>
          </p:cNvPr>
          <p:cNvSpPr>
            <a:spLocks noGrp="1"/>
          </p:cNvSpPr>
          <p:nvPr>
            <p:ph type="ftr" sz="quarter" idx="11"/>
          </p:nvPr>
        </p:nvSpPr>
        <p:spPr/>
        <p:txBody>
          <a:bodyPr/>
          <a:lstStyle/>
          <a:p>
            <a:r>
              <a:rPr lang="en-US"/>
              <a:t>OLD TESTAMENT SURVEY</a:t>
            </a:r>
            <a:endParaRPr lang="en-US" dirty="0"/>
          </a:p>
        </p:txBody>
      </p:sp>
    </p:spTree>
    <p:extLst>
      <p:ext uri="{BB962C8B-B14F-4D97-AF65-F5344CB8AC3E}">
        <p14:creationId xmlns:p14="http://schemas.microsoft.com/office/powerpoint/2010/main" val="2068025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icrosoft To Shut Down Sunrise Mobile Calendar After Integration Into  Outlook Completes | TechCrunch">
            <a:extLst>
              <a:ext uri="{FF2B5EF4-FFF2-40B4-BE49-F238E27FC236}">
                <a16:creationId xmlns:a16="http://schemas.microsoft.com/office/drawing/2014/main" id="{0620BBC9-2BDB-4F62-9BD1-A595AEAA43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31" y="0"/>
            <a:ext cx="12179069" cy="653576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0B8B0C6-B679-4265-ADC7-BA2EF0ED6C0B}"/>
              </a:ext>
            </a:extLst>
          </p:cNvPr>
          <p:cNvSpPr txBox="1"/>
          <p:nvPr/>
        </p:nvSpPr>
        <p:spPr>
          <a:xfrm>
            <a:off x="1524000" y="4343400"/>
            <a:ext cx="9550400" cy="913007"/>
          </a:xfrm>
          <a:prstGeom prst="rect">
            <a:avLst/>
          </a:prstGeom>
          <a:solidFill>
            <a:schemeClr val="bg1"/>
          </a:solidFill>
          <a:ln>
            <a:solidFill>
              <a:schemeClr val="tx1"/>
            </a:solidFill>
          </a:ln>
          <a:effectLst>
            <a:glow rad="139700">
              <a:schemeClr val="accent2">
                <a:satMod val="175000"/>
                <a:alpha val="40000"/>
              </a:schemeClr>
            </a:glow>
          </a:effectLst>
        </p:spPr>
        <p:txBody>
          <a:bodyPr wrap="square" rtlCol="0">
            <a:spAutoFit/>
          </a:bodyPr>
          <a:lstStyle/>
          <a:p>
            <a:pPr algn="ctr"/>
            <a:r>
              <a:rPr lang="en-US" sz="5333" b="1" dirty="0">
                <a:solidFill>
                  <a:schemeClr val="tx2"/>
                </a:solidFill>
                <a:effectLst>
                  <a:outerShdw blurRad="38100" dist="38100" dir="2700000" algn="tl">
                    <a:srgbClr val="000000">
                      <a:alpha val="43137"/>
                    </a:srgbClr>
                  </a:outerShdw>
                </a:effectLst>
                <a:latin typeface="Bahnschrift SemiBold" panose="020B0502040204020203" pitchFamily="34" charset="0"/>
              </a:rPr>
              <a:t>PRAYER &amp; PRAISE TIME</a:t>
            </a:r>
          </a:p>
        </p:txBody>
      </p:sp>
    </p:spTree>
    <p:extLst>
      <p:ext uri="{BB962C8B-B14F-4D97-AF65-F5344CB8AC3E}">
        <p14:creationId xmlns:p14="http://schemas.microsoft.com/office/powerpoint/2010/main" val="62702643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F3D4BC-5A12-4286-9EB9-C10185961BD5}"/>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4D4E0805-6F59-4C7B-87D7-EA1A7157B61C}"/>
              </a:ext>
            </a:extLst>
          </p:cNvPr>
          <p:cNvSpPr>
            <a:spLocks noGrp="1"/>
          </p:cNvSpPr>
          <p:nvPr>
            <p:ph type="ftr" sz="quarter" idx="11"/>
          </p:nvPr>
        </p:nvSpPr>
        <p:spPr/>
        <p:txBody>
          <a:bodyPr/>
          <a:lstStyle/>
          <a:p>
            <a:r>
              <a:rPr lang="en-US"/>
              <a:t>OLD TESTAMENT SURVEY</a:t>
            </a:r>
            <a:endParaRPr lang="en-US" dirty="0"/>
          </a:p>
        </p:txBody>
      </p:sp>
    </p:spTree>
    <p:extLst>
      <p:ext uri="{BB962C8B-B14F-4D97-AF65-F5344CB8AC3E}">
        <p14:creationId xmlns:p14="http://schemas.microsoft.com/office/powerpoint/2010/main" val="802519109"/>
      </p:ext>
    </p:extLst>
  </p:cSld>
  <p:clrMapOvr>
    <a:masterClrMapping/>
  </p:clrMapOvr>
  <mc:AlternateContent xmlns:mc="http://schemas.openxmlformats.org/markup-compatibility/2006" xmlns:p14="http://schemas.microsoft.com/office/powerpoint/2010/main">
    <mc:Choice Requires="p14">
      <p:transition spd="slow" p14:dur="2250">
        <p:zoom dir="in"/>
      </p:transition>
    </mc:Choice>
    <mc:Fallback xmlns="">
      <p:transition spd="slow">
        <p:zoom dir="in"/>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13314" name="Picture 2" descr="Image result for Bible Abraham">
            <a:extLst>
              <a:ext uri="{FF2B5EF4-FFF2-40B4-BE49-F238E27FC236}">
                <a16:creationId xmlns:a16="http://schemas.microsoft.com/office/drawing/2014/main" id="{A394A5FF-4F16-4230-8498-C833B9AA9A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0"/>
            <a:ext cx="7696200" cy="629591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ctrTitle" idx="4294967295"/>
          </p:nvPr>
        </p:nvSpPr>
        <p:spPr>
          <a:xfrm>
            <a:off x="76200" y="914400"/>
            <a:ext cx="4398818" cy="2500686"/>
          </a:xfrm>
          <a:blipFill>
            <a:blip r:embed="rId3"/>
            <a:tile tx="0" ty="0" sx="100000" sy="100000" flip="none" algn="tl"/>
          </a:blipFill>
        </p:spPr>
        <p:txBody>
          <a:bodyPr>
            <a:noAutofit/>
          </a:bodyPr>
          <a:lstStyle/>
          <a:p>
            <a:pPr algn="ctr"/>
            <a:r>
              <a:rPr lang="en-US" sz="5400" b="1" dirty="0">
                <a:solidFill>
                  <a:srgbClr val="4B2D05"/>
                </a:solidFill>
                <a:effectLst>
                  <a:outerShdw blurRad="38100" dist="38100" dir="2700000" algn="tl">
                    <a:srgbClr val="000000">
                      <a:alpha val="43137"/>
                    </a:srgbClr>
                  </a:outerShdw>
                </a:effectLst>
              </a:rPr>
              <a:t>PERIOD  of the  PATRIARCHS</a:t>
            </a:r>
          </a:p>
        </p:txBody>
      </p:sp>
    </p:spTree>
    <p:extLst>
      <p:ext uri="{BB962C8B-B14F-4D97-AF65-F5344CB8AC3E}">
        <p14:creationId xmlns:p14="http://schemas.microsoft.com/office/powerpoint/2010/main" val="2168508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Retrospect">
  <a:themeElements>
    <a:clrScheme name="Custom 4">
      <a:dk1>
        <a:srgbClr val="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3477</TotalTime>
  <Words>26695</Words>
  <Application>Microsoft Office PowerPoint</Application>
  <PresentationFormat>Widescreen</PresentationFormat>
  <Paragraphs>3630</Paragraphs>
  <Slides>302</Slides>
  <Notes>299</Notes>
  <HiddenSlides>0</HiddenSlides>
  <MMClips>0</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2</vt:i4>
      </vt:variant>
      <vt:variant>
        <vt:lpstr>Slide Titles</vt:lpstr>
      </vt:variant>
      <vt:variant>
        <vt:i4>302</vt:i4>
      </vt:variant>
    </vt:vector>
  </HeadingPairs>
  <TitlesOfParts>
    <vt:vector size="321" baseType="lpstr">
      <vt:lpstr>Aegyptus</vt:lpstr>
      <vt:lpstr>Arial</vt:lpstr>
      <vt:lpstr>Arial Black</vt:lpstr>
      <vt:lpstr>Bahnschrift SemiBold</vt:lpstr>
      <vt:lpstr>Baskerville Old Face</vt:lpstr>
      <vt:lpstr>Calibri</vt:lpstr>
      <vt:lpstr>Calibri Light</vt:lpstr>
      <vt:lpstr>Century Gothic</vt:lpstr>
      <vt:lpstr>Droid Serif</vt:lpstr>
      <vt:lpstr>Gill Sans MT</vt:lpstr>
      <vt:lpstr>source sans pro</vt:lpstr>
      <vt:lpstr>Symbol</vt:lpstr>
      <vt:lpstr>Times New Roman</vt:lpstr>
      <vt:lpstr>Trebuchet MS</vt:lpstr>
      <vt:lpstr>Tw Cen MT</vt:lpstr>
      <vt:lpstr>Wingdings</vt:lpstr>
      <vt:lpstr>Retrospect</vt:lpstr>
      <vt:lpstr>Image</vt:lpstr>
      <vt:lpstr>Equation</vt:lpstr>
      <vt:lpstr>OLD TESTAMENT SURVEY</vt:lpstr>
      <vt:lpstr>TONIGHT</vt:lpstr>
      <vt:lpstr>PowerPoint Presentation</vt:lpstr>
      <vt:lpstr>PowerPoint Presentation</vt:lpstr>
      <vt:lpstr>PowerPoint Presentation</vt:lpstr>
      <vt:lpstr>Congratulations!</vt:lpstr>
      <vt:lpstr>ABT Program</vt:lpstr>
      <vt:lpstr>How to earn an ABT Certificate</vt:lpstr>
      <vt:lpstr>PowerPoint Presentation</vt:lpstr>
      <vt:lpstr>ABT Courses</vt:lpstr>
      <vt:lpstr>Check your course completions at: www.TaylorNotes.Info</vt:lpstr>
      <vt:lpstr>INTRODUCTION</vt:lpstr>
      <vt:lpstr>So, why is the Old Testament in the Bible?</vt:lpstr>
      <vt:lpstr>PowerPoint Presentation</vt:lpstr>
      <vt:lpstr>It’s confusing!</vt:lpstr>
      <vt:lpstr>PowerPoint Presentation</vt:lpstr>
      <vt:lpstr>PowerPoint Presentation</vt:lpstr>
      <vt:lpstr>PowerPoint Presentation</vt:lpstr>
      <vt:lpstr>Seven Great Reasons to Study the Old Testament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the OT Helps us Today</vt:lpstr>
      <vt:lpstr>How the OT Helps us Today</vt:lpstr>
      <vt:lpstr>How the OT Helps us Today</vt:lpstr>
      <vt:lpstr>The purpose of this study</vt:lpstr>
      <vt:lpstr>Ten Major Periods of the OT</vt:lpstr>
      <vt:lpstr>PowerPoint Presentation</vt:lpstr>
      <vt:lpstr>PowerPoint Presentation</vt:lpstr>
      <vt:lpstr>Original Languages of the OT</vt:lpstr>
      <vt:lpstr>PowerPoint Presentation</vt:lpstr>
      <vt:lpstr>PowerPoint Presentation</vt:lpstr>
      <vt:lpstr>PowerPoint Presentation</vt:lpstr>
      <vt:lpstr>PowerPoint Presentation</vt:lpstr>
      <vt:lpstr>At the end of this class you will…</vt:lpstr>
      <vt:lpstr>Part 1: CREATION, WHY DID GOD DO IT?</vt:lpstr>
      <vt:lpstr>QUICK LOOK AT THE Period</vt:lpstr>
      <vt:lpstr>I. God the Creator</vt:lpstr>
      <vt:lpstr>PowerPoint Presentation</vt:lpstr>
      <vt:lpstr> What God Created The entire universe</vt:lpstr>
      <vt:lpstr> What God Created Time</vt:lpstr>
      <vt:lpstr> What God Created Humans</vt:lpstr>
      <vt:lpstr> What God Created Invisible spiritual world</vt:lpstr>
      <vt:lpstr>PowerPoint Presentation</vt:lpstr>
      <vt:lpstr>WHY GOD CREATED To display his glory and goodness</vt:lpstr>
      <vt:lpstr>HOW GOD CREATED He created out of nothing</vt:lpstr>
      <vt:lpstr>WHEN GOD CREATED Young earth or old earth?</vt:lpstr>
      <vt:lpstr>II. Man’s Designated Response to the Creator</vt:lpstr>
      <vt:lpstr>Man is designated to be God’s representative on earth</vt:lpstr>
      <vt:lpstr>Man is designated to obey God</vt:lpstr>
      <vt:lpstr>III. Man’s Actual Response to the Creator</vt:lpstr>
      <vt:lpstr>Man’s vulnerability: Pride</vt:lpstr>
      <vt:lpstr>Man Chose to disobey</vt:lpstr>
      <vt:lpstr>Exposing Satan’s Four Strategies</vt:lpstr>
      <vt:lpstr>Exposing Satan’s Three Tactics</vt:lpstr>
      <vt:lpstr>The Impacts of Sin Exposed</vt:lpstr>
      <vt:lpstr>God’s response to sin</vt:lpstr>
      <vt:lpstr>God’s response of mercy</vt:lpstr>
      <vt:lpstr>IV. Summary</vt:lpstr>
      <vt:lpstr>SUMMARY</vt:lpstr>
      <vt:lpstr>THE FLOOD —WAS GOD TOO CRUEL?</vt:lpstr>
      <vt:lpstr>GENESIS 6</vt:lpstr>
      <vt:lpstr>PowerPoint Presentation</vt:lpstr>
      <vt:lpstr>PowerPoint Presentation</vt:lpstr>
      <vt:lpstr>A timeline of the flood (Genesis 7:1--8:19)</vt:lpstr>
      <vt:lpstr>The Ark: God saving Noah’s family during a time of judgment </vt:lpstr>
      <vt:lpstr>PowerPoint Presentation</vt:lpstr>
      <vt:lpstr>PowerPoint Presentation</vt:lpstr>
      <vt:lpstr>The Ark (Scale Model)</vt:lpstr>
      <vt:lpstr>The Ark (Scale Model)</vt:lpstr>
      <vt:lpstr>PowerPoint Presentation</vt:lpstr>
      <vt:lpstr>PowerPoint Presentation</vt:lpstr>
      <vt:lpstr>THREE REASONS WHY GOD CAUSED THE FLOOD</vt:lpstr>
      <vt:lpstr>THREE REASONS WHY GOD CAUSED THE FLOOD</vt:lpstr>
      <vt:lpstr>THREE REASONS WHY GOD CAUSED THE FLOOD</vt:lpstr>
      <vt:lpstr>THREE REASONS WHY GOD CAUSED THE FLOOD</vt:lpstr>
      <vt:lpstr>WAS GOD TOO CRUEL?</vt:lpstr>
      <vt:lpstr>WAS GOD TOO CRUEL?</vt:lpstr>
      <vt:lpstr>WAS GOD TOO CRUEL?</vt:lpstr>
      <vt:lpstr>WAS GOD TOO CRUEL?</vt:lpstr>
      <vt:lpstr>WAS GOD TOO CRUEL?</vt:lpstr>
      <vt:lpstr>WAS GOD TOO CRUEL?</vt:lpstr>
      <vt:lpstr>Was the Flood Local or World-Wide?</vt:lpstr>
      <vt:lpstr>Was the Flood Local  or  World-Wide?</vt:lpstr>
      <vt:lpstr>PowerPoint Presentation</vt:lpstr>
      <vt:lpstr>PowerPoint Presentation</vt:lpstr>
      <vt:lpstr>DISCUSSION QUESTIONS</vt:lpstr>
      <vt:lpstr>DISCUSSION QUESTIONS</vt:lpstr>
      <vt:lpstr>SUMMARY</vt:lpstr>
      <vt:lpstr>SUMMARY</vt:lpstr>
      <vt:lpstr>PowerPoint Presentation</vt:lpstr>
      <vt:lpstr>NEXT WEDNESDAY The First Mass Protest </vt:lpstr>
      <vt:lpstr>PowerPoint Presentation</vt:lpstr>
      <vt:lpstr>PowerPoint Presentation</vt:lpstr>
      <vt:lpstr>PERIOD  of the  PATRIARCHS</vt:lpstr>
      <vt:lpstr>Quick Look at the Period</vt:lpstr>
      <vt:lpstr>PowerPoint Presentation</vt:lpstr>
      <vt:lpstr>BACKGROUND</vt:lpstr>
      <vt:lpstr>ABRAHAM</vt:lpstr>
      <vt:lpstr>PowerPoint Presentation</vt:lpstr>
      <vt:lpstr>PowerPoint Presentation</vt:lpstr>
      <vt:lpstr>PowerPoint Presentation</vt:lpstr>
      <vt:lpstr>PowerPoint Presentation</vt:lpstr>
      <vt:lpstr>What is the significance of Melchizedek?</vt:lpstr>
      <vt:lpstr>PowerPoint Presentation</vt:lpstr>
      <vt:lpstr>PowerPoint Presentation</vt:lpstr>
      <vt:lpstr>PowerPoint Presentation</vt:lpstr>
      <vt:lpstr>PowerPoint Presentation</vt:lpstr>
      <vt:lpstr>PowerPoint Presentation</vt:lpstr>
      <vt:lpstr>PowerPoint Presentation</vt:lpstr>
      <vt:lpstr>Biblical Names of Promised Land</vt:lpstr>
      <vt:lpstr>PowerPoint Presentation</vt:lpstr>
      <vt:lpstr>PowerPoint Presentation</vt:lpstr>
      <vt:lpstr>PowerPoint Presentation</vt:lpstr>
      <vt:lpstr>The Nature of the Abrahamic Covenant</vt:lpstr>
      <vt:lpstr>The Unconditional Covenant</vt:lpstr>
      <vt:lpstr>PowerPoint Presentation</vt:lpstr>
      <vt:lpstr>Abraham’s faith is tested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PowerPoint Presentation</vt:lpstr>
      <vt:lpstr>NEXT WEEK Moses the Navy Seal of the Desert</vt:lpstr>
      <vt:lpstr>PowerPoint Presentation</vt:lpstr>
      <vt:lpstr>Part 4: THE WILDERNESS PERIOD </vt:lpstr>
      <vt:lpstr>Wilderness Period</vt:lpstr>
      <vt:lpstr>Quick Look at the Period</vt:lpstr>
      <vt:lpstr>Review: Abrahamic Covenant</vt:lpstr>
      <vt:lpstr>PowerPoint Presentation</vt:lpstr>
      <vt:lpstr>God Makes Jacob Into a Great Nation</vt:lpstr>
      <vt:lpstr>PowerPoint Presentation</vt:lpstr>
      <vt:lpstr>GOSHEN</vt:lpstr>
      <vt:lpstr>PowerPoint Presentation</vt:lpstr>
      <vt:lpstr>ISRAELITES ISOLATED FROM EGYPTIANS</vt:lpstr>
      <vt:lpstr>PowerPoint Presentation</vt:lpstr>
      <vt:lpstr>Creation of a Nation</vt:lpstr>
      <vt:lpstr>PowerPoint Presentation</vt:lpstr>
      <vt:lpstr>Moses Leads Israelites to a Great land</vt:lpstr>
      <vt:lpstr>PowerPoint Presentation</vt:lpstr>
      <vt:lpstr>Moses</vt:lpstr>
      <vt:lpstr>PowerPoint Presentation</vt:lpstr>
      <vt:lpstr>Moses</vt:lpstr>
      <vt:lpstr>Moses</vt:lpstr>
      <vt:lpstr>PowerPoint Presentation</vt:lpstr>
      <vt:lpstr>The Exodus</vt:lpstr>
      <vt:lpstr>PowerPoint Presentation</vt:lpstr>
      <vt:lpstr>PowerPoint Presentation</vt:lpstr>
      <vt:lpstr>PowerPoint Presentation</vt:lpstr>
      <vt:lpstr>The Amazing Exodus</vt:lpstr>
      <vt:lpstr>Crossing the Red Sea</vt:lpstr>
      <vt:lpstr>PowerPoint Presentation</vt:lpstr>
      <vt:lpstr>Israel wandering in the Wilderness</vt:lpstr>
      <vt:lpstr>THE MOSAIC (SINAITIC) LAW</vt:lpstr>
      <vt:lpstr>PowerPoint Presentation</vt:lpstr>
      <vt:lpstr>The SIX Purposes of the Mosaic law</vt:lpstr>
      <vt:lpstr>Tabernacle</vt:lpstr>
      <vt:lpstr>PowerPoint Presentation</vt:lpstr>
      <vt:lpstr>PowerPoint Presentation</vt:lpstr>
      <vt:lpstr>Placement of Israel’s Tribes</vt:lpstr>
      <vt:lpstr>The Priesthood</vt:lpstr>
      <vt:lpstr>How were people saved in the OT? </vt:lpstr>
      <vt:lpstr>Judaism (works based faith)</vt:lpstr>
      <vt:lpstr>PowerPoint Presentation</vt:lpstr>
      <vt:lpstr>Does the OT Law Apply Today?</vt:lpstr>
      <vt:lpstr>SUMMARY</vt:lpstr>
      <vt:lpstr>PowerPoint Presentation</vt:lpstr>
      <vt:lpstr>PowerPoint Presentation</vt:lpstr>
      <vt:lpstr>Next week</vt:lpstr>
      <vt:lpstr>PowerPoint Presentation</vt:lpstr>
      <vt:lpstr>PowerPoint Presentation</vt:lpstr>
      <vt:lpstr>TONIGHT</vt:lpstr>
      <vt:lpstr>Part 5: CONQUEST and JUDGES PERIODS</vt:lpstr>
      <vt:lpstr>PowerPoint Presentation</vt:lpstr>
      <vt:lpstr>THE CONQUEST PERIOD The Book of Joshua</vt:lpstr>
      <vt:lpstr>PowerPoint Presentation</vt:lpstr>
      <vt:lpstr>JOSHUA</vt:lpstr>
      <vt:lpstr>PowerPoint Presentation</vt:lpstr>
      <vt:lpstr>PowerPoint Presentation</vt:lpstr>
      <vt:lpstr>The Canaanites</vt:lpstr>
      <vt:lpstr>PowerPoint Presentation</vt:lpstr>
      <vt:lpstr>PowerPoint Presentation</vt:lpstr>
      <vt:lpstr>QUESTION</vt:lpstr>
      <vt:lpstr>Joshua’s Divide &amp; Conquer Strategy</vt:lpstr>
      <vt:lpstr>PowerPoint Presentation</vt:lpstr>
      <vt:lpstr>Joshua’s divide &amp; conquer strategy</vt:lpstr>
      <vt:lpstr>PowerPoint Presentation</vt:lpstr>
      <vt:lpstr>PowerPoint Presentation</vt:lpstr>
      <vt:lpstr>DIVIDING THE PROMISED LAND</vt:lpstr>
      <vt:lpstr>PowerPoint Presentation</vt:lpstr>
      <vt:lpstr>PowerPoint Presentation</vt:lpstr>
      <vt:lpstr>THE PERIOD OF THE JUDGES The Book of Judges</vt:lpstr>
      <vt:lpstr>PowerPoint Presentation</vt:lpstr>
      <vt:lpstr>ISRAEL FORGETS GOD</vt:lpstr>
      <vt:lpstr>QUESTION</vt:lpstr>
      <vt:lpstr>ISRAEL’s SIX CYCLES OF APOSTACY</vt:lpstr>
      <vt:lpstr>PowerPoint Presentation</vt:lpstr>
      <vt:lpstr>ISRAEL’s JUDGES</vt:lpstr>
      <vt:lpstr>PowerPoint Presentation</vt:lpstr>
      <vt:lpstr>Israel’s Judges</vt:lpstr>
      <vt:lpstr>QUESTION</vt:lpstr>
      <vt:lpstr>THE STORY OF RUTH</vt:lpstr>
      <vt:lpstr>THE STORY OF RUTH</vt:lpstr>
      <vt:lpstr>PowerPoint Presentation</vt:lpstr>
      <vt:lpstr>PowerPoint Presentation</vt:lpstr>
      <vt:lpstr>Next Week</vt:lpstr>
      <vt:lpstr>PowerPoint Presentation</vt:lpstr>
      <vt:lpstr>TONIGHT</vt:lpstr>
      <vt:lpstr>Question</vt:lpstr>
      <vt:lpstr>United Monarchy Period &amp; Divided Kingdom Periods</vt:lpstr>
      <vt:lpstr>PowerPoint Presentation</vt:lpstr>
      <vt:lpstr>Quick Look at the Period</vt:lpstr>
      <vt:lpstr>UNITED MONARCHY PERIOD</vt:lpstr>
      <vt:lpstr>PowerPoint Presentation</vt:lpstr>
      <vt:lpstr>PowerPoint Presentation</vt:lpstr>
      <vt:lpstr>Question</vt:lpstr>
      <vt:lpstr>PowerPoint Presentation</vt:lpstr>
      <vt:lpstr>PowerPoint Presentation</vt:lpstr>
      <vt:lpstr>King Saul’s strengths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Davidic Covenant</vt:lpstr>
      <vt:lpstr>PowerPoint Presentation</vt:lpstr>
      <vt:lpstr>PowerPoint Presentation</vt:lpstr>
      <vt:lpstr>PowerPoint Presentation</vt:lpstr>
      <vt:lpstr>PowerPoint Presentation</vt:lpstr>
      <vt:lpstr>Question</vt:lpstr>
      <vt:lpstr>PowerPoint Presentation</vt:lpstr>
      <vt:lpstr>PowerPoint Presentation</vt:lpstr>
      <vt:lpstr>DIVIDED KINGDOM PERIOD</vt:lpstr>
      <vt:lpstr>PowerPoint Presentation</vt:lpstr>
      <vt:lpstr>Four Reasons for Israel’s Decline</vt:lpstr>
      <vt:lpstr>PowerPoint Presentation</vt:lpstr>
      <vt:lpstr>PowerPoint Presentation</vt:lpstr>
      <vt:lpstr>PowerPoint Presentation</vt:lpstr>
      <vt:lpstr>NEXT WEEK</vt:lpstr>
      <vt:lpstr>PowerPoint Presentation</vt:lpstr>
      <vt:lpstr>EXILE &amp; RESTORATION PERIODS</vt:lpstr>
      <vt:lpstr>PowerPoint Presentation</vt:lpstr>
      <vt:lpstr>The Exile Period</vt:lpstr>
      <vt:lpstr>The Exile Period</vt:lpstr>
      <vt:lpstr>PowerPoint Presentation</vt:lpstr>
      <vt:lpstr>Nebuchadnezzar destroys Jerusalem</vt:lpstr>
      <vt:lpstr>Nebuchadnezzar destroys Solomon’s temple</vt:lpstr>
      <vt:lpstr>PowerPoint Presentation</vt:lpstr>
      <vt:lpstr>Nebuchadnezzar took only some of the Judeans</vt:lpstr>
      <vt:lpstr>70 Year Captivity?</vt:lpstr>
      <vt:lpstr>Six Reasons Why Judah was Exiled</vt:lpstr>
      <vt:lpstr>Six Reasons Why Judah was Exiled</vt:lpstr>
      <vt:lpstr>The Jews in Babylon</vt:lpstr>
      <vt:lpstr>Jews in Babylon</vt:lpstr>
      <vt:lpstr>Babylon</vt:lpstr>
      <vt:lpstr>PowerPoint Presentation</vt:lpstr>
      <vt:lpstr>The Rise of Synagogues</vt:lpstr>
      <vt:lpstr>The Rise of Synagogues</vt:lpstr>
      <vt:lpstr>The Rise of Rabbis</vt:lpstr>
      <vt:lpstr>The Rise of Rabbis</vt:lpstr>
      <vt:lpstr>The RESTORATION Period</vt:lpstr>
      <vt:lpstr>PowerPoint Presentation</vt:lpstr>
      <vt:lpstr>PowerPoint Presentation</vt:lpstr>
      <vt:lpstr>Why a 70-Year Exile</vt:lpstr>
      <vt:lpstr>PowerPoint Presentation</vt:lpstr>
      <vt:lpstr>Quick Look at the Period</vt:lpstr>
      <vt:lpstr>The Decree of Cyrus</vt:lpstr>
      <vt:lpstr>Two kings, two strategies</vt:lpstr>
      <vt:lpstr>PowerPoint Presentation</vt:lpstr>
      <vt:lpstr>PowerPoint Presentation</vt:lpstr>
      <vt:lpstr>Four Post-Exilic Issues</vt:lpstr>
      <vt:lpstr>Ezra and Nehemiah</vt:lpstr>
      <vt:lpstr>Ezra  </vt:lpstr>
      <vt:lpstr>Nehemiah</vt:lpstr>
      <vt:lpstr>PowerPoint Presentation</vt:lpstr>
      <vt:lpstr>Three Waves of Returnees</vt:lpstr>
      <vt:lpstr>Three Waves of Returnees</vt:lpstr>
      <vt:lpstr>The 2nd Temple</vt:lpstr>
      <vt:lpstr>The 2nd Temple</vt:lpstr>
      <vt:lpstr>Older Jews remembered the first temple</vt:lpstr>
      <vt:lpstr>Intertestamental Period</vt:lpstr>
      <vt:lpstr>INTERTESTAMENTAL PERIOD</vt:lpstr>
      <vt:lpstr>PowerPoint Presentation</vt:lpstr>
      <vt:lpstr>PowerPoint Presentation</vt:lpstr>
      <vt:lpstr>You have completed the Old Testament Survey course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OLD TESTAMENT SURVEY</dc:title>
  <dc:creator>Mike Taylor</dc:creator>
  <cp:lastModifiedBy>Mike Taylor</cp:lastModifiedBy>
  <cp:revision>460</cp:revision>
  <dcterms:created xsi:type="dcterms:W3CDTF">2016-05-19T19:03:24Z</dcterms:created>
  <dcterms:modified xsi:type="dcterms:W3CDTF">2022-11-13T20:16:48Z</dcterms:modified>
</cp:coreProperties>
</file>